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5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427" r:id="rId2"/>
    <p:sldId id="400" r:id="rId3"/>
    <p:sldId id="378" r:id="rId4"/>
    <p:sldId id="379" r:id="rId5"/>
    <p:sldId id="470" r:id="rId6"/>
    <p:sldId id="471" r:id="rId7"/>
    <p:sldId id="466" r:id="rId8"/>
    <p:sldId id="469" r:id="rId9"/>
    <p:sldId id="464" r:id="rId10"/>
    <p:sldId id="473" r:id="rId11"/>
    <p:sldId id="386" r:id="rId12"/>
    <p:sldId id="474" r:id="rId13"/>
    <p:sldId id="392" r:id="rId14"/>
    <p:sldId id="411" r:id="rId15"/>
    <p:sldId id="468" r:id="rId16"/>
    <p:sldId id="422" r:id="rId17"/>
    <p:sldId id="417" r:id="rId18"/>
    <p:sldId id="403" r:id="rId19"/>
    <p:sldId id="467" r:id="rId20"/>
    <p:sldId id="389" r:id="rId21"/>
    <p:sldId id="391" r:id="rId22"/>
    <p:sldId id="472" r:id="rId23"/>
    <p:sldId id="387" r:id="rId24"/>
    <p:sldId id="412" r:id="rId25"/>
    <p:sldId id="461" r:id="rId26"/>
    <p:sldId id="463" r:id="rId27"/>
    <p:sldId id="396" r:id="rId28"/>
    <p:sldId id="462" r:id="rId29"/>
    <p:sldId id="388" r:id="rId30"/>
    <p:sldId id="465" r:id="rId31"/>
    <p:sldId id="458" r:id="rId32"/>
    <p:sldId id="459" r:id="rId33"/>
    <p:sldId id="460" r:id="rId34"/>
    <p:sldId id="453" r:id="rId35"/>
    <p:sldId id="454" r:id="rId36"/>
    <p:sldId id="455" r:id="rId37"/>
    <p:sldId id="430" r:id="rId38"/>
    <p:sldId id="428" r:id="rId39"/>
    <p:sldId id="434" r:id="rId40"/>
    <p:sldId id="435" r:id="rId41"/>
    <p:sldId id="436" r:id="rId42"/>
    <p:sldId id="437" r:id="rId43"/>
    <p:sldId id="440" r:id="rId44"/>
    <p:sldId id="444" r:id="rId45"/>
    <p:sldId id="441" r:id="rId46"/>
    <p:sldId id="443" r:id="rId47"/>
    <p:sldId id="429" r:id="rId48"/>
    <p:sldId id="431" r:id="rId49"/>
    <p:sldId id="432" r:id="rId50"/>
    <p:sldId id="433" r:id="rId51"/>
    <p:sldId id="445" r:id="rId52"/>
    <p:sldId id="446" r:id="rId53"/>
    <p:sldId id="447" r:id="rId54"/>
    <p:sldId id="439" r:id="rId55"/>
    <p:sldId id="442" r:id="rId56"/>
    <p:sldId id="448" r:id="rId57"/>
    <p:sldId id="449" r:id="rId58"/>
    <p:sldId id="450" r:id="rId59"/>
    <p:sldId id="268" r:id="rId60"/>
    <p:sldId id="452" r:id="rId61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728FA5"/>
    <a:srgbClr val="385D8A"/>
    <a:srgbClr val="000000"/>
    <a:srgbClr val="00B050"/>
    <a:srgbClr val="015D7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69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Troiani" userId="672ca7e1-6371-4d63-bce3-69302d21981a" providerId="ADAL" clId="{6CD69407-5960-4E17-B8EA-147DD107F466}"/>
    <pc:docChg chg="modSld">
      <pc:chgData name="Davide Troiani" userId="672ca7e1-6371-4d63-bce3-69302d21981a" providerId="ADAL" clId="{6CD69407-5960-4E17-B8EA-147DD107F466}" dt="2024-01-30T15:29:21.589" v="1" actId="20577"/>
      <pc:docMkLst>
        <pc:docMk/>
      </pc:docMkLst>
      <pc:sldChg chg="modSp mod">
        <pc:chgData name="Davide Troiani" userId="672ca7e1-6371-4d63-bce3-69302d21981a" providerId="ADAL" clId="{6CD69407-5960-4E17-B8EA-147DD107F466}" dt="2024-01-30T15:29:21.589" v="1" actId="20577"/>
        <pc:sldMkLst>
          <pc:docMk/>
          <pc:sldMk cId="551721156" sldId="442"/>
        </pc:sldMkLst>
        <pc:spChg chg="mod">
          <ac:chgData name="Davide Troiani" userId="672ca7e1-6371-4d63-bce3-69302d21981a" providerId="ADAL" clId="{6CD69407-5960-4E17-B8EA-147DD107F466}" dt="2024-01-30T15:29:21.589" v="1" actId="20577"/>
          <ac:spMkLst>
            <pc:docMk/>
            <pc:sldMk cId="551721156" sldId="442"/>
            <ac:spMk id="7" creationId="{3BAC42B3-5C86-48A1-9E40-C13F83F66D8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200879_polimi_it/Documents/Dottorato/Tesi/plantsOnAqueducts_da%20Castellin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Plants on aqueduct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'[plantsOnAqueducts_da Castellini.xlsx]Sheet1'!$A$2:$A$16</c:f>
              <c:numCache>
                <c:formatCode>General</c:formatCode>
                <c:ptCount val="15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</c:numCache>
            </c:numRef>
          </c:xVal>
          <c:yVal>
            <c:numRef>
              <c:f>'[plantsOnAqueducts_da Castellini.xlsx]Sheet1'!$B$2:$B$16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15</c:v>
                </c:pt>
                <c:pt idx="3">
                  <c:v>29</c:v>
                </c:pt>
                <c:pt idx="4">
                  <c:v>47</c:v>
                </c:pt>
                <c:pt idx="5">
                  <c:v>57</c:v>
                </c:pt>
                <c:pt idx="6">
                  <c:v>77</c:v>
                </c:pt>
                <c:pt idx="7">
                  <c:v>90</c:v>
                </c:pt>
                <c:pt idx="8">
                  <c:v>99</c:v>
                </c:pt>
                <c:pt idx="9">
                  <c:v>117</c:v>
                </c:pt>
                <c:pt idx="10">
                  <c:v>136</c:v>
                </c:pt>
                <c:pt idx="11">
                  <c:v>137</c:v>
                </c:pt>
                <c:pt idx="12">
                  <c:v>166</c:v>
                </c:pt>
                <c:pt idx="13">
                  <c:v>196</c:v>
                </c:pt>
                <c:pt idx="14">
                  <c:v>231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BBE-41E4-A49D-43A64652A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791008"/>
        <c:axId val="361792256"/>
      </c:scatterChart>
      <c:valAx>
        <c:axId val="361791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1792256"/>
        <c:crosses val="autoZero"/>
        <c:crossBetween val="midCat"/>
      </c:valAx>
      <c:valAx>
        <c:axId val="36179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Number of plants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1791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5">
                  <a:lumMod val="75000"/>
                  <a:alpha val="50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F2-4723-BEB7-9AC54C13C0C7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  <a:alpha val="50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F2-4723-BEB7-9AC54C13C0C7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  <a:alpha val="50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F2-4723-BEB7-9AC54C13C0C7}"/>
              </c:ext>
            </c:extLst>
          </c:dPt>
          <c:val>
            <c:numRef>
              <c:f>Sheet1!$A$2:$A$4</c:f>
              <c:numCache>
                <c:formatCode>General</c:formatCode>
                <c:ptCount val="3"/>
                <c:pt idx="0">
                  <c:v>27</c:v>
                </c:pt>
                <c:pt idx="1">
                  <c:v>23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F2-4723-BEB7-9AC54C13C0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CD3FF-EE1E-4B3C-9B9A-3BDF175C66F1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AB966-FF56-4470-97C7-8D275689056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358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AB966-FF56-4470-97C7-8D275689056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940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AB966-FF56-4470-97C7-8D2756890563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3862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AB966-FF56-4470-97C7-8D2756890563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07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AB966-FF56-4470-97C7-8D2756890563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8828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AB966-FF56-4470-97C7-8D2756890563}" type="slidenum">
              <a:rPr lang="it-IT" smtClean="0"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71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r="553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28">
            <a:extLst>
              <a:ext uri="{FF2B5EF4-FFF2-40B4-BE49-F238E27FC236}">
                <a16:creationId xmlns:a16="http://schemas.microsoft.com/office/drawing/2014/main" id="{62D915A5-CF51-69B9-9F52-2A2D30F67885}"/>
              </a:ext>
            </a:extLst>
          </p:cNvPr>
          <p:cNvSpPr/>
          <p:nvPr userDrawn="1"/>
        </p:nvSpPr>
        <p:spPr>
          <a:xfrm>
            <a:off x="-2187" y="950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84696" y="139166"/>
            <a:ext cx="10411944" cy="840400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3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550" y="6363506"/>
            <a:ext cx="4508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Giacomo Ferrarese, Dip. di Ingegneria Civile ed Ambientale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0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Y:\IMMAGINE _COORDINATA_2014\PPT\modello1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999" y="6372115"/>
            <a:ext cx="2996175" cy="27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928A00-8481-8BD0-B82C-7C4C5E62CD32}"/>
              </a:ext>
            </a:extLst>
          </p:cNvPr>
          <p:cNvSpPr txBox="1"/>
          <p:nvPr userDrawn="1"/>
        </p:nvSpPr>
        <p:spPr>
          <a:xfrm>
            <a:off x="11298629" y="139166"/>
            <a:ext cx="708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C6EAB966-FF56-4470-97C7-8D2756890563}" type="slidenum">
              <a:rPr lang="it-IT" sz="2000" smtClean="0">
                <a:solidFill>
                  <a:schemeClr val="bg1"/>
                </a:solidFill>
              </a:rPr>
              <a:pPr/>
              <a:t>‹N›</a:t>
            </a:fld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C24ADB8-BE9D-F55F-0722-8FA2E11CCB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246" y="6176791"/>
            <a:ext cx="1306615" cy="51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8F2DA7-6F35-A04B-104C-432645E951E0}"/>
              </a:ext>
            </a:extLst>
          </p:cNvPr>
          <p:cNvSpPr txBox="1"/>
          <p:nvPr userDrawn="1"/>
        </p:nvSpPr>
        <p:spPr>
          <a:xfrm>
            <a:off x="6158750" y="6541389"/>
            <a:ext cx="2824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www.fluidlab.polimi.it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30/01/2024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85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32.png"/><Relationship Id="rId7" Type="http://schemas.openxmlformats.org/officeDocument/2006/relationships/image" Target="../media/image35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34.png"/><Relationship Id="rId10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2.gif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38.sv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0.png"/><Relationship Id="rId4" Type="http://schemas.microsoft.com/office/2007/relationships/hdphoto" Target="../media/hdphoto4.wdp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hyperlink" Target="mailto:giacomo.ferrarese@polimi.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2.gif"/><Relationship Id="rId5" Type="http://schemas.openxmlformats.org/officeDocument/2006/relationships/image" Target="../media/image27.png"/><Relationship Id="rId10" Type="http://schemas.openxmlformats.org/officeDocument/2006/relationships/image" Target="../media/image41.png"/><Relationship Id="rId4" Type="http://schemas.openxmlformats.org/officeDocument/2006/relationships/image" Target="../media/image38.sv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7.sv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9.gif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7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image" Target="../media/image78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66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microsoft.com/office/2007/relationships/hdphoto" Target="../media/hdphoto7.wdp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67.svg"/><Relationship Id="rId9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6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67.svg"/><Relationship Id="rId7" Type="http://schemas.microsoft.com/office/2007/relationships/hdphoto" Target="../media/hdphoto9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svg"/><Relationship Id="rId5" Type="http://schemas.microsoft.com/office/2007/relationships/hdphoto" Target="../media/hdphoto8.wdp"/><Relationship Id="rId10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2.svg"/><Relationship Id="rId11" Type="http://schemas.microsoft.com/office/2007/relationships/hdphoto" Target="../media/hdphoto12.wdp"/><Relationship Id="rId5" Type="http://schemas.openxmlformats.org/officeDocument/2006/relationships/image" Target="../media/image81.pn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microsoft.com/office/2007/relationships/hdphoto" Target="../media/hdphoto1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82.svg"/><Relationship Id="rId7" Type="http://schemas.openxmlformats.org/officeDocument/2006/relationships/image" Target="../media/image2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7.wdp"/><Relationship Id="rId10" Type="http://schemas.openxmlformats.org/officeDocument/2006/relationships/image" Target="../media/image41.png"/><Relationship Id="rId4" Type="http://schemas.openxmlformats.org/officeDocument/2006/relationships/image" Target="../media/image86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7.png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29.png"/><Relationship Id="rId5" Type="http://schemas.openxmlformats.org/officeDocument/2006/relationships/image" Target="../media/image81.png"/><Relationship Id="rId10" Type="http://schemas.openxmlformats.org/officeDocument/2006/relationships/image" Target="../media/image28.jpeg"/><Relationship Id="rId4" Type="http://schemas.openxmlformats.org/officeDocument/2006/relationships/image" Target="../media/image38.sv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66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microsoft.com/office/2007/relationships/hdphoto" Target="../media/hdphoto7.wdp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67.svg"/><Relationship Id="rId9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13" Type="http://schemas.openxmlformats.org/officeDocument/2006/relationships/image" Target="../media/image110.png"/><Relationship Id="rId18" Type="http://schemas.openxmlformats.org/officeDocument/2006/relationships/image" Target="../media/image83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svg"/><Relationship Id="rId17" Type="http://schemas.microsoft.com/office/2007/relationships/hdphoto" Target="../media/hdphoto3.wdp"/><Relationship Id="rId2" Type="http://schemas.openxmlformats.org/officeDocument/2006/relationships/image" Target="../media/image99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svg"/><Relationship Id="rId19" Type="http://schemas.openxmlformats.org/officeDocument/2006/relationships/image" Target="../media/image84.svg"/><Relationship Id="rId4" Type="http://schemas.openxmlformats.org/officeDocument/2006/relationships/image" Target="../media/image101.svg"/><Relationship Id="rId9" Type="http://schemas.openxmlformats.org/officeDocument/2006/relationships/image" Target="../media/image106.png"/><Relationship Id="rId14" Type="http://schemas.openxmlformats.org/officeDocument/2006/relationships/image" Target="../media/image11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13" Type="http://schemas.microsoft.com/office/2007/relationships/hdphoto" Target="../media/hdphoto3.wdp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4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svg"/><Relationship Id="rId11" Type="http://schemas.openxmlformats.org/officeDocument/2006/relationships/image" Target="../media/image122.png"/><Relationship Id="rId5" Type="http://schemas.openxmlformats.org/officeDocument/2006/relationships/image" Target="../media/image117.png"/><Relationship Id="rId15" Type="http://schemas.openxmlformats.org/officeDocument/2006/relationships/image" Target="../media/image84.svg"/><Relationship Id="rId10" Type="http://schemas.openxmlformats.org/officeDocument/2006/relationships/image" Target="../media/image121.png"/><Relationship Id="rId4" Type="http://schemas.openxmlformats.org/officeDocument/2006/relationships/image" Target="../media/image116.png"/><Relationship Id="rId9" Type="http://schemas.openxmlformats.org/officeDocument/2006/relationships/image" Target="../media/image98.png"/><Relationship Id="rId1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3.svg"/><Relationship Id="rId7" Type="http://schemas.openxmlformats.org/officeDocument/2006/relationships/image" Target="../media/image84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98.png"/><Relationship Id="rId4" Type="http://schemas.openxmlformats.org/officeDocument/2006/relationships/image" Target="../media/image1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6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67.svg"/><Relationship Id="rId7" Type="http://schemas.microsoft.com/office/2007/relationships/hdphoto" Target="../media/hdphoto9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svg"/><Relationship Id="rId5" Type="http://schemas.microsoft.com/office/2007/relationships/hdphoto" Target="../media/hdphoto8.wdp"/><Relationship Id="rId10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microsoft.com/office/2007/relationships/hdphoto" Target="../media/hdphoto10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7.sv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9.gif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27.png"/><Relationship Id="rId7" Type="http://schemas.openxmlformats.org/officeDocument/2006/relationships/image" Target="../media/image12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2.svg"/><Relationship Id="rId11" Type="http://schemas.microsoft.com/office/2007/relationships/hdphoto" Target="../media/hdphoto12.wdp"/><Relationship Id="rId5" Type="http://schemas.openxmlformats.org/officeDocument/2006/relationships/image" Target="../media/image81.pn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microsoft.com/office/2007/relationships/hdphoto" Target="../media/hdphoto11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82.svg"/><Relationship Id="rId7" Type="http://schemas.openxmlformats.org/officeDocument/2006/relationships/image" Target="../media/image2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7.wdp"/><Relationship Id="rId10" Type="http://schemas.openxmlformats.org/officeDocument/2006/relationships/image" Target="../media/image41.png"/><Relationship Id="rId4" Type="http://schemas.openxmlformats.org/officeDocument/2006/relationships/image" Target="../media/image86.png"/><Relationship Id="rId9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7.png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11" Type="http://schemas.openxmlformats.org/officeDocument/2006/relationships/image" Target="../media/image29.png"/><Relationship Id="rId5" Type="http://schemas.openxmlformats.org/officeDocument/2006/relationships/image" Target="../media/image81.png"/><Relationship Id="rId10" Type="http://schemas.openxmlformats.org/officeDocument/2006/relationships/image" Target="../media/image28.jpeg"/><Relationship Id="rId4" Type="http://schemas.openxmlformats.org/officeDocument/2006/relationships/image" Target="../media/image38.svg"/><Relationship Id="rId9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2.png"/><Relationship Id="rId7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0.png"/><Relationship Id="rId10" Type="http://schemas.openxmlformats.org/officeDocument/2006/relationships/image" Target="../media/image136.png"/><Relationship Id="rId4" Type="http://schemas.microsoft.com/office/2007/relationships/hdphoto" Target="../media/hdphoto4.wdp"/><Relationship Id="rId9" Type="http://schemas.openxmlformats.org/officeDocument/2006/relationships/image" Target="../media/image135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47.png"/><Relationship Id="rId10" Type="http://schemas.microsoft.com/office/2007/relationships/hdphoto" Target="../media/hdphoto3.wdp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ilto:giacomo.ferrarese@polimi.it" TargetMode="External"/><Relationship Id="rId2" Type="http://schemas.openxmlformats.org/officeDocument/2006/relationships/hyperlink" Target="mailto:stefano.malavasi@polimi.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1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416B6E-E18A-3543-40DD-141FC0A928B8}"/>
              </a:ext>
            </a:extLst>
          </p:cNvPr>
          <p:cNvSpPr/>
          <p:nvPr/>
        </p:nvSpPr>
        <p:spPr>
          <a:xfrm>
            <a:off x="484615" y="5138057"/>
            <a:ext cx="11213432" cy="1655776"/>
          </a:xfrm>
          <a:prstGeom prst="roundRect">
            <a:avLst>
              <a:gd name="adj" fmla="val 2399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Innovative technologies in the fight for water distribution sustainability</a:t>
            </a:r>
          </a:p>
          <a:p>
            <a:pPr algn="ctr">
              <a:lnSpc>
                <a:spcPct val="150000"/>
              </a:lnSpc>
            </a:pPr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303360-C973-559D-714D-7B07A5F13D81}"/>
              </a:ext>
            </a:extLst>
          </p:cNvPr>
          <p:cNvGrpSpPr/>
          <p:nvPr/>
        </p:nvGrpSpPr>
        <p:grpSpPr>
          <a:xfrm>
            <a:off x="3640346" y="162705"/>
            <a:ext cx="4093659" cy="1069807"/>
            <a:chOff x="4232833" y="155721"/>
            <a:chExt cx="4093659" cy="1069807"/>
          </a:xfrm>
        </p:grpSpPr>
        <p:pic>
          <p:nvPicPr>
            <p:cNvPr id="8" name="Picture 4" descr="Y:\IMMAGINE _COORDINATA_2014\LOGO_UFFICIALE\01_Polimi_centrato\eps\01_Polimi_centrato_COL_negativo.png">
              <a:extLst>
                <a:ext uri="{FF2B5EF4-FFF2-40B4-BE49-F238E27FC236}">
                  <a16:creationId xmlns:a16="http://schemas.microsoft.com/office/drawing/2014/main" id="{18E19672-A3D8-7953-245B-CAA99AA90F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6208"/>
            <a:stretch/>
          </p:blipFill>
          <p:spPr bwMode="auto">
            <a:xfrm>
              <a:off x="4232833" y="155721"/>
              <a:ext cx="2274523" cy="1069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sellaDiTesto 129">
              <a:extLst>
                <a:ext uri="{FF2B5EF4-FFF2-40B4-BE49-F238E27FC236}">
                  <a16:creationId xmlns:a16="http://schemas.microsoft.com/office/drawing/2014/main" id="{D7D47C75-D901-0BD4-C640-EB09133A409E}"/>
                </a:ext>
              </a:extLst>
            </p:cNvPr>
            <p:cNvSpPr txBox="1"/>
            <p:nvPr/>
          </p:nvSpPr>
          <p:spPr>
            <a:xfrm>
              <a:off x="6051971" y="633134"/>
              <a:ext cx="22745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0" dirty="0" err="1">
                  <a:solidFill>
                    <a:schemeClr val="bg1"/>
                  </a:solidFill>
                </a:rPr>
                <a:t>Civil</a:t>
              </a:r>
              <a:r>
                <a:rPr lang="it-IT" sz="1600" b="0" dirty="0">
                  <a:solidFill>
                    <a:schemeClr val="bg1"/>
                  </a:solidFill>
                </a:rPr>
                <a:t> and </a:t>
              </a:r>
              <a:r>
                <a:rPr lang="it-IT" sz="1600" b="0" dirty="0" err="1">
                  <a:solidFill>
                    <a:schemeClr val="bg1"/>
                  </a:solidFill>
                </a:rPr>
                <a:t>Environmental</a:t>
              </a:r>
              <a:r>
                <a:rPr lang="it-IT" sz="1600" b="0" dirty="0">
                  <a:solidFill>
                    <a:schemeClr val="bg1"/>
                  </a:solidFill>
                </a:rPr>
                <a:t> Engineering Department</a:t>
              </a:r>
            </a:p>
          </p:txBody>
        </p:sp>
        <p:pic>
          <p:nvPicPr>
            <p:cNvPr id="10" name="Picture 4" descr="Y:\IMMAGINE _COORDINATA_2014\LOGO_UFFICIALE\01_Polimi_centrato\eps\01_Polimi_centrato_COL_negativo.png">
              <a:extLst>
                <a:ext uri="{FF2B5EF4-FFF2-40B4-BE49-F238E27FC236}">
                  <a16:creationId xmlns:a16="http://schemas.microsoft.com/office/drawing/2014/main" id="{6E3B89D8-E9BC-8142-922B-66246A3D7C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4921" b="17614"/>
            <a:stretch/>
          </p:blipFill>
          <p:spPr bwMode="auto">
            <a:xfrm>
              <a:off x="6157258" y="169177"/>
              <a:ext cx="1541178" cy="198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Y:\IMMAGINE _COORDINATA_2014\LOGO_UFFICIALE\01_Polimi_centrato\eps\01_Polimi_centrato_COL_negativo.png">
              <a:extLst>
                <a:ext uri="{FF2B5EF4-FFF2-40B4-BE49-F238E27FC236}">
                  <a16:creationId xmlns:a16="http://schemas.microsoft.com/office/drawing/2014/main" id="{173CBF70-0BAF-53C1-7BCB-3BD4435D3E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4240"/>
            <a:stretch/>
          </p:blipFill>
          <p:spPr bwMode="auto">
            <a:xfrm>
              <a:off x="5890986" y="403330"/>
              <a:ext cx="1541178" cy="179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ttangolo 1">
            <a:extLst>
              <a:ext uri="{FF2B5EF4-FFF2-40B4-BE49-F238E27FC236}">
                <a16:creationId xmlns:a16="http://schemas.microsoft.com/office/drawing/2014/main" id="{5795905E-B2A2-C301-3C55-43197151EBF6}"/>
              </a:ext>
            </a:extLst>
          </p:cNvPr>
          <p:cNvSpPr/>
          <p:nvPr/>
        </p:nvSpPr>
        <p:spPr>
          <a:xfrm>
            <a:off x="890525" y="6431374"/>
            <a:ext cx="2872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www.fluidlab.polimi.it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F49DA33A-F247-87CE-2C54-3E7CF15E5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15" y="5956731"/>
            <a:ext cx="1409242" cy="62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54A86-5A54-D317-1C67-EF82B84FC11A}"/>
              </a:ext>
            </a:extLst>
          </p:cNvPr>
          <p:cNvSpPr txBox="1"/>
          <p:nvPr/>
        </p:nvSpPr>
        <p:spPr>
          <a:xfrm>
            <a:off x="4008237" y="6208625"/>
            <a:ext cx="45284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Giacomo Ferrarese, 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RTDA at DICA, hydraulic engineering section</a:t>
            </a:r>
            <a:endParaRPr lang="en-US" sz="1800" b="1" dirty="0">
              <a:solidFill>
                <a:schemeClr val="tx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99F6C-48C2-B7B0-747D-980D43423069}"/>
              </a:ext>
            </a:extLst>
          </p:cNvPr>
          <p:cNvSpPr txBox="1"/>
          <p:nvPr/>
        </p:nvSpPr>
        <p:spPr>
          <a:xfrm>
            <a:off x="8721870" y="6486227"/>
            <a:ext cx="2872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Milan 28/06/23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0D9A2E-2F0F-9BAC-EAF2-66A9B4808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611" y="6121881"/>
            <a:ext cx="13049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37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Why to use Pressure Reducing Valves?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482322" y="1154099"/>
            <a:ext cx="8420110" cy="4522820"/>
            <a:chOff x="201295" y="2557583"/>
            <a:chExt cx="7153089" cy="3788573"/>
          </a:xfrm>
        </p:grpSpPr>
        <p:sp>
          <p:nvSpPr>
            <p:cNvPr id="20" name="Rectangle 19"/>
            <p:cNvSpPr/>
            <p:nvPr/>
          </p:nvSpPr>
          <p:spPr>
            <a:xfrm>
              <a:off x="5524100" y="3284700"/>
              <a:ext cx="1612233" cy="10334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295" y="2568904"/>
              <a:ext cx="5257800" cy="287655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258641" y="3434083"/>
              <a:ext cx="23939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P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64663" y="4281283"/>
              <a:ext cx="107494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time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528138" y="3632798"/>
              <a:ext cx="1600200" cy="194089"/>
            </a:xfrm>
            <a:custGeom>
              <a:avLst/>
              <a:gdLst>
                <a:gd name="connsiteX0" fmla="*/ 0 w 1600200"/>
                <a:gd name="connsiteY0" fmla="*/ 38227 h 76327"/>
                <a:gd name="connsiteX1" fmla="*/ 76200 w 1600200"/>
                <a:gd name="connsiteY1" fmla="*/ 127 h 76327"/>
                <a:gd name="connsiteX2" fmla="*/ 104775 w 1600200"/>
                <a:gd name="connsiteY2" fmla="*/ 19177 h 76327"/>
                <a:gd name="connsiteX3" fmla="*/ 161925 w 1600200"/>
                <a:gd name="connsiteY3" fmla="*/ 47752 h 76327"/>
                <a:gd name="connsiteX4" fmla="*/ 190500 w 1600200"/>
                <a:gd name="connsiteY4" fmla="*/ 38227 h 76327"/>
                <a:gd name="connsiteX5" fmla="*/ 219075 w 1600200"/>
                <a:gd name="connsiteY5" fmla="*/ 19177 h 76327"/>
                <a:gd name="connsiteX6" fmla="*/ 266700 w 1600200"/>
                <a:gd name="connsiteY6" fmla="*/ 76327 h 76327"/>
                <a:gd name="connsiteX7" fmla="*/ 314325 w 1600200"/>
                <a:gd name="connsiteY7" fmla="*/ 66802 h 76327"/>
                <a:gd name="connsiteX8" fmla="*/ 342900 w 1600200"/>
                <a:gd name="connsiteY8" fmla="*/ 47752 h 76327"/>
                <a:gd name="connsiteX9" fmla="*/ 381000 w 1600200"/>
                <a:gd name="connsiteY9" fmla="*/ 28702 h 76327"/>
                <a:gd name="connsiteX10" fmla="*/ 419100 w 1600200"/>
                <a:gd name="connsiteY10" fmla="*/ 38227 h 76327"/>
                <a:gd name="connsiteX11" fmla="*/ 447675 w 1600200"/>
                <a:gd name="connsiteY11" fmla="*/ 47752 h 76327"/>
                <a:gd name="connsiteX12" fmla="*/ 504825 w 1600200"/>
                <a:gd name="connsiteY12" fmla="*/ 57277 h 76327"/>
                <a:gd name="connsiteX13" fmla="*/ 571500 w 1600200"/>
                <a:gd name="connsiteY13" fmla="*/ 47752 h 76327"/>
                <a:gd name="connsiteX14" fmla="*/ 628650 w 1600200"/>
                <a:gd name="connsiteY14" fmla="*/ 28702 h 76327"/>
                <a:gd name="connsiteX15" fmla="*/ 657225 w 1600200"/>
                <a:gd name="connsiteY15" fmla="*/ 38227 h 76327"/>
                <a:gd name="connsiteX16" fmla="*/ 685800 w 1600200"/>
                <a:gd name="connsiteY16" fmla="*/ 57277 h 76327"/>
                <a:gd name="connsiteX17" fmla="*/ 790575 w 1600200"/>
                <a:gd name="connsiteY17" fmla="*/ 47752 h 76327"/>
                <a:gd name="connsiteX18" fmla="*/ 838200 w 1600200"/>
                <a:gd name="connsiteY18" fmla="*/ 38227 h 76327"/>
                <a:gd name="connsiteX19" fmla="*/ 895350 w 1600200"/>
                <a:gd name="connsiteY19" fmla="*/ 19177 h 76327"/>
                <a:gd name="connsiteX20" fmla="*/ 1066800 w 1600200"/>
                <a:gd name="connsiteY20" fmla="*/ 28702 h 76327"/>
                <a:gd name="connsiteX21" fmla="*/ 1085850 w 1600200"/>
                <a:gd name="connsiteY21" fmla="*/ 57277 h 76327"/>
                <a:gd name="connsiteX22" fmla="*/ 1123950 w 1600200"/>
                <a:gd name="connsiteY22" fmla="*/ 47752 h 76327"/>
                <a:gd name="connsiteX23" fmla="*/ 1171575 w 1600200"/>
                <a:gd name="connsiteY23" fmla="*/ 38227 h 76327"/>
                <a:gd name="connsiteX24" fmla="*/ 1247775 w 1600200"/>
                <a:gd name="connsiteY24" fmla="*/ 19177 h 76327"/>
                <a:gd name="connsiteX25" fmla="*/ 1285875 w 1600200"/>
                <a:gd name="connsiteY25" fmla="*/ 28702 h 76327"/>
                <a:gd name="connsiteX26" fmla="*/ 1343025 w 1600200"/>
                <a:gd name="connsiteY26" fmla="*/ 47752 h 76327"/>
                <a:gd name="connsiteX27" fmla="*/ 1381125 w 1600200"/>
                <a:gd name="connsiteY27" fmla="*/ 38227 h 76327"/>
                <a:gd name="connsiteX28" fmla="*/ 1409700 w 1600200"/>
                <a:gd name="connsiteY28" fmla="*/ 19177 h 76327"/>
                <a:gd name="connsiteX29" fmla="*/ 1419225 w 1600200"/>
                <a:gd name="connsiteY29" fmla="*/ 47752 h 76327"/>
                <a:gd name="connsiteX30" fmla="*/ 1485900 w 1600200"/>
                <a:gd name="connsiteY30" fmla="*/ 38227 h 76327"/>
                <a:gd name="connsiteX31" fmla="*/ 1514475 w 1600200"/>
                <a:gd name="connsiteY31" fmla="*/ 28702 h 76327"/>
                <a:gd name="connsiteX32" fmla="*/ 1543050 w 1600200"/>
                <a:gd name="connsiteY32" fmla="*/ 47752 h 76327"/>
                <a:gd name="connsiteX33" fmla="*/ 1571625 w 1600200"/>
                <a:gd name="connsiteY33" fmla="*/ 57277 h 76327"/>
                <a:gd name="connsiteX34" fmla="*/ 1600200 w 1600200"/>
                <a:gd name="connsiteY34" fmla="*/ 28702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600200" h="76327">
                  <a:moveTo>
                    <a:pt x="0" y="38227"/>
                  </a:moveTo>
                  <a:cubicBezTo>
                    <a:pt x="751" y="37776"/>
                    <a:pt x="60152" y="-2548"/>
                    <a:pt x="76200" y="127"/>
                  </a:cubicBezTo>
                  <a:cubicBezTo>
                    <a:pt x="87492" y="2009"/>
                    <a:pt x="94536" y="14057"/>
                    <a:pt x="104775" y="19177"/>
                  </a:cubicBezTo>
                  <a:cubicBezTo>
                    <a:pt x="183645" y="58612"/>
                    <a:pt x="80033" y="-6843"/>
                    <a:pt x="161925" y="47752"/>
                  </a:cubicBezTo>
                  <a:cubicBezTo>
                    <a:pt x="171450" y="44577"/>
                    <a:pt x="181520" y="42717"/>
                    <a:pt x="190500" y="38227"/>
                  </a:cubicBezTo>
                  <a:cubicBezTo>
                    <a:pt x="200739" y="33107"/>
                    <a:pt x="207783" y="17295"/>
                    <a:pt x="219075" y="19177"/>
                  </a:cubicBezTo>
                  <a:cubicBezTo>
                    <a:pt x="232826" y="21469"/>
                    <a:pt x="259655" y="65760"/>
                    <a:pt x="266700" y="76327"/>
                  </a:cubicBezTo>
                  <a:cubicBezTo>
                    <a:pt x="282575" y="73152"/>
                    <a:pt x="299166" y="72486"/>
                    <a:pt x="314325" y="66802"/>
                  </a:cubicBezTo>
                  <a:cubicBezTo>
                    <a:pt x="325044" y="62782"/>
                    <a:pt x="332961" y="53432"/>
                    <a:pt x="342900" y="47752"/>
                  </a:cubicBezTo>
                  <a:cubicBezTo>
                    <a:pt x="355228" y="40707"/>
                    <a:pt x="368300" y="35052"/>
                    <a:pt x="381000" y="28702"/>
                  </a:cubicBezTo>
                  <a:cubicBezTo>
                    <a:pt x="393700" y="31877"/>
                    <a:pt x="406513" y="34631"/>
                    <a:pt x="419100" y="38227"/>
                  </a:cubicBezTo>
                  <a:cubicBezTo>
                    <a:pt x="428754" y="40985"/>
                    <a:pt x="437874" y="45574"/>
                    <a:pt x="447675" y="47752"/>
                  </a:cubicBezTo>
                  <a:cubicBezTo>
                    <a:pt x="466528" y="51942"/>
                    <a:pt x="485775" y="54102"/>
                    <a:pt x="504825" y="57277"/>
                  </a:cubicBezTo>
                  <a:cubicBezTo>
                    <a:pt x="527050" y="54102"/>
                    <a:pt x="549624" y="52800"/>
                    <a:pt x="571500" y="47752"/>
                  </a:cubicBezTo>
                  <a:cubicBezTo>
                    <a:pt x="591066" y="43237"/>
                    <a:pt x="628650" y="28702"/>
                    <a:pt x="628650" y="28702"/>
                  </a:cubicBezTo>
                  <a:cubicBezTo>
                    <a:pt x="638175" y="31877"/>
                    <a:pt x="648245" y="33737"/>
                    <a:pt x="657225" y="38227"/>
                  </a:cubicBezTo>
                  <a:cubicBezTo>
                    <a:pt x="667464" y="43347"/>
                    <a:pt x="674381" y="56461"/>
                    <a:pt x="685800" y="57277"/>
                  </a:cubicBezTo>
                  <a:cubicBezTo>
                    <a:pt x="720780" y="59776"/>
                    <a:pt x="755650" y="50927"/>
                    <a:pt x="790575" y="47752"/>
                  </a:cubicBezTo>
                  <a:cubicBezTo>
                    <a:pt x="806450" y="44577"/>
                    <a:pt x="822581" y="42487"/>
                    <a:pt x="838200" y="38227"/>
                  </a:cubicBezTo>
                  <a:cubicBezTo>
                    <a:pt x="857573" y="32943"/>
                    <a:pt x="895350" y="19177"/>
                    <a:pt x="895350" y="19177"/>
                  </a:cubicBezTo>
                  <a:cubicBezTo>
                    <a:pt x="952500" y="22352"/>
                    <a:pt x="1010673" y="17477"/>
                    <a:pt x="1066800" y="28702"/>
                  </a:cubicBezTo>
                  <a:cubicBezTo>
                    <a:pt x="1078025" y="30947"/>
                    <a:pt x="1074990" y="53657"/>
                    <a:pt x="1085850" y="57277"/>
                  </a:cubicBezTo>
                  <a:cubicBezTo>
                    <a:pt x="1098269" y="61417"/>
                    <a:pt x="1111171" y="50592"/>
                    <a:pt x="1123950" y="47752"/>
                  </a:cubicBezTo>
                  <a:cubicBezTo>
                    <a:pt x="1139754" y="44240"/>
                    <a:pt x="1155800" y="41867"/>
                    <a:pt x="1171575" y="38227"/>
                  </a:cubicBezTo>
                  <a:cubicBezTo>
                    <a:pt x="1197086" y="32340"/>
                    <a:pt x="1247775" y="19177"/>
                    <a:pt x="1247775" y="19177"/>
                  </a:cubicBezTo>
                  <a:cubicBezTo>
                    <a:pt x="1260475" y="22352"/>
                    <a:pt x="1273336" y="24940"/>
                    <a:pt x="1285875" y="28702"/>
                  </a:cubicBezTo>
                  <a:cubicBezTo>
                    <a:pt x="1305109" y="34472"/>
                    <a:pt x="1343025" y="47752"/>
                    <a:pt x="1343025" y="47752"/>
                  </a:cubicBezTo>
                  <a:cubicBezTo>
                    <a:pt x="1355725" y="44577"/>
                    <a:pt x="1369093" y="43384"/>
                    <a:pt x="1381125" y="38227"/>
                  </a:cubicBezTo>
                  <a:cubicBezTo>
                    <a:pt x="1391647" y="33718"/>
                    <a:pt x="1398594" y="16401"/>
                    <a:pt x="1409700" y="19177"/>
                  </a:cubicBezTo>
                  <a:cubicBezTo>
                    <a:pt x="1419440" y="21612"/>
                    <a:pt x="1416050" y="38227"/>
                    <a:pt x="1419225" y="47752"/>
                  </a:cubicBezTo>
                  <a:cubicBezTo>
                    <a:pt x="1441450" y="44577"/>
                    <a:pt x="1463885" y="42630"/>
                    <a:pt x="1485900" y="38227"/>
                  </a:cubicBezTo>
                  <a:cubicBezTo>
                    <a:pt x="1495745" y="36258"/>
                    <a:pt x="1504571" y="27051"/>
                    <a:pt x="1514475" y="28702"/>
                  </a:cubicBezTo>
                  <a:cubicBezTo>
                    <a:pt x="1525767" y="30584"/>
                    <a:pt x="1532811" y="42632"/>
                    <a:pt x="1543050" y="47752"/>
                  </a:cubicBezTo>
                  <a:cubicBezTo>
                    <a:pt x="1552030" y="52242"/>
                    <a:pt x="1562100" y="54102"/>
                    <a:pt x="1571625" y="57277"/>
                  </a:cubicBezTo>
                  <a:cubicBezTo>
                    <a:pt x="1583158" y="22678"/>
                    <a:pt x="1571110" y="28702"/>
                    <a:pt x="1600200" y="28702"/>
                  </a:cubicBezTo>
                </a:path>
              </a:pathLst>
            </a:custGeom>
            <a:noFill/>
            <a:ln w="22225">
              <a:solidFill>
                <a:srgbClr val="385D8A">
                  <a:alpha val="27843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511769" y="4184246"/>
              <a:ext cx="145225" cy="105495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599533" y="3964510"/>
              <a:ext cx="118698" cy="12166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38009" y="4978061"/>
              <a:ext cx="1612232" cy="10334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69274" y="5043900"/>
              <a:ext cx="23939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P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75293" y="5925749"/>
              <a:ext cx="107494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time</a:t>
              </a:r>
            </a:p>
          </p:txBody>
        </p:sp>
        <p:cxnSp>
          <p:nvCxnSpPr>
            <p:cNvPr id="29" name="Straight Connector 28"/>
            <p:cNvCxnSpPr>
              <a:cxnSpLocks/>
            </p:cNvCxnSpPr>
            <p:nvPr/>
          </p:nvCxnSpPr>
          <p:spPr>
            <a:xfrm flipV="1">
              <a:off x="4700848" y="3649875"/>
              <a:ext cx="608658" cy="358435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1224430" y="3212727"/>
              <a:ext cx="1822450" cy="1390650"/>
            </a:xfrm>
            <a:custGeom>
              <a:avLst/>
              <a:gdLst>
                <a:gd name="connsiteX0" fmla="*/ 1168400 w 1822450"/>
                <a:gd name="connsiteY0" fmla="*/ 1390650 h 1390650"/>
                <a:gd name="connsiteX1" fmla="*/ 552450 w 1822450"/>
                <a:gd name="connsiteY1" fmla="*/ 1060450 h 1390650"/>
                <a:gd name="connsiteX2" fmla="*/ 558800 w 1822450"/>
                <a:gd name="connsiteY2" fmla="*/ 768350 h 1390650"/>
                <a:gd name="connsiteX3" fmla="*/ 654050 w 1822450"/>
                <a:gd name="connsiteY3" fmla="*/ 673100 h 1390650"/>
                <a:gd name="connsiteX4" fmla="*/ 0 w 1822450"/>
                <a:gd name="connsiteY4" fmla="*/ 260350 h 1390650"/>
                <a:gd name="connsiteX5" fmla="*/ 419100 w 1822450"/>
                <a:gd name="connsiteY5" fmla="*/ 0 h 1390650"/>
                <a:gd name="connsiteX6" fmla="*/ 1822450 w 1822450"/>
                <a:gd name="connsiteY6" fmla="*/ 819150 h 1390650"/>
                <a:gd name="connsiteX7" fmla="*/ 1257300 w 1822450"/>
                <a:gd name="connsiteY7" fmla="*/ 1117600 h 1390650"/>
                <a:gd name="connsiteX8" fmla="*/ 1403350 w 1822450"/>
                <a:gd name="connsiteY8" fmla="*/ 1263650 h 1390650"/>
                <a:gd name="connsiteX9" fmla="*/ 1168400 w 1822450"/>
                <a:gd name="connsiteY9" fmla="*/ 139065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2450" h="1390650">
                  <a:moveTo>
                    <a:pt x="1168400" y="1390650"/>
                  </a:moveTo>
                  <a:lnTo>
                    <a:pt x="552450" y="1060450"/>
                  </a:lnTo>
                  <a:lnTo>
                    <a:pt x="558800" y="768350"/>
                  </a:lnTo>
                  <a:lnTo>
                    <a:pt x="654050" y="673100"/>
                  </a:lnTo>
                  <a:lnTo>
                    <a:pt x="0" y="260350"/>
                  </a:lnTo>
                  <a:lnTo>
                    <a:pt x="419100" y="0"/>
                  </a:lnTo>
                  <a:lnTo>
                    <a:pt x="1822450" y="819150"/>
                  </a:lnTo>
                  <a:lnTo>
                    <a:pt x="1257300" y="1117600"/>
                  </a:lnTo>
                  <a:lnTo>
                    <a:pt x="1403350" y="1263650"/>
                  </a:lnTo>
                  <a:lnTo>
                    <a:pt x="1168400" y="1390650"/>
                  </a:lnTo>
                  <a:close/>
                </a:path>
              </a:pathLst>
            </a:custGeom>
            <a:solidFill>
              <a:srgbClr val="002060">
                <a:alpha val="38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4024780" y="4101727"/>
              <a:ext cx="1225550" cy="857250"/>
            </a:xfrm>
            <a:custGeom>
              <a:avLst/>
              <a:gdLst>
                <a:gd name="connsiteX0" fmla="*/ 673100 w 1225550"/>
                <a:gd name="connsiteY0" fmla="*/ 857250 h 857250"/>
                <a:gd name="connsiteX1" fmla="*/ 673100 w 1225550"/>
                <a:gd name="connsiteY1" fmla="*/ 857250 h 857250"/>
                <a:gd name="connsiteX2" fmla="*/ 0 w 1225550"/>
                <a:gd name="connsiteY2" fmla="*/ 463550 h 857250"/>
                <a:gd name="connsiteX3" fmla="*/ 546100 w 1225550"/>
                <a:gd name="connsiteY3" fmla="*/ 0 h 857250"/>
                <a:gd name="connsiteX4" fmla="*/ 577850 w 1225550"/>
                <a:gd name="connsiteY4" fmla="*/ 44450 h 857250"/>
                <a:gd name="connsiteX5" fmla="*/ 1225550 w 1225550"/>
                <a:gd name="connsiteY5" fmla="*/ 501650 h 857250"/>
                <a:gd name="connsiteX6" fmla="*/ 673100 w 1225550"/>
                <a:gd name="connsiteY6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5550" h="857250">
                  <a:moveTo>
                    <a:pt x="673100" y="857250"/>
                  </a:moveTo>
                  <a:lnTo>
                    <a:pt x="673100" y="857250"/>
                  </a:lnTo>
                  <a:lnTo>
                    <a:pt x="0" y="463550"/>
                  </a:lnTo>
                  <a:lnTo>
                    <a:pt x="546100" y="0"/>
                  </a:lnTo>
                  <a:lnTo>
                    <a:pt x="577850" y="44450"/>
                  </a:lnTo>
                  <a:lnTo>
                    <a:pt x="1225550" y="501650"/>
                  </a:lnTo>
                  <a:lnTo>
                    <a:pt x="673100" y="85725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2500780" y="4038227"/>
              <a:ext cx="1498600" cy="679450"/>
            </a:xfrm>
            <a:custGeom>
              <a:avLst/>
              <a:gdLst>
                <a:gd name="connsiteX0" fmla="*/ 596900 w 1498600"/>
                <a:gd name="connsiteY0" fmla="*/ 679450 h 679450"/>
                <a:gd name="connsiteX1" fmla="*/ 139700 w 1498600"/>
                <a:gd name="connsiteY1" fmla="*/ 412750 h 679450"/>
                <a:gd name="connsiteX2" fmla="*/ 0 w 1498600"/>
                <a:gd name="connsiteY2" fmla="*/ 298450 h 679450"/>
                <a:gd name="connsiteX3" fmla="*/ 565150 w 1498600"/>
                <a:gd name="connsiteY3" fmla="*/ 0 h 679450"/>
                <a:gd name="connsiteX4" fmla="*/ 1498600 w 1498600"/>
                <a:gd name="connsiteY4" fmla="*/ 520700 h 679450"/>
                <a:gd name="connsiteX5" fmla="*/ 596900 w 1498600"/>
                <a:gd name="connsiteY5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8600" h="679450">
                  <a:moveTo>
                    <a:pt x="596900" y="679450"/>
                  </a:moveTo>
                  <a:lnTo>
                    <a:pt x="139700" y="412750"/>
                  </a:lnTo>
                  <a:lnTo>
                    <a:pt x="0" y="298450"/>
                  </a:lnTo>
                  <a:lnTo>
                    <a:pt x="565150" y="0"/>
                  </a:lnTo>
                  <a:lnTo>
                    <a:pt x="1498600" y="520700"/>
                  </a:lnTo>
                  <a:lnTo>
                    <a:pt x="596900" y="6794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76930" y="3301627"/>
              <a:ext cx="2438400" cy="1257300"/>
            </a:xfrm>
            <a:custGeom>
              <a:avLst/>
              <a:gdLst>
                <a:gd name="connsiteX0" fmla="*/ 0 w 2438400"/>
                <a:gd name="connsiteY0" fmla="*/ 184150 h 1257300"/>
                <a:gd name="connsiteX1" fmla="*/ 266700 w 2438400"/>
                <a:gd name="connsiteY1" fmla="*/ 19050 h 1257300"/>
                <a:gd name="connsiteX2" fmla="*/ 330200 w 2438400"/>
                <a:gd name="connsiteY2" fmla="*/ 50800 h 1257300"/>
                <a:gd name="connsiteX3" fmla="*/ 635000 w 2438400"/>
                <a:gd name="connsiteY3" fmla="*/ 260350 h 1257300"/>
                <a:gd name="connsiteX4" fmla="*/ 920750 w 2438400"/>
                <a:gd name="connsiteY4" fmla="*/ 19050 h 1257300"/>
                <a:gd name="connsiteX5" fmla="*/ 1454150 w 2438400"/>
                <a:gd name="connsiteY5" fmla="*/ 292100 h 1257300"/>
                <a:gd name="connsiteX6" fmla="*/ 1612900 w 2438400"/>
                <a:gd name="connsiteY6" fmla="*/ 177800 h 1257300"/>
                <a:gd name="connsiteX7" fmla="*/ 1631950 w 2438400"/>
                <a:gd name="connsiteY7" fmla="*/ 12700 h 1257300"/>
                <a:gd name="connsiteX8" fmla="*/ 2044700 w 2438400"/>
                <a:gd name="connsiteY8" fmla="*/ 0 h 1257300"/>
                <a:gd name="connsiteX9" fmla="*/ 2044700 w 2438400"/>
                <a:gd name="connsiteY9" fmla="*/ 228600 h 1257300"/>
                <a:gd name="connsiteX10" fmla="*/ 1339850 w 2438400"/>
                <a:gd name="connsiteY10" fmla="*/ 673100 h 1257300"/>
                <a:gd name="connsiteX11" fmla="*/ 1479550 w 2438400"/>
                <a:gd name="connsiteY11" fmla="*/ 755650 h 1257300"/>
                <a:gd name="connsiteX12" fmla="*/ 2266950 w 2438400"/>
                <a:gd name="connsiteY12" fmla="*/ 628650 h 1257300"/>
                <a:gd name="connsiteX13" fmla="*/ 2438400 w 2438400"/>
                <a:gd name="connsiteY13" fmla="*/ 742950 h 1257300"/>
                <a:gd name="connsiteX14" fmla="*/ 1835150 w 2438400"/>
                <a:gd name="connsiteY14" fmla="*/ 1257300 h 1257300"/>
                <a:gd name="connsiteX15" fmla="*/ 0 w 2438400"/>
                <a:gd name="connsiteY15" fmla="*/ 18415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8400" h="1257300">
                  <a:moveTo>
                    <a:pt x="0" y="184150"/>
                  </a:moveTo>
                  <a:lnTo>
                    <a:pt x="266700" y="19050"/>
                  </a:lnTo>
                  <a:lnTo>
                    <a:pt x="330200" y="50800"/>
                  </a:lnTo>
                  <a:lnTo>
                    <a:pt x="635000" y="260350"/>
                  </a:lnTo>
                  <a:lnTo>
                    <a:pt x="920750" y="19050"/>
                  </a:lnTo>
                  <a:lnTo>
                    <a:pt x="1454150" y="292100"/>
                  </a:lnTo>
                  <a:lnTo>
                    <a:pt x="1612900" y="177800"/>
                  </a:lnTo>
                  <a:lnTo>
                    <a:pt x="1631950" y="12700"/>
                  </a:lnTo>
                  <a:lnTo>
                    <a:pt x="2044700" y="0"/>
                  </a:lnTo>
                  <a:lnTo>
                    <a:pt x="2044700" y="228600"/>
                  </a:lnTo>
                  <a:lnTo>
                    <a:pt x="1339850" y="673100"/>
                  </a:lnTo>
                  <a:lnTo>
                    <a:pt x="1479550" y="755650"/>
                  </a:lnTo>
                  <a:lnTo>
                    <a:pt x="2266950" y="628650"/>
                  </a:lnTo>
                  <a:lnTo>
                    <a:pt x="2438400" y="742950"/>
                  </a:lnTo>
                  <a:lnTo>
                    <a:pt x="1835150" y="1257300"/>
                  </a:lnTo>
                  <a:lnTo>
                    <a:pt x="0" y="18415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967380" y="3047627"/>
              <a:ext cx="1822450" cy="527050"/>
            </a:xfrm>
            <a:custGeom>
              <a:avLst/>
              <a:gdLst>
                <a:gd name="connsiteX0" fmla="*/ 0 w 1822450"/>
                <a:gd name="connsiteY0" fmla="*/ 317500 h 527050"/>
                <a:gd name="connsiteX1" fmla="*/ 558800 w 1822450"/>
                <a:gd name="connsiteY1" fmla="*/ 19050 h 527050"/>
                <a:gd name="connsiteX2" fmla="*/ 711200 w 1822450"/>
                <a:gd name="connsiteY2" fmla="*/ 107950 h 527050"/>
                <a:gd name="connsiteX3" fmla="*/ 762000 w 1822450"/>
                <a:gd name="connsiteY3" fmla="*/ 82550 h 527050"/>
                <a:gd name="connsiteX4" fmla="*/ 901700 w 1822450"/>
                <a:gd name="connsiteY4" fmla="*/ 152400 h 527050"/>
                <a:gd name="connsiteX5" fmla="*/ 1136650 w 1822450"/>
                <a:gd name="connsiteY5" fmla="*/ 0 h 527050"/>
                <a:gd name="connsiteX6" fmla="*/ 1612900 w 1822450"/>
                <a:gd name="connsiteY6" fmla="*/ 279400 h 527050"/>
                <a:gd name="connsiteX7" fmla="*/ 1822450 w 1822450"/>
                <a:gd name="connsiteY7" fmla="*/ 273050 h 527050"/>
                <a:gd name="connsiteX8" fmla="*/ 1797050 w 1822450"/>
                <a:gd name="connsiteY8" fmla="*/ 425450 h 527050"/>
                <a:gd name="connsiteX9" fmla="*/ 1670050 w 1822450"/>
                <a:gd name="connsiteY9" fmla="*/ 527050 h 527050"/>
                <a:gd name="connsiteX10" fmla="*/ 1130300 w 1822450"/>
                <a:gd name="connsiteY10" fmla="*/ 254000 h 527050"/>
                <a:gd name="connsiteX11" fmla="*/ 850900 w 1822450"/>
                <a:gd name="connsiteY11" fmla="*/ 463550 h 527050"/>
                <a:gd name="connsiteX12" fmla="*/ 793750 w 1822450"/>
                <a:gd name="connsiteY12" fmla="*/ 457200 h 527050"/>
                <a:gd name="connsiteX13" fmla="*/ 482600 w 1822450"/>
                <a:gd name="connsiteY13" fmla="*/ 234950 h 527050"/>
                <a:gd name="connsiteX14" fmla="*/ 190500 w 1822450"/>
                <a:gd name="connsiteY14" fmla="*/ 425450 h 527050"/>
                <a:gd name="connsiteX15" fmla="*/ 0 w 1822450"/>
                <a:gd name="connsiteY15" fmla="*/ 317500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2450" h="527050">
                  <a:moveTo>
                    <a:pt x="0" y="317500"/>
                  </a:moveTo>
                  <a:lnTo>
                    <a:pt x="558800" y="19050"/>
                  </a:lnTo>
                  <a:lnTo>
                    <a:pt x="711200" y="107950"/>
                  </a:lnTo>
                  <a:lnTo>
                    <a:pt x="762000" y="82550"/>
                  </a:lnTo>
                  <a:lnTo>
                    <a:pt x="901700" y="152400"/>
                  </a:lnTo>
                  <a:lnTo>
                    <a:pt x="1136650" y="0"/>
                  </a:lnTo>
                  <a:lnTo>
                    <a:pt x="1612900" y="279400"/>
                  </a:lnTo>
                  <a:lnTo>
                    <a:pt x="1822450" y="273050"/>
                  </a:lnTo>
                  <a:lnTo>
                    <a:pt x="1797050" y="425450"/>
                  </a:lnTo>
                  <a:lnTo>
                    <a:pt x="1670050" y="527050"/>
                  </a:lnTo>
                  <a:lnTo>
                    <a:pt x="1130300" y="254000"/>
                  </a:lnTo>
                  <a:lnTo>
                    <a:pt x="850900" y="463550"/>
                  </a:lnTo>
                  <a:lnTo>
                    <a:pt x="793750" y="457200"/>
                  </a:lnTo>
                  <a:lnTo>
                    <a:pt x="482600" y="234950"/>
                  </a:lnTo>
                  <a:lnTo>
                    <a:pt x="190500" y="42545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848653" y="5087508"/>
              <a:ext cx="1596572" cy="420914"/>
            </a:xfrm>
            <a:custGeom>
              <a:avLst/>
              <a:gdLst>
                <a:gd name="connsiteX0" fmla="*/ 0 w 1596572"/>
                <a:gd name="connsiteY0" fmla="*/ 203200 h 420914"/>
                <a:gd name="connsiteX1" fmla="*/ 58057 w 1596572"/>
                <a:gd name="connsiteY1" fmla="*/ 87085 h 420914"/>
                <a:gd name="connsiteX2" fmla="*/ 101600 w 1596572"/>
                <a:gd name="connsiteY2" fmla="*/ 58057 h 420914"/>
                <a:gd name="connsiteX3" fmla="*/ 145143 w 1596572"/>
                <a:gd name="connsiteY3" fmla="*/ 43543 h 420914"/>
                <a:gd name="connsiteX4" fmla="*/ 275772 w 1596572"/>
                <a:gd name="connsiteY4" fmla="*/ 29028 h 420914"/>
                <a:gd name="connsiteX5" fmla="*/ 333829 w 1596572"/>
                <a:gd name="connsiteY5" fmla="*/ 116114 h 420914"/>
                <a:gd name="connsiteX6" fmla="*/ 377372 w 1596572"/>
                <a:gd name="connsiteY6" fmla="*/ 246743 h 420914"/>
                <a:gd name="connsiteX7" fmla="*/ 391886 w 1596572"/>
                <a:gd name="connsiteY7" fmla="*/ 290285 h 420914"/>
                <a:gd name="connsiteX8" fmla="*/ 420915 w 1596572"/>
                <a:gd name="connsiteY8" fmla="*/ 333828 h 420914"/>
                <a:gd name="connsiteX9" fmla="*/ 435429 w 1596572"/>
                <a:gd name="connsiteY9" fmla="*/ 377371 h 420914"/>
                <a:gd name="connsiteX10" fmla="*/ 522515 w 1596572"/>
                <a:gd name="connsiteY10" fmla="*/ 420914 h 420914"/>
                <a:gd name="connsiteX11" fmla="*/ 580572 w 1596572"/>
                <a:gd name="connsiteY11" fmla="*/ 290285 h 420914"/>
                <a:gd name="connsiteX12" fmla="*/ 624115 w 1596572"/>
                <a:gd name="connsiteY12" fmla="*/ 203200 h 420914"/>
                <a:gd name="connsiteX13" fmla="*/ 667657 w 1596572"/>
                <a:gd name="connsiteY13" fmla="*/ 188685 h 420914"/>
                <a:gd name="connsiteX14" fmla="*/ 754743 w 1596572"/>
                <a:gd name="connsiteY14" fmla="*/ 116114 h 420914"/>
                <a:gd name="connsiteX15" fmla="*/ 769257 w 1596572"/>
                <a:gd name="connsiteY15" fmla="*/ 72571 h 420914"/>
                <a:gd name="connsiteX16" fmla="*/ 899886 w 1596572"/>
                <a:gd name="connsiteY16" fmla="*/ 0 h 420914"/>
                <a:gd name="connsiteX17" fmla="*/ 972457 w 1596572"/>
                <a:gd name="connsiteY17" fmla="*/ 14514 h 420914"/>
                <a:gd name="connsiteX18" fmla="*/ 1016000 w 1596572"/>
                <a:gd name="connsiteY18" fmla="*/ 101600 h 420914"/>
                <a:gd name="connsiteX19" fmla="*/ 1074057 w 1596572"/>
                <a:gd name="connsiteY19" fmla="*/ 333828 h 420914"/>
                <a:gd name="connsiteX20" fmla="*/ 1103086 w 1596572"/>
                <a:gd name="connsiteY20" fmla="*/ 377371 h 420914"/>
                <a:gd name="connsiteX21" fmla="*/ 1161143 w 1596572"/>
                <a:gd name="connsiteY21" fmla="*/ 362857 h 420914"/>
                <a:gd name="connsiteX22" fmla="*/ 1219200 w 1596572"/>
                <a:gd name="connsiteY22" fmla="*/ 275771 h 420914"/>
                <a:gd name="connsiteX23" fmla="*/ 1277257 w 1596572"/>
                <a:gd name="connsiteY23" fmla="*/ 188685 h 420914"/>
                <a:gd name="connsiteX24" fmla="*/ 1349829 w 1596572"/>
                <a:gd name="connsiteY24" fmla="*/ 174171 h 420914"/>
                <a:gd name="connsiteX25" fmla="*/ 1407886 w 1596572"/>
                <a:gd name="connsiteY25" fmla="*/ 87085 h 420914"/>
                <a:gd name="connsiteX26" fmla="*/ 1436915 w 1596572"/>
                <a:gd name="connsiteY26" fmla="*/ 43543 h 420914"/>
                <a:gd name="connsiteX27" fmla="*/ 1524000 w 1596572"/>
                <a:gd name="connsiteY27" fmla="*/ 0 h 420914"/>
                <a:gd name="connsiteX28" fmla="*/ 1596572 w 1596572"/>
                <a:gd name="connsiteY28" fmla="*/ 0 h 42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96572" h="420914">
                  <a:moveTo>
                    <a:pt x="0" y="203200"/>
                  </a:moveTo>
                  <a:cubicBezTo>
                    <a:pt x="13859" y="168554"/>
                    <a:pt x="29071" y="116071"/>
                    <a:pt x="58057" y="87085"/>
                  </a:cubicBezTo>
                  <a:cubicBezTo>
                    <a:pt x="70392" y="74750"/>
                    <a:pt x="85998" y="65858"/>
                    <a:pt x="101600" y="58057"/>
                  </a:cubicBezTo>
                  <a:cubicBezTo>
                    <a:pt x="115284" y="51215"/>
                    <a:pt x="130629" y="48381"/>
                    <a:pt x="145143" y="43543"/>
                  </a:cubicBezTo>
                  <a:cubicBezTo>
                    <a:pt x="189048" y="14273"/>
                    <a:pt x="212179" y="-15487"/>
                    <a:pt x="275772" y="29028"/>
                  </a:cubicBezTo>
                  <a:cubicBezTo>
                    <a:pt x="304353" y="49035"/>
                    <a:pt x="333829" y="116114"/>
                    <a:pt x="333829" y="116114"/>
                  </a:cubicBezTo>
                  <a:lnTo>
                    <a:pt x="377372" y="246743"/>
                  </a:lnTo>
                  <a:cubicBezTo>
                    <a:pt x="382210" y="261257"/>
                    <a:pt x="383400" y="277555"/>
                    <a:pt x="391886" y="290285"/>
                  </a:cubicBezTo>
                  <a:lnTo>
                    <a:pt x="420915" y="333828"/>
                  </a:lnTo>
                  <a:cubicBezTo>
                    <a:pt x="425753" y="348342"/>
                    <a:pt x="425872" y="365424"/>
                    <a:pt x="435429" y="377371"/>
                  </a:cubicBezTo>
                  <a:cubicBezTo>
                    <a:pt x="455892" y="402950"/>
                    <a:pt x="493830" y="411353"/>
                    <a:pt x="522515" y="420914"/>
                  </a:cubicBezTo>
                  <a:cubicBezTo>
                    <a:pt x="568516" y="351911"/>
                    <a:pt x="546027" y="393919"/>
                    <a:pt x="580572" y="290285"/>
                  </a:cubicBezTo>
                  <a:cubicBezTo>
                    <a:pt x="590134" y="261600"/>
                    <a:pt x="598536" y="223664"/>
                    <a:pt x="624115" y="203200"/>
                  </a:cubicBezTo>
                  <a:cubicBezTo>
                    <a:pt x="636062" y="193643"/>
                    <a:pt x="653973" y="195527"/>
                    <a:pt x="667657" y="188685"/>
                  </a:cubicBezTo>
                  <a:cubicBezTo>
                    <a:pt x="708074" y="168476"/>
                    <a:pt x="722641" y="148216"/>
                    <a:pt x="754743" y="116114"/>
                  </a:cubicBezTo>
                  <a:cubicBezTo>
                    <a:pt x="759581" y="101600"/>
                    <a:pt x="758439" y="83389"/>
                    <a:pt x="769257" y="72571"/>
                  </a:cubicBezTo>
                  <a:cubicBezTo>
                    <a:pt x="819165" y="22663"/>
                    <a:pt x="845131" y="18251"/>
                    <a:pt x="899886" y="0"/>
                  </a:cubicBezTo>
                  <a:cubicBezTo>
                    <a:pt x="924076" y="4838"/>
                    <a:pt x="951038" y="2275"/>
                    <a:pt x="972457" y="14514"/>
                  </a:cubicBezTo>
                  <a:cubicBezTo>
                    <a:pt x="992619" y="26035"/>
                    <a:pt x="1011190" y="80758"/>
                    <a:pt x="1016000" y="101600"/>
                  </a:cubicBezTo>
                  <a:cubicBezTo>
                    <a:pt x="1021171" y="124009"/>
                    <a:pt x="1047944" y="294659"/>
                    <a:pt x="1074057" y="333828"/>
                  </a:cubicBezTo>
                  <a:lnTo>
                    <a:pt x="1103086" y="377371"/>
                  </a:lnTo>
                  <a:cubicBezTo>
                    <a:pt x="1122438" y="372533"/>
                    <a:pt x="1146131" y="375993"/>
                    <a:pt x="1161143" y="362857"/>
                  </a:cubicBezTo>
                  <a:cubicBezTo>
                    <a:pt x="1187399" y="339883"/>
                    <a:pt x="1208167" y="308869"/>
                    <a:pt x="1219200" y="275771"/>
                  </a:cubicBezTo>
                  <a:cubicBezTo>
                    <a:pt x="1232102" y="237068"/>
                    <a:pt x="1233770" y="210429"/>
                    <a:pt x="1277257" y="188685"/>
                  </a:cubicBezTo>
                  <a:cubicBezTo>
                    <a:pt x="1299322" y="177652"/>
                    <a:pt x="1325638" y="179009"/>
                    <a:pt x="1349829" y="174171"/>
                  </a:cubicBezTo>
                  <a:lnTo>
                    <a:pt x="1407886" y="87085"/>
                  </a:lnTo>
                  <a:cubicBezTo>
                    <a:pt x="1417562" y="72571"/>
                    <a:pt x="1420366" y="49060"/>
                    <a:pt x="1436915" y="43543"/>
                  </a:cubicBezTo>
                  <a:cubicBezTo>
                    <a:pt x="1497006" y="23511"/>
                    <a:pt x="1467727" y="37514"/>
                    <a:pt x="1524000" y="0"/>
                  </a:cubicBezTo>
                  <a:cubicBezTo>
                    <a:pt x="1578929" y="36618"/>
                    <a:pt x="1555208" y="41363"/>
                    <a:pt x="1596572" y="0"/>
                  </a:cubicBezTo>
                </a:path>
              </a:pathLst>
            </a:custGeom>
            <a:noFill/>
            <a:ln w="25400">
              <a:solidFill>
                <a:srgbClr val="385D8A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1464066" y="4107512"/>
              <a:ext cx="118698" cy="12166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70070" y="4672896"/>
              <a:ext cx="1951017" cy="42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Inlet pressure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03368" y="2977990"/>
              <a:ext cx="1951016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Critical node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30893" y="2557583"/>
              <a:ext cx="2330243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Variable demand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4833F3-4CF5-C92C-A585-5AE22C13C58F}"/>
              </a:ext>
            </a:extLst>
          </p:cNvPr>
          <p:cNvCxnSpPr>
            <a:cxnSpLocks/>
          </p:cNvCxnSpPr>
          <p:nvPr/>
        </p:nvCxnSpPr>
        <p:spPr>
          <a:xfrm>
            <a:off x="8747951" y="3034076"/>
            <a:ext cx="2433334" cy="0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6E9C79-FFE9-386E-9616-B9E215D28AD6}"/>
              </a:ext>
            </a:extLst>
          </p:cNvPr>
          <p:cNvSpPr txBox="1"/>
          <p:nvPr/>
        </p:nvSpPr>
        <p:spPr>
          <a:xfrm>
            <a:off x="10737642" y="2669732"/>
            <a:ext cx="1007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Pref</a:t>
            </a:r>
            <a:endParaRPr lang="it-IT" sz="20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3170F38-936B-A2A9-3E52-9CC6BBA983E8}"/>
              </a:ext>
            </a:extLst>
          </p:cNvPr>
          <p:cNvCxnSpPr>
            <a:cxnSpLocks/>
          </p:cNvCxnSpPr>
          <p:nvPr/>
        </p:nvCxnSpPr>
        <p:spPr>
          <a:xfrm flipV="1">
            <a:off x="4208568" y="1491084"/>
            <a:ext cx="716469" cy="427902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236770-0920-4EA4-2919-B1C501487CDB}"/>
              </a:ext>
            </a:extLst>
          </p:cNvPr>
          <p:cNvCxnSpPr>
            <a:cxnSpLocks/>
          </p:cNvCxnSpPr>
          <p:nvPr/>
        </p:nvCxnSpPr>
        <p:spPr>
          <a:xfrm flipV="1">
            <a:off x="5452429" y="1536665"/>
            <a:ext cx="31497" cy="511072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58A9902-BFE4-67E0-D57F-4DC82C91E4BD}"/>
              </a:ext>
            </a:extLst>
          </p:cNvPr>
          <p:cNvSpPr/>
          <p:nvPr/>
        </p:nvSpPr>
        <p:spPr>
          <a:xfrm>
            <a:off x="5388956" y="1982749"/>
            <a:ext cx="139723" cy="1452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B6B665C-EBC4-E1F4-87E3-72258F549891}"/>
              </a:ext>
            </a:extLst>
          </p:cNvPr>
          <p:cNvSpPr/>
          <p:nvPr/>
        </p:nvSpPr>
        <p:spPr>
          <a:xfrm>
            <a:off x="4132395" y="1853998"/>
            <a:ext cx="139723" cy="1452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1390AE7-57C7-A3F0-ADC7-B96C6456694C}"/>
              </a:ext>
            </a:extLst>
          </p:cNvPr>
          <p:cNvCxnSpPr>
            <a:cxnSpLocks/>
          </p:cNvCxnSpPr>
          <p:nvPr/>
        </p:nvCxnSpPr>
        <p:spPr>
          <a:xfrm flipH="1" flipV="1">
            <a:off x="5705982" y="1536665"/>
            <a:ext cx="673166" cy="553672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B1A1EF9-21D1-767F-1AF4-C9D06F1F735A}"/>
              </a:ext>
            </a:extLst>
          </p:cNvPr>
          <p:cNvSpPr/>
          <p:nvPr/>
        </p:nvSpPr>
        <p:spPr>
          <a:xfrm>
            <a:off x="6302975" y="2025349"/>
            <a:ext cx="139723" cy="1452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64D18-7C7F-6120-B3A0-1DAAE0C71834}"/>
              </a:ext>
            </a:extLst>
          </p:cNvPr>
          <p:cNvSpPr txBox="1"/>
          <p:nvPr/>
        </p:nvSpPr>
        <p:spPr>
          <a:xfrm>
            <a:off x="958733" y="2271251"/>
            <a:ext cx="274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Sector </a:t>
            </a:r>
            <a:r>
              <a:rPr lang="it-IT" sz="2000" dirty="0" err="1"/>
              <a:t>inlet</a:t>
            </a:r>
            <a:endParaRPr lang="it-IT" sz="2000" dirty="0"/>
          </a:p>
        </p:txBody>
      </p:sp>
      <p:sp>
        <p:nvSpPr>
          <p:cNvPr id="45" name="Freccia a sinistra 19">
            <a:extLst>
              <a:ext uri="{FF2B5EF4-FFF2-40B4-BE49-F238E27FC236}">
                <a16:creationId xmlns:a16="http://schemas.microsoft.com/office/drawing/2014/main" id="{56B97296-792E-AADC-124D-48C41EAFE33A}"/>
              </a:ext>
            </a:extLst>
          </p:cNvPr>
          <p:cNvSpPr/>
          <p:nvPr/>
        </p:nvSpPr>
        <p:spPr>
          <a:xfrm rot="10800000">
            <a:off x="1976297" y="2587555"/>
            <a:ext cx="496458" cy="318772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AFDF71-39B3-6793-E273-86DC211C47F8}"/>
              </a:ext>
            </a:extLst>
          </p:cNvPr>
          <p:cNvCxnSpPr>
            <a:cxnSpLocks/>
          </p:cNvCxnSpPr>
          <p:nvPr/>
        </p:nvCxnSpPr>
        <p:spPr>
          <a:xfrm>
            <a:off x="4408094" y="5067901"/>
            <a:ext cx="2433334" cy="0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BCD1ABF-0A9D-6733-14C8-73078CB5B6E4}"/>
              </a:ext>
            </a:extLst>
          </p:cNvPr>
          <p:cNvSpPr txBox="1"/>
          <p:nvPr/>
        </p:nvSpPr>
        <p:spPr>
          <a:xfrm>
            <a:off x="6397785" y="4703557"/>
            <a:ext cx="1007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Pref</a:t>
            </a:r>
            <a:endParaRPr lang="it-IT" sz="2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6B26F3-0F59-C85A-2640-D636D0DF593C}"/>
              </a:ext>
            </a:extLst>
          </p:cNvPr>
          <p:cNvCxnSpPr/>
          <p:nvPr/>
        </p:nvCxnSpPr>
        <p:spPr>
          <a:xfrm flipH="1">
            <a:off x="3017682" y="2999831"/>
            <a:ext cx="352265" cy="97253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C713BEC-5324-13A6-FFEF-689F978890FE}"/>
              </a:ext>
            </a:extLst>
          </p:cNvPr>
          <p:cNvSpPr/>
          <p:nvPr/>
        </p:nvSpPr>
        <p:spPr>
          <a:xfrm>
            <a:off x="3301532" y="2927208"/>
            <a:ext cx="139723" cy="1452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57" name="Freeform 22">
            <a:extLst>
              <a:ext uri="{FF2B5EF4-FFF2-40B4-BE49-F238E27FC236}">
                <a16:creationId xmlns:a16="http://schemas.microsoft.com/office/drawing/2014/main" id="{0168A8CE-72D9-A7F5-5E16-63918734D6CF}"/>
              </a:ext>
            </a:extLst>
          </p:cNvPr>
          <p:cNvSpPr/>
          <p:nvPr/>
        </p:nvSpPr>
        <p:spPr>
          <a:xfrm>
            <a:off x="8757670" y="2943067"/>
            <a:ext cx="1883642" cy="73377"/>
          </a:xfrm>
          <a:custGeom>
            <a:avLst/>
            <a:gdLst>
              <a:gd name="connsiteX0" fmla="*/ 0 w 1600200"/>
              <a:gd name="connsiteY0" fmla="*/ 38227 h 76327"/>
              <a:gd name="connsiteX1" fmla="*/ 76200 w 1600200"/>
              <a:gd name="connsiteY1" fmla="*/ 127 h 76327"/>
              <a:gd name="connsiteX2" fmla="*/ 104775 w 1600200"/>
              <a:gd name="connsiteY2" fmla="*/ 19177 h 76327"/>
              <a:gd name="connsiteX3" fmla="*/ 161925 w 1600200"/>
              <a:gd name="connsiteY3" fmla="*/ 47752 h 76327"/>
              <a:gd name="connsiteX4" fmla="*/ 190500 w 1600200"/>
              <a:gd name="connsiteY4" fmla="*/ 38227 h 76327"/>
              <a:gd name="connsiteX5" fmla="*/ 219075 w 1600200"/>
              <a:gd name="connsiteY5" fmla="*/ 19177 h 76327"/>
              <a:gd name="connsiteX6" fmla="*/ 266700 w 1600200"/>
              <a:gd name="connsiteY6" fmla="*/ 76327 h 76327"/>
              <a:gd name="connsiteX7" fmla="*/ 314325 w 1600200"/>
              <a:gd name="connsiteY7" fmla="*/ 66802 h 76327"/>
              <a:gd name="connsiteX8" fmla="*/ 342900 w 1600200"/>
              <a:gd name="connsiteY8" fmla="*/ 47752 h 76327"/>
              <a:gd name="connsiteX9" fmla="*/ 381000 w 1600200"/>
              <a:gd name="connsiteY9" fmla="*/ 28702 h 76327"/>
              <a:gd name="connsiteX10" fmla="*/ 419100 w 1600200"/>
              <a:gd name="connsiteY10" fmla="*/ 38227 h 76327"/>
              <a:gd name="connsiteX11" fmla="*/ 447675 w 1600200"/>
              <a:gd name="connsiteY11" fmla="*/ 47752 h 76327"/>
              <a:gd name="connsiteX12" fmla="*/ 504825 w 1600200"/>
              <a:gd name="connsiteY12" fmla="*/ 57277 h 76327"/>
              <a:gd name="connsiteX13" fmla="*/ 571500 w 1600200"/>
              <a:gd name="connsiteY13" fmla="*/ 47752 h 76327"/>
              <a:gd name="connsiteX14" fmla="*/ 628650 w 1600200"/>
              <a:gd name="connsiteY14" fmla="*/ 28702 h 76327"/>
              <a:gd name="connsiteX15" fmla="*/ 657225 w 1600200"/>
              <a:gd name="connsiteY15" fmla="*/ 38227 h 76327"/>
              <a:gd name="connsiteX16" fmla="*/ 685800 w 1600200"/>
              <a:gd name="connsiteY16" fmla="*/ 57277 h 76327"/>
              <a:gd name="connsiteX17" fmla="*/ 790575 w 1600200"/>
              <a:gd name="connsiteY17" fmla="*/ 47752 h 76327"/>
              <a:gd name="connsiteX18" fmla="*/ 838200 w 1600200"/>
              <a:gd name="connsiteY18" fmla="*/ 38227 h 76327"/>
              <a:gd name="connsiteX19" fmla="*/ 895350 w 1600200"/>
              <a:gd name="connsiteY19" fmla="*/ 19177 h 76327"/>
              <a:gd name="connsiteX20" fmla="*/ 1066800 w 1600200"/>
              <a:gd name="connsiteY20" fmla="*/ 28702 h 76327"/>
              <a:gd name="connsiteX21" fmla="*/ 1085850 w 1600200"/>
              <a:gd name="connsiteY21" fmla="*/ 57277 h 76327"/>
              <a:gd name="connsiteX22" fmla="*/ 1123950 w 1600200"/>
              <a:gd name="connsiteY22" fmla="*/ 47752 h 76327"/>
              <a:gd name="connsiteX23" fmla="*/ 1171575 w 1600200"/>
              <a:gd name="connsiteY23" fmla="*/ 38227 h 76327"/>
              <a:gd name="connsiteX24" fmla="*/ 1247775 w 1600200"/>
              <a:gd name="connsiteY24" fmla="*/ 19177 h 76327"/>
              <a:gd name="connsiteX25" fmla="*/ 1285875 w 1600200"/>
              <a:gd name="connsiteY25" fmla="*/ 28702 h 76327"/>
              <a:gd name="connsiteX26" fmla="*/ 1343025 w 1600200"/>
              <a:gd name="connsiteY26" fmla="*/ 47752 h 76327"/>
              <a:gd name="connsiteX27" fmla="*/ 1381125 w 1600200"/>
              <a:gd name="connsiteY27" fmla="*/ 38227 h 76327"/>
              <a:gd name="connsiteX28" fmla="*/ 1409700 w 1600200"/>
              <a:gd name="connsiteY28" fmla="*/ 19177 h 76327"/>
              <a:gd name="connsiteX29" fmla="*/ 1419225 w 1600200"/>
              <a:gd name="connsiteY29" fmla="*/ 47752 h 76327"/>
              <a:gd name="connsiteX30" fmla="*/ 1485900 w 1600200"/>
              <a:gd name="connsiteY30" fmla="*/ 38227 h 76327"/>
              <a:gd name="connsiteX31" fmla="*/ 1514475 w 1600200"/>
              <a:gd name="connsiteY31" fmla="*/ 28702 h 76327"/>
              <a:gd name="connsiteX32" fmla="*/ 1543050 w 1600200"/>
              <a:gd name="connsiteY32" fmla="*/ 47752 h 76327"/>
              <a:gd name="connsiteX33" fmla="*/ 1571625 w 1600200"/>
              <a:gd name="connsiteY33" fmla="*/ 57277 h 76327"/>
              <a:gd name="connsiteX34" fmla="*/ 1600200 w 1600200"/>
              <a:gd name="connsiteY34" fmla="*/ 28702 h 7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00200" h="76327">
                <a:moveTo>
                  <a:pt x="0" y="38227"/>
                </a:moveTo>
                <a:cubicBezTo>
                  <a:pt x="751" y="37776"/>
                  <a:pt x="60152" y="-2548"/>
                  <a:pt x="76200" y="127"/>
                </a:cubicBezTo>
                <a:cubicBezTo>
                  <a:pt x="87492" y="2009"/>
                  <a:pt x="94536" y="14057"/>
                  <a:pt x="104775" y="19177"/>
                </a:cubicBezTo>
                <a:cubicBezTo>
                  <a:pt x="183645" y="58612"/>
                  <a:pt x="80033" y="-6843"/>
                  <a:pt x="161925" y="47752"/>
                </a:cubicBezTo>
                <a:cubicBezTo>
                  <a:pt x="171450" y="44577"/>
                  <a:pt x="181520" y="42717"/>
                  <a:pt x="190500" y="38227"/>
                </a:cubicBezTo>
                <a:cubicBezTo>
                  <a:pt x="200739" y="33107"/>
                  <a:pt x="207783" y="17295"/>
                  <a:pt x="219075" y="19177"/>
                </a:cubicBezTo>
                <a:cubicBezTo>
                  <a:pt x="232826" y="21469"/>
                  <a:pt x="259655" y="65760"/>
                  <a:pt x="266700" y="76327"/>
                </a:cubicBezTo>
                <a:cubicBezTo>
                  <a:pt x="282575" y="73152"/>
                  <a:pt x="299166" y="72486"/>
                  <a:pt x="314325" y="66802"/>
                </a:cubicBezTo>
                <a:cubicBezTo>
                  <a:pt x="325044" y="62782"/>
                  <a:pt x="332961" y="53432"/>
                  <a:pt x="342900" y="47752"/>
                </a:cubicBezTo>
                <a:cubicBezTo>
                  <a:pt x="355228" y="40707"/>
                  <a:pt x="368300" y="35052"/>
                  <a:pt x="381000" y="28702"/>
                </a:cubicBezTo>
                <a:cubicBezTo>
                  <a:pt x="393700" y="31877"/>
                  <a:pt x="406513" y="34631"/>
                  <a:pt x="419100" y="38227"/>
                </a:cubicBezTo>
                <a:cubicBezTo>
                  <a:pt x="428754" y="40985"/>
                  <a:pt x="437874" y="45574"/>
                  <a:pt x="447675" y="47752"/>
                </a:cubicBezTo>
                <a:cubicBezTo>
                  <a:pt x="466528" y="51942"/>
                  <a:pt x="485775" y="54102"/>
                  <a:pt x="504825" y="57277"/>
                </a:cubicBezTo>
                <a:cubicBezTo>
                  <a:pt x="527050" y="54102"/>
                  <a:pt x="549624" y="52800"/>
                  <a:pt x="571500" y="47752"/>
                </a:cubicBezTo>
                <a:cubicBezTo>
                  <a:pt x="591066" y="43237"/>
                  <a:pt x="628650" y="28702"/>
                  <a:pt x="628650" y="28702"/>
                </a:cubicBezTo>
                <a:cubicBezTo>
                  <a:pt x="638175" y="31877"/>
                  <a:pt x="648245" y="33737"/>
                  <a:pt x="657225" y="38227"/>
                </a:cubicBezTo>
                <a:cubicBezTo>
                  <a:pt x="667464" y="43347"/>
                  <a:pt x="674381" y="56461"/>
                  <a:pt x="685800" y="57277"/>
                </a:cubicBezTo>
                <a:cubicBezTo>
                  <a:pt x="720780" y="59776"/>
                  <a:pt x="755650" y="50927"/>
                  <a:pt x="790575" y="47752"/>
                </a:cubicBezTo>
                <a:cubicBezTo>
                  <a:pt x="806450" y="44577"/>
                  <a:pt x="822581" y="42487"/>
                  <a:pt x="838200" y="38227"/>
                </a:cubicBezTo>
                <a:cubicBezTo>
                  <a:pt x="857573" y="32943"/>
                  <a:pt x="895350" y="19177"/>
                  <a:pt x="895350" y="19177"/>
                </a:cubicBezTo>
                <a:cubicBezTo>
                  <a:pt x="952500" y="22352"/>
                  <a:pt x="1010673" y="17477"/>
                  <a:pt x="1066800" y="28702"/>
                </a:cubicBezTo>
                <a:cubicBezTo>
                  <a:pt x="1078025" y="30947"/>
                  <a:pt x="1074990" y="53657"/>
                  <a:pt x="1085850" y="57277"/>
                </a:cubicBezTo>
                <a:cubicBezTo>
                  <a:pt x="1098269" y="61417"/>
                  <a:pt x="1111171" y="50592"/>
                  <a:pt x="1123950" y="47752"/>
                </a:cubicBezTo>
                <a:cubicBezTo>
                  <a:pt x="1139754" y="44240"/>
                  <a:pt x="1155800" y="41867"/>
                  <a:pt x="1171575" y="38227"/>
                </a:cubicBezTo>
                <a:cubicBezTo>
                  <a:pt x="1197086" y="32340"/>
                  <a:pt x="1247775" y="19177"/>
                  <a:pt x="1247775" y="19177"/>
                </a:cubicBezTo>
                <a:cubicBezTo>
                  <a:pt x="1260475" y="22352"/>
                  <a:pt x="1273336" y="24940"/>
                  <a:pt x="1285875" y="28702"/>
                </a:cubicBezTo>
                <a:cubicBezTo>
                  <a:pt x="1305109" y="34472"/>
                  <a:pt x="1343025" y="47752"/>
                  <a:pt x="1343025" y="47752"/>
                </a:cubicBezTo>
                <a:cubicBezTo>
                  <a:pt x="1355725" y="44577"/>
                  <a:pt x="1369093" y="43384"/>
                  <a:pt x="1381125" y="38227"/>
                </a:cubicBezTo>
                <a:cubicBezTo>
                  <a:pt x="1391647" y="33718"/>
                  <a:pt x="1398594" y="16401"/>
                  <a:pt x="1409700" y="19177"/>
                </a:cubicBezTo>
                <a:cubicBezTo>
                  <a:pt x="1419440" y="21612"/>
                  <a:pt x="1416050" y="38227"/>
                  <a:pt x="1419225" y="47752"/>
                </a:cubicBezTo>
                <a:cubicBezTo>
                  <a:pt x="1441450" y="44577"/>
                  <a:pt x="1463885" y="42630"/>
                  <a:pt x="1485900" y="38227"/>
                </a:cubicBezTo>
                <a:cubicBezTo>
                  <a:pt x="1495745" y="36258"/>
                  <a:pt x="1504571" y="27051"/>
                  <a:pt x="1514475" y="28702"/>
                </a:cubicBezTo>
                <a:cubicBezTo>
                  <a:pt x="1525767" y="30584"/>
                  <a:pt x="1532811" y="42632"/>
                  <a:pt x="1543050" y="47752"/>
                </a:cubicBezTo>
                <a:cubicBezTo>
                  <a:pt x="1552030" y="52242"/>
                  <a:pt x="1562100" y="54102"/>
                  <a:pt x="1571625" y="57277"/>
                </a:cubicBezTo>
                <a:cubicBezTo>
                  <a:pt x="1583158" y="22678"/>
                  <a:pt x="1571110" y="28702"/>
                  <a:pt x="1600200" y="28702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14D3F-84B0-F624-828F-FD3B9B5B29C0}"/>
              </a:ext>
            </a:extLst>
          </p:cNvPr>
          <p:cNvSpPr txBox="1"/>
          <p:nvPr/>
        </p:nvSpPr>
        <p:spPr>
          <a:xfrm>
            <a:off x="954436" y="3520759"/>
            <a:ext cx="1171826" cy="50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Target</a:t>
            </a:r>
          </a:p>
        </p:txBody>
      </p:sp>
      <p:sp>
        <p:nvSpPr>
          <p:cNvPr id="66" name="Freeform 34">
            <a:extLst>
              <a:ext uri="{FF2B5EF4-FFF2-40B4-BE49-F238E27FC236}">
                <a16:creationId xmlns:a16="http://schemas.microsoft.com/office/drawing/2014/main" id="{10AA144E-14DF-A7BE-DD1F-F28C81DCF74D}"/>
              </a:ext>
            </a:extLst>
          </p:cNvPr>
          <p:cNvSpPr/>
          <p:nvPr/>
        </p:nvSpPr>
        <p:spPr>
          <a:xfrm>
            <a:off x="4428231" y="4788457"/>
            <a:ext cx="1879372" cy="196312"/>
          </a:xfrm>
          <a:custGeom>
            <a:avLst/>
            <a:gdLst>
              <a:gd name="connsiteX0" fmla="*/ 0 w 1596572"/>
              <a:gd name="connsiteY0" fmla="*/ 203200 h 420914"/>
              <a:gd name="connsiteX1" fmla="*/ 58057 w 1596572"/>
              <a:gd name="connsiteY1" fmla="*/ 87085 h 420914"/>
              <a:gd name="connsiteX2" fmla="*/ 101600 w 1596572"/>
              <a:gd name="connsiteY2" fmla="*/ 58057 h 420914"/>
              <a:gd name="connsiteX3" fmla="*/ 145143 w 1596572"/>
              <a:gd name="connsiteY3" fmla="*/ 43543 h 420914"/>
              <a:gd name="connsiteX4" fmla="*/ 275772 w 1596572"/>
              <a:gd name="connsiteY4" fmla="*/ 29028 h 420914"/>
              <a:gd name="connsiteX5" fmla="*/ 333829 w 1596572"/>
              <a:gd name="connsiteY5" fmla="*/ 116114 h 420914"/>
              <a:gd name="connsiteX6" fmla="*/ 377372 w 1596572"/>
              <a:gd name="connsiteY6" fmla="*/ 246743 h 420914"/>
              <a:gd name="connsiteX7" fmla="*/ 391886 w 1596572"/>
              <a:gd name="connsiteY7" fmla="*/ 290285 h 420914"/>
              <a:gd name="connsiteX8" fmla="*/ 420915 w 1596572"/>
              <a:gd name="connsiteY8" fmla="*/ 333828 h 420914"/>
              <a:gd name="connsiteX9" fmla="*/ 435429 w 1596572"/>
              <a:gd name="connsiteY9" fmla="*/ 377371 h 420914"/>
              <a:gd name="connsiteX10" fmla="*/ 522515 w 1596572"/>
              <a:gd name="connsiteY10" fmla="*/ 420914 h 420914"/>
              <a:gd name="connsiteX11" fmla="*/ 580572 w 1596572"/>
              <a:gd name="connsiteY11" fmla="*/ 290285 h 420914"/>
              <a:gd name="connsiteX12" fmla="*/ 624115 w 1596572"/>
              <a:gd name="connsiteY12" fmla="*/ 203200 h 420914"/>
              <a:gd name="connsiteX13" fmla="*/ 667657 w 1596572"/>
              <a:gd name="connsiteY13" fmla="*/ 188685 h 420914"/>
              <a:gd name="connsiteX14" fmla="*/ 754743 w 1596572"/>
              <a:gd name="connsiteY14" fmla="*/ 116114 h 420914"/>
              <a:gd name="connsiteX15" fmla="*/ 769257 w 1596572"/>
              <a:gd name="connsiteY15" fmla="*/ 72571 h 420914"/>
              <a:gd name="connsiteX16" fmla="*/ 899886 w 1596572"/>
              <a:gd name="connsiteY16" fmla="*/ 0 h 420914"/>
              <a:gd name="connsiteX17" fmla="*/ 972457 w 1596572"/>
              <a:gd name="connsiteY17" fmla="*/ 14514 h 420914"/>
              <a:gd name="connsiteX18" fmla="*/ 1016000 w 1596572"/>
              <a:gd name="connsiteY18" fmla="*/ 101600 h 420914"/>
              <a:gd name="connsiteX19" fmla="*/ 1074057 w 1596572"/>
              <a:gd name="connsiteY19" fmla="*/ 333828 h 420914"/>
              <a:gd name="connsiteX20" fmla="*/ 1103086 w 1596572"/>
              <a:gd name="connsiteY20" fmla="*/ 377371 h 420914"/>
              <a:gd name="connsiteX21" fmla="*/ 1161143 w 1596572"/>
              <a:gd name="connsiteY21" fmla="*/ 362857 h 420914"/>
              <a:gd name="connsiteX22" fmla="*/ 1219200 w 1596572"/>
              <a:gd name="connsiteY22" fmla="*/ 275771 h 420914"/>
              <a:gd name="connsiteX23" fmla="*/ 1277257 w 1596572"/>
              <a:gd name="connsiteY23" fmla="*/ 188685 h 420914"/>
              <a:gd name="connsiteX24" fmla="*/ 1349829 w 1596572"/>
              <a:gd name="connsiteY24" fmla="*/ 174171 h 420914"/>
              <a:gd name="connsiteX25" fmla="*/ 1407886 w 1596572"/>
              <a:gd name="connsiteY25" fmla="*/ 87085 h 420914"/>
              <a:gd name="connsiteX26" fmla="*/ 1436915 w 1596572"/>
              <a:gd name="connsiteY26" fmla="*/ 43543 h 420914"/>
              <a:gd name="connsiteX27" fmla="*/ 1524000 w 1596572"/>
              <a:gd name="connsiteY27" fmla="*/ 0 h 420914"/>
              <a:gd name="connsiteX28" fmla="*/ 1596572 w 1596572"/>
              <a:gd name="connsiteY28" fmla="*/ 0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96572" h="420914">
                <a:moveTo>
                  <a:pt x="0" y="203200"/>
                </a:moveTo>
                <a:cubicBezTo>
                  <a:pt x="13859" y="168554"/>
                  <a:pt x="29071" y="116071"/>
                  <a:pt x="58057" y="87085"/>
                </a:cubicBezTo>
                <a:cubicBezTo>
                  <a:pt x="70392" y="74750"/>
                  <a:pt x="85998" y="65858"/>
                  <a:pt x="101600" y="58057"/>
                </a:cubicBezTo>
                <a:cubicBezTo>
                  <a:pt x="115284" y="51215"/>
                  <a:pt x="130629" y="48381"/>
                  <a:pt x="145143" y="43543"/>
                </a:cubicBezTo>
                <a:cubicBezTo>
                  <a:pt x="189048" y="14273"/>
                  <a:pt x="212179" y="-15487"/>
                  <a:pt x="275772" y="29028"/>
                </a:cubicBezTo>
                <a:cubicBezTo>
                  <a:pt x="304353" y="49035"/>
                  <a:pt x="333829" y="116114"/>
                  <a:pt x="333829" y="116114"/>
                </a:cubicBezTo>
                <a:lnTo>
                  <a:pt x="377372" y="246743"/>
                </a:lnTo>
                <a:cubicBezTo>
                  <a:pt x="382210" y="261257"/>
                  <a:pt x="383400" y="277555"/>
                  <a:pt x="391886" y="290285"/>
                </a:cubicBezTo>
                <a:lnTo>
                  <a:pt x="420915" y="333828"/>
                </a:lnTo>
                <a:cubicBezTo>
                  <a:pt x="425753" y="348342"/>
                  <a:pt x="425872" y="365424"/>
                  <a:pt x="435429" y="377371"/>
                </a:cubicBezTo>
                <a:cubicBezTo>
                  <a:pt x="455892" y="402950"/>
                  <a:pt x="493830" y="411353"/>
                  <a:pt x="522515" y="420914"/>
                </a:cubicBezTo>
                <a:cubicBezTo>
                  <a:pt x="568516" y="351911"/>
                  <a:pt x="546027" y="393919"/>
                  <a:pt x="580572" y="290285"/>
                </a:cubicBezTo>
                <a:cubicBezTo>
                  <a:pt x="590134" y="261600"/>
                  <a:pt x="598536" y="223664"/>
                  <a:pt x="624115" y="203200"/>
                </a:cubicBezTo>
                <a:cubicBezTo>
                  <a:pt x="636062" y="193643"/>
                  <a:pt x="653973" y="195527"/>
                  <a:pt x="667657" y="188685"/>
                </a:cubicBezTo>
                <a:cubicBezTo>
                  <a:pt x="708074" y="168476"/>
                  <a:pt x="722641" y="148216"/>
                  <a:pt x="754743" y="116114"/>
                </a:cubicBezTo>
                <a:cubicBezTo>
                  <a:pt x="759581" y="101600"/>
                  <a:pt x="758439" y="83389"/>
                  <a:pt x="769257" y="72571"/>
                </a:cubicBezTo>
                <a:cubicBezTo>
                  <a:pt x="819165" y="22663"/>
                  <a:pt x="845131" y="18251"/>
                  <a:pt x="899886" y="0"/>
                </a:cubicBezTo>
                <a:cubicBezTo>
                  <a:pt x="924076" y="4838"/>
                  <a:pt x="951038" y="2275"/>
                  <a:pt x="972457" y="14514"/>
                </a:cubicBezTo>
                <a:cubicBezTo>
                  <a:pt x="992619" y="26035"/>
                  <a:pt x="1011190" y="80758"/>
                  <a:pt x="1016000" y="101600"/>
                </a:cubicBezTo>
                <a:cubicBezTo>
                  <a:pt x="1021171" y="124009"/>
                  <a:pt x="1047944" y="294659"/>
                  <a:pt x="1074057" y="333828"/>
                </a:cubicBezTo>
                <a:lnTo>
                  <a:pt x="1103086" y="377371"/>
                </a:lnTo>
                <a:cubicBezTo>
                  <a:pt x="1122438" y="372533"/>
                  <a:pt x="1146131" y="375993"/>
                  <a:pt x="1161143" y="362857"/>
                </a:cubicBezTo>
                <a:cubicBezTo>
                  <a:pt x="1187399" y="339883"/>
                  <a:pt x="1208167" y="308869"/>
                  <a:pt x="1219200" y="275771"/>
                </a:cubicBezTo>
                <a:cubicBezTo>
                  <a:pt x="1232102" y="237068"/>
                  <a:pt x="1233770" y="210429"/>
                  <a:pt x="1277257" y="188685"/>
                </a:cubicBezTo>
                <a:cubicBezTo>
                  <a:pt x="1299322" y="177652"/>
                  <a:pt x="1325638" y="179009"/>
                  <a:pt x="1349829" y="174171"/>
                </a:cubicBezTo>
                <a:lnTo>
                  <a:pt x="1407886" y="87085"/>
                </a:lnTo>
                <a:cubicBezTo>
                  <a:pt x="1417562" y="72571"/>
                  <a:pt x="1420366" y="49060"/>
                  <a:pt x="1436915" y="43543"/>
                </a:cubicBezTo>
                <a:cubicBezTo>
                  <a:pt x="1497006" y="23511"/>
                  <a:pt x="1467727" y="37514"/>
                  <a:pt x="1524000" y="0"/>
                </a:cubicBezTo>
                <a:cubicBezTo>
                  <a:pt x="1578929" y="36618"/>
                  <a:pt x="1555208" y="41363"/>
                  <a:pt x="1596572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F1BAF0-824D-B73E-BAAB-00BD6931A0A2}"/>
              </a:ext>
            </a:extLst>
          </p:cNvPr>
          <p:cNvSpPr txBox="1"/>
          <p:nvPr/>
        </p:nvSpPr>
        <p:spPr>
          <a:xfrm>
            <a:off x="9024096" y="2140660"/>
            <a:ext cx="9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Before</a:t>
            </a:r>
            <a:endParaRPr lang="it-IT" sz="2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F61ACE-BD7A-A32B-6943-FB1A3D4DDB59}"/>
              </a:ext>
            </a:extLst>
          </p:cNvPr>
          <p:cNvSpPr txBox="1"/>
          <p:nvPr/>
        </p:nvSpPr>
        <p:spPr>
          <a:xfrm>
            <a:off x="9271053" y="2638981"/>
            <a:ext cx="9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After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00E24B-EE8E-BD0E-919E-34257B1A54C8}"/>
              </a:ext>
            </a:extLst>
          </p:cNvPr>
          <p:cNvSpPr txBox="1"/>
          <p:nvPr/>
        </p:nvSpPr>
        <p:spPr>
          <a:xfrm>
            <a:off x="8373958" y="4358524"/>
            <a:ext cx="36421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Reducing</a:t>
            </a:r>
            <a:r>
              <a:rPr lang="it-IT" sz="2000" dirty="0"/>
              <a:t> </a:t>
            </a:r>
            <a:r>
              <a:rPr lang="it-IT" sz="2000" dirty="0" err="1"/>
              <a:t>average</a:t>
            </a:r>
            <a:r>
              <a:rPr lang="it-IT" sz="2000" dirty="0"/>
              <a:t> pressure I can </a:t>
            </a:r>
            <a:r>
              <a:rPr lang="it-IT" sz="2000" dirty="0" err="1"/>
              <a:t>obtain</a:t>
            </a:r>
            <a:r>
              <a:rPr lang="it-IT" sz="2000" dirty="0"/>
              <a:t> leakage </a:t>
            </a:r>
            <a:r>
              <a:rPr lang="it-IT" sz="2000" dirty="0" err="1"/>
              <a:t>reduction</a:t>
            </a:r>
            <a:r>
              <a:rPr lang="it-IT" sz="2000" dirty="0"/>
              <a:t>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54F2DD-FB26-2F8A-29C5-7049FAFA313C}"/>
              </a:ext>
            </a:extLst>
          </p:cNvPr>
          <p:cNvSpPr/>
          <p:nvPr/>
        </p:nvSpPr>
        <p:spPr>
          <a:xfrm>
            <a:off x="0" y="711200"/>
            <a:ext cx="12192000" cy="5413829"/>
          </a:xfrm>
          <a:prstGeom prst="rect">
            <a:avLst/>
          </a:prstGeom>
          <a:solidFill>
            <a:srgbClr val="D9D9D9">
              <a:alpha val="67059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3404C6-5093-D8CD-8C8D-CB9AD71803BD}"/>
              </a:ext>
            </a:extLst>
          </p:cNvPr>
          <p:cNvGrpSpPr/>
          <p:nvPr/>
        </p:nvGrpSpPr>
        <p:grpSpPr>
          <a:xfrm>
            <a:off x="1894793" y="3552162"/>
            <a:ext cx="308262" cy="616402"/>
            <a:chOff x="792224" y="1339850"/>
            <a:chExt cx="261876" cy="51633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203B70-ABD6-357D-E532-F343FCBA5BEA}"/>
                </a:ext>
              </a:extLst>
            </p:cNvPr>
            <p:cNvSpPr/>
            <p:nvPr/>
          </p:nvSpPr>
          <p:spPr>
            <a:xfrm>
              <a:off x="792224" y="1339850"/>
              <a:ext cx="261876" cy="2635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2AA0A3-7EC3-0C95-5FED-AD12E8A6CACA}"/>
                </a:ext>
              </a:extLst>
            </p:cNvPr>
            <p:cNvCxnSpPr>
              <a:stCxn id="12" idx="4"/>
            </p:cNvCxnSpPr>
            <p:nvPr/>
          </p:nvCxnSpPr>
          <p:spPr>
            <a:xfrm>
              <a:off x="923162" y="1603375"/>
              <a:ext cx="0" cy="2528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DC5F4-89CC-A68B-0E8F-47F7680BF237}"/>
                </a:ext>
              </a:extLst>
            </p:cNvPr>
            <p:cNvCxnSpPr>
              <a:endCxn id="12" idx="7"/>
            </p:cNvCxnSpPr>
            <p:nvPr/>
          </p:nvCxnSpPr>
          <p:spPr>
            <a:xfrm flipV="1">
              <a:off x="923163" y="1378442"/>
              <a:ext cx="92586" cy="9317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49E6804-FF0B-2A57-C42B-1F15A9F2C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5869">
            <a:off x="1944738" y="3900889"/>
            <a:ext cx="737928" cy="6492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694B8B-2381-241F-428C-339A389E0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1" b="97383" l="1667" r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2297" y="3833316"/>
            <a:ext cx="1154725" cy="1044216"/>
          </a:xfrm>
          <a:prstGeom prst="rect">
            <a:avLst/>
          </a:prstGeom>
        </p:spPr>
      </p:pic>
      <p:sp>
        <p:nvSpPr>
          <p:cNvPr id="67" name="Freccia a sinistra 19">
            <a:extLst>
              <a:ext uri="{FF2B5EF4-FFF2-40B4-BE49-F238E27FC236}">
                <a16:creationId xmlns:a16="http://schemas.microsoft.com/office/drawing/2014/main" id="{045C6411-8BB7-B21D-F25E-A07840B8AD21}"/>
              </a:ext>
            </a:extLst>
          </p:cNvPr>
          <p:cNvSpPr/>
          <p:nvPr/>
        </p:nvSpPr>
        <p:spPr>
          <a:xfrm rot="16200000">
            <a:off x="2458040" y="4906352"/>
            <a:ext cx="496458" cy="318772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299E40-8EF4-BBDF-52FF-6047002F05F2}"/>
              </a:ext>
            </a:extLst>
          </p:cNvPr>
          <p:cNvSpPr txBox="1"/>
          <p:nvPr/>
        </p:nvSpPr>
        <p:spPr>
          <a:xfrm>
            <a:off x="1442566" y="5338254"/>
            <a:ext cx="31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</a:rPr>
              <a:t>Control </a:t>
            </a:r>
            <a:r>
              <a:rPr lang="it-IT" sz="2000" b="1" dirty="0" err="1">
                <a:solidFill>
                  <a:srgbClr val="FF0000"/>
                </a:solidFill>
              </a:rPr>
              <a:t>valves</a:t>
            </a:r>
            <a:r>
              <a:rPr lang="it-IT" sz="2000" b="1" dirty="0">
                <a:solidFill>
                  <a:srgbClr val="FF0000"/>
                </a:solidFill>
              </a:rPr>
              <a:t> dissipate energy to </a:t>
            </a:r>
            <a:r>
              <a:rPr lang="it-IT" sz="2000" b="1" dirty="0" err="1">
                <a:solidFill>
                  <a:srgbClr val="FF0000"/>
                </a:solidFill>
              </a:rPr>
              <a:t>regulate</a:t>
            </a:r>
            <a:r>
              <a:rPr lang="it-IT" sz="2000" b="1" dirty="0">
                <a:solidFill>
                  <a:srgbClr val="FF0000"/>
                </a:solidFill>
              </a:rPr>
              <a:t> the flow</a:t>
            </a:r>
          </a:p>
        </p:txBody>
      </p:sp>
    </p:spTree>
    <p:extLst>
      <p:ext uri="{BB962C8B-B14F-4D97-AF65-F5344CB8AC3E}">
        <p14:creationId xmlns:p14="http://schemas.microsoft.com/office/powerpoint/2010/main" val="386761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67" y="2566"/>
            <a:ext cx="4774233" cy="358291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How much energy is dissipated?</a:t>
            </a:r>
          </a:p>
        </p:txBody>
      </p:sp>
      <p:sp>
        <p:nvSpPr>
          <p:cNvPr id="7" name="CasellaDiTesto 8"/>
          <p:cNvSpPr txBox="1"/>
          <p:nvPr/>
        </p:nvSpPr>
        <p:spPr>
          <a:xfrm>
            <a:off x="283063" y="1794023"/>
            <a:ext cx="203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Data </a:t>
            </a:r>
            <a:r>
              <a:rPr lang="it-IT" sz="1600" dirty="0" err="1">
                <a:latin typeface="+mj-lt"/>
              </a:rPr>
              <a:t>collected</a:t>
            </a:r>
            <a:r>
              <a:rPr lang="it-IT" sz="1600" dirty="0">
                <a:latin typeface="+mj-lt"/>
              </a:rPr>
              <a:t>:</a:t>
            </a:r>
          </a:p>
          <a:p>
            <a:r>
              <a:rPr lang="it-IT" sz="1600" dirty="0">
                <a:latin typeface="+mj-lt"/>
              </a:rPr>
              <a:t>16 plants</a:t>
            </a:r>
          </a:p>
          <a:p>
            <a:r>
              <a:rPr lang="it-IT" sz="1600" dirty="0">
                <a:latin typeface="+mj-lt"/>
              </a:rPr>
              <a:t>87 Valves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CB2835-DF26-1F8B-A004-3A7A584AFE87}"/>
              </a:ext>
            </a:extLst>
          </p:cNvPr>
          <p:cNvSpPr/>
          <p:nvPr/>
        </p:nvSpPr>
        <p:spPr>
          <a:xfrm>
            <a:off x="5284058" y="5916792"/>
            <a:ext cx="6907941" cy="933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20">
            <a:extLst>
              <a:ext uri="{FF2B5EF4-FFF2-40B4-BE49-F238E27FC236}">
                <a16:creationId xmlns:a16="http://schemas.microsoft.com/office/drawing/2014/main" id="{3FB13D2D-6A8F-A12B-58F7-C72F69C3877F}"/>
              </a:ext>
            </a:extLst>
          </p:cNvPr>
          <p:cNvSpPr/>
          <p:nvPr/>
        </p:nvSpPr>
        <p:spPr>
          <a:xfrm>
            <a:off x="5531324" y="6355806"/>
            <a:ext cx="69079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*Ferrarese, G.,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Malavasi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, S. (2020). Perspectives of water distribution networks with the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greenvalve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system. Water (Switzerland), https://doi.org/10.3390/W12061579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7DFFC6-3C43-CBC7-33F2-138E66D7F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1" t="19796" r="18367" b="3352"/>
          <a:stretch/>
        </p:blipFill>
        <p:spPr>
          <a:xfrm>
            <a:off x="2480836" y="1901427"/>
            <a:ext cx="4331726" cy="3775725"/>
          </a:xfrm>
          <a:prstGeom prst="rect">
            <a:avLst/>
          </a:prstGeom>
        </p:spPr>
      </p:pic>
      <p:sp>
        <p:nvSpPr>
          <p:cNvPr id="6" name="CasellaDiTesto 8"/>
          <p:cNvSpPr txBox="1"/>
          <p:nvPr/>
        </p:nvSpPr>
        <p:spPr>
          <a:xfrm>
            <a:off x="5284058" y="1858282"/>
            <a:ext cx="363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Valves are divided in </a:t>
            </a:r>
          </a:p>
          <a:p>
            <a:r>
              <a:rPr lang="it-IT" sz="1600" dirty="0">
                <a:latin typeface="+mj-lt"/>
              </a:rPr>
              <a:t>power classes P[KW]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D85B72-6C38-522B-8082-DD38F37356ED}"/>
              </a:ext>
            </a:extLst>
          </p:cNvPr>
          <p:cNvSpPr txBox="1"/>
          <p:nvPr/>
        </p:nvSpPr>
        <p:spPr>
          <a:xfrm>
            <a:off x="455595" y="864082"/>
            <a:ext cx="31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</a:rPr>
              <a:t>Control </a:t>
            </a:r>
            <a:r>
              <a:rPr lang="it-IT" sz="2000" b="1" dirty="0" err="1">
                <a:solidFill>
                  <a:srgbClr val="FF0000"/>
                </a:solidFill>
              </a:rPr>
              <a:t>valves</a:t>
            </a:r>
            <a:r>
              <a:rPr lang="it-IT" sz="2000" b="1" dirty="0">
                <a:solidFill>
                  <a:srgbClr val="FF0000"/>
                </a:solidFill>
              </a:rPr>
              <a:t> dissipate energy to </a:t>
            </a:r>
            <a:r>
              <a:rPr lang="it-IT" sz="2000" b="1" dirty="0" err="1">
                <a:solidFill>
                  <a:srgbClr val="FF0000"/>
                </a:solidFill>
              </a:rPr>
              <a:t>regulate</a:t>
            </a:r>
            <a:r>
              <a:rPr lang="it-IT" sz="2000" b="1" dirty="0">
                <a:solidFill>
                  <a:srgbClr val="FF0000"/>
                </a:solidFill>
              </a:rPr>
              <a:t> the flow</a:t>
            </a:r>
          </a:p>
        </p:txBody>
      </p:sp>
    </p:spTree>
    <p:extLst>
      <p:ext uri="{BB962C8B-B14F-4D97-AF65-F5344CB8AC3E}">
        <p14:creationId xmlns:p14="http://schemas.microsoft.com/office/powerpoint/2010/main" val="75613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704B391-F947-F50A-137D-C13779CE1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1" t="19796" r="18367" b="3352"/>
          <a:stretch/>
        </p:blipFill>
        <p:spPr>
          <a:xfrm>
            <a:off x="2480836" y="1901427"/>
            <a:ext cx="4331726" cy="37757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FF4B89-1A46-1BE4-27BA-22EA0010284D}"/>
              </a:ext>
            </a:extLst>
          </p:cNvPr>
          <p:cNvSpPr/>
          <p:nvPr/>
        </p:nvSpPr>
        <p:spPr>
          <a:xfrm>
            <a:off x="0" y="5916792"/>
            <a:ext cx="12192000" cy="933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67" y="2566"/>
            <a:ext cx="4774233" cy="358291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How much energy is dissipated?</a:t>
            </a:r>
          </a:p>
        </p:txBody>
      </p:sp>
      <p:sp>
        <p:nvSpPr>
          <p:cNvPr id="4" name="CasellaDiTesto 8"/>
          <p:cNvSpPr txBox="1"/>
          <p:nvPr/>
        </p:nvSpPr>
        <p:spPr>
          <a:xfrm>
            <a:off x="7125881" y="4093765"/>
            <a:ext cx="258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  <a:latin typeface="+mj-lt"/>
              </a:rPr>
              <a:t>Energy </a:t>
            </a:r>
          </a:p>
          <a:p>
            <a:r>
              <a:rPr lang="it-IT" sz="2400" b="1" dirty="0">
                <a:solidFill>
                  <a:srgbClr val="FF0000"/>
                </a:solidFill>
                <a:latin typeface="+mj-lt"/>
              </a:rPr>
              <a:t>recovery</a:t>
            </a:r>
          </a:p>
          <a:p>
            <a:endParaRPr lang="it-IT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CasellaDiTesto 8"/>
          <p:cNvSpPr txBox="1"/>
          <p:nvPr/>
        </p:nvSpPr>
        <p:spPr>
          <a:xfrm>
            <a:off x="283063" y="1794023"/>
            <a:ext cx="2036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Data </a:t>
            </a:r>
            <a:r>
              <a:rPr lang="it-IT" sz="1600" dirty="0" err="1">
                <a:latin typeface="+mj-lt"/>
              </a:rPr>
              <a:t>collected</a:t>
            </a:r>
            <a:r>
              <a:rPr lang="it-IT" sz="1600" dirty="0">
                <a:latin typeface="+mj-lt"/>
              </a:rPr>
              <a:t>:</a:t>
            </a:r>
          </a:p>
          <a:p>
            <a:r>
              <a:rPr lang="it-IT" sz="1600" dirty="0">
                <a:latin typeface="+mj-lt"/>
              </a:rPr>
              <a:t>16 plants</a:t>
            </a:r>
          </a:p>
          <a:p>
            <a:r>
              <a:rPr lang="it-IT" sz="1600" dirty="0">
                <a:latin typeface="+mj-lt"/>
              </a:rPr>
              <a:t>87 Valves</a:t>
            </a:r>
          </a:p>
        </p:txBody>
      </p:sp>
      <p:sp>
        <p:nvSpPr>
          <p:cNvPr id="10" name="Left Arrow 4">
            <a:extLst>
              <a:ext uri="{FF2B5EF4-FFF2-40B4-BE49-F238E27FC236}">
                <a16:creationId xmlns:a16="http://schemas.microsoft.com/office/drawing/2014/main" id="{79E38883-6632-017A-3F6B-F6D48EB9B1F2}"/>
              </a:ext>
            </a:extLst>
          </p:cNvPr>
          <p:cNvSpPr/>
          <p:nvPr/>
        </p:nvSpPr>
        <p:spPr>
          <a:xfrm rot="20610479">
            <a:off x="1830648" y="4182978"/>
            <a:ext cx="588263" cy="503354"/>
          </a:xfrm>
          <a:prstGeom prst="lef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11" name="CasellaDiTesto 8">
            <a:extLst>
              <a:ext uri="{FF2B5EF4-FFF2-40B4-BE49-F238E27FC236}">
                <a16:creationId xmlns:a16="http://schemas.microsoft.com/office/drawing/2014/main" id="{EB04A320-D53C-E9DF-18EA-C43E7809A17B}"/>
              </a:ext>
            </a:extLst>
          </p:cNvPr>
          <p:cNvSpPr txBox="1"/>
          <p:nvPr/>
        </p:nvSpPr>
        <p:spPr>
          <a:xfrm>
            <a:off x="477325" y="4451369"/>
            <a:ext cx="1688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  <a:latin typeface="+mj-lt"/>
              </a:rPr>
              <a:t>Energy </a:t>
            </a:r>
          </a:p>
          <a:p>
            <a:r>
              <a:rPr lang="it-IT" sz="2400" b="1" dirty="0">
                <a:solidFill>
                  <a:srgbClr val="FF0000"/>
                </a:solidFill>
                <a:latin typeface="+mj-lt"/>
              </a:rPr>
              <a:t>production</a:t>
            </a:r>
          </a:p>
        </p:txBody>
      </p:sp>
      <p:sp>
        <p:nvSpPr>
          <p:cNvPr id="5" name="Left Arrow 4"/>
          <p:cNvSpPr/>
          <p:nvPr/>
        </p:nvSpPr>
        <p:spPr>
          <a:xfrm rot="11739985">
            <a:off x="6538747" y="4186047"/>
            <a:ext cx="588263" cy="503354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8" name="Rettangolo 20">
            <a:extLst>
              <a:ext uri="{FF2B5EF4-FFF2-40B4-BE49-F238E27FC236}">
                <a16:creationId xmlns:a16="http://schemas.microsoft.com/office/drawing/2014/main" id="{A804D141-DDEB-E056-5C2F-8A875A176F57}"/>
              </a:ext>
            </a:extLst>
          </p:cNvPr>
          <p:cNvSpPr/>
          <p:nvPr/>
        </p:nvSpPr>
        <p:spPr>
          <a:xfrm>
            <a:off x="5531324" y="5611855"/>
            <a:ext cx="39704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50000"/>
                  </a:schemeClr>
                </a:solidFill>
              </a:rPr>
              <a:t>Feasibility for installed </a:t>
            </a:r>
          </a:p>
          <a:p>
            <a:r>
              <a:rPr lang="en-US" sz="2200" b="1" dirty="0">
                <a:solidFill>
                  <a:schemeClr val="tx2">
                    <a:lumMod val="50000"/>
                  </a:schemeClr>
                </a:solidFill>
              </a:rPr>
              <a:t>power above about 3,5 KW</a:t>
            </a:r>
          </a:p>
        </p:txBody>
      </p:sp>
      <p:sp>
        <p:nvSpPr>
          <p:cNvPr id="12" name="Rettangolo 20">
            <a:extLst>
              <a:ext uri="{FF2B5EF4-FFF2-40B4-BE49-F238E27FC236}">
                <a16:creationId xmlns:a16="http://schemas.microsoft.com/office/drawing/2014/main" id="{06FF640A-A105-2E1E-CC7A-923EEE518A7A}"/>
              </a:ext>
            </a:extLst>
          </p:cNvPr>
          <p:cNvSpPr/>
          <p:nvPr/>
        </p:nvSpPr>
        <p:spPr>
          <a:xfrm>
            <a:off x="5531324" y="6355806"/>
            <a:ext cx="69079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*Ferrarese, G.,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Malavasi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, S. (2020). Perspectives of water distribution networks with the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greenvalve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system. Water (Switzerland), https://doi.org/10.3390/W12061579</a:t>
            </a:r>
          </a:p>
        </p:txBody>
      </p:sp>
      <p:sp>
        <p:nvSpPr>
          <p:cNvPr id="17" name="CasellaDiTesto 8">
            <a:extLst>
              <a:ext uri="{FF2B5EF4-FFF2-40B4-BE49-F238E27FC236}">
                <a16:creationId xmlns:a16="http://schemas.microsoft.com/office/drawing/2014/main" id="{1E73E929-1ED7-97A6-4D77-FB8DB63E2E16}"/>
              </a:ext>
            </a:extLst>
          </p:cNvPr>
          <p:cNvSpPr txBox="1"/>
          <p:nvPr/>
        </p:nvSpPr>
        <p:spPr>
          <a:xfrm>
            <a:off x="502212" y="5282366"/>
            <a:ext cx="31989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+mj-lt"/>
              </a:rPr>
              <a:t>With standard </a:t>
            </a:r>
            <a:r>
              <a:rPr lang="it-IT" b="1" dirty="0" err="1">
                <a:latin typeface="+mj-lt"/>
              </a:rPr>
              <a:t>technologies</a:t>
            </a:r>
            <a:r>
              <a:rPr lang="it-IT" b="1" dirty="0">
                <a:latin typeface="+mj-lt"/>
              </a:rPr>
              <a:t>:</a:t>
            </a:r>
          </a:p>
          <a:p>
            <a:r>
              <a:rPr lang="it-IT" b="1" dirty="0">
                <a:latin typeface="+mj-lt"/>
              </a:rPr>
              <a:t>-small </a:t>
            </a:r>
            <a:r>
              <a:rPr lang="it-IT" b="1" dirty="0" err="1">
                <a:latin typeface="+mj-lt"/>
              </a:rPr>
              <a:t>turbines</a:t>
            </a:r>
            <a:endParaRPr lang="it-IT" b="1" dirty="0">
              <a:latin typeface="+mj-lt"/>
            </a:endParaRPr>
          </a:p>
          <a:p>
            <a:r>
              <a:rPr lang="it-IT" b="1" dirty="0">
                <a:latin typeface="+mj-lt"/>
              </a:rPr>
              <a:t>-PAT</a:t>
            </a:r>
          </a:p>
          <a:p>
            <a:r>
              <a:rPr lang="it-IT" b="1" dirty="0">
                <a:latin typeface="+mj-lt"/>
              </a:rPr>
              <a:t>-counter pressure </a:t>
            </a:r>
            <a:r>
              <a:rPr lang="it-IT" b="1" dirty="0" err="1">
                <a:latin typeface="+mj-lt"/>
              </a:rPr>
              <a:t>pelton</a:t>
            </a:r>
            <a:endParaRPr lang="it-IT" b="1" dirty="0">
              <a:latin typeface="+mj-lt"/>
            </a:endParaRPr>
          </a:p>
          <a:p>
            <a:r>
              <a:rPr lang="it-IT" b="1" dirty="0">
                <a:latin typeface="+mj-lt"/>
              </a:rPr>
              <a:t>-cross-flow </a:t>
            </a:r>
            <a:r>
              <a:rPr lang="it-IT" b="1" dirty="0" err="1">
                <a:latin typeface="+mj-lt"/>
              </a:rPr>
              <a:t>turbines</a:t>
            </a:r>
            <a:endParaRPr lang="it-IT" b="1" dirty="0">
              <a:latin typeface="+mj-lt"/>
            </a:endParaRPr>
          </a:p>
        </p:txBody>
      </p:sp>
      <p:sp>
        <p:nvSpPr>
          <p:cNvPr id="18" name="CasellaDiTesto 8">
            <a:extLst>
              <a:ext uri="{FF2B5EF4-FFF2-40B4-BE49-F238E27FC236}">
                <a16:creationId xmlns:a16="http://schemas.microsoft.com/office/drawing/2014/main" id="{0443B30C-01AF-DD6C-A847-C2A038CB116A}"/>
              </a:ext>
            </a:extLst>
          </p:cNvPr>
          <p:cNvSpPr txBox="1"/>
          <p:nvPr/>
        </p:nvSpPr>
        <p:spPr>
          <a:xfrm>
            <a:off x="7930265" y="4829505"/>
            <a:ext cx="465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+mj-lt"/>
              </a:rPr>
              <a:t>Is</a:t>
            </a:r>
            <a:r>
              <a:rPr lang="it-IT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it-IT" b="1" dirty="0" err="1">
                <a:solidFill>
                  <a:srgbClr val="FF0000"/>
                </a:solidFill>
                <a:latin typeface="+mj-lt"/>
              </a:rPr>
              <a:t>it</a:t>
            </a:r>
            <a:r>
              <a:rPr lang="it-IT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it-IT" b="1" dirty="0" err="1">
                <a:solidFill>
                  <a:srgbClr val="FF0000"/>
                </a:solidFill>
                <a:latin typeface="+mj-lt"/>
              </a:rPr>
              <a:t>possible</a:t>
            </a:r>
            <a:r>
              <a:rPr lang="it-IT" b="1" dirty="0">
                <a:solidFill>
                  <a:srgbClr val="FF0000"/>
                </a:solidFill>
                <a:latin typeface="+mj-lt"/>
              </a:rPr>
              <a:t> to exploit </a:t>
            </a:r>
            <a:r>
              <a:rPr lang="it-IT" b="1" dirty="0" err="1">
                <a:solidFill>
                  <a:srgbClr val="FF0000"/>
                </a:solidFill>
                <a:latin typeface="+mj-lt"/>
              </a:rPr>
              <a:t>this</a:t>
            </a:r>
            <a:r>
              <a:rPr lang="it-IT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it-IT" b="1" dirty="0" err="1">
                <a:solidFill>
                  <a:srgbClr val="FF0000"/>
                </a:solidFill>
                <a:latin typeface="+mj-lt"/>
              </a:rPr>
              <a:t>residual</a:t>
            </a:r>
            <a:r>
              <a:rPr lang="it-IT" b="1" dirty="0">
                <a:solidFill>
                  <a:srgbClr val="FF0000"/>
                </a:solidFill>
                <a:latin typeface="+mj-lt"/>
              </a:rPr>
              <a:t> energy?</a:t>
            </a:r>
          </a:p>
          <a:p>
            <a:r>
              <a:rPr lang="it-IT" b="1" dirty="0">
                <a:solidFill>
                  <a:srgbClr val="FF0000"/>
                </a:solidFill>
                <a:latin typeface="+mj-lt"/>
              </a:rPr>
              <a:t>Using </a:t>
            </a:r>
            <a:r>
              <a:rPr lang="it-IT" b="1" dirty="0" err="1">
                <a:solidFill>
                  <a:srgbClr val="FF0000"/>
                </a:solidFill>
                <a:latin typeface="+mj-lt"/>
              </a:rPr>
              <a:t>which</a:t>
            </a:r>
            <a:r>
              <a:rPr lang="it-IT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it-IT" b="1" dirty="0" err="1">
                <a:solidFill>
                  <a:srgbClr val="FF0000"/>
                </a:solidFill>
                <a:latin typeface="+mj-lt"/>
              </a:rPr>
              <a:t>technology</a:t>
            </a:r>
            <a:r>
              <a:rPr lang="it-IT" b="1" dirty="0">
                <a:solidFill>
                  <a:srgbClr val="FF0000"/>
                </a:solidFill>
                <a:latin typeface="+mj-lt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0B776-0238-B0E9-A6E2-2AE3F4892442}"/>
              </a:ext>
            </a:extLst>
          </p:cNvPr>
          <p:cNvSpPr txBox="1"/>
          <p:nvPr/>
        </p:nvSpPr>
        <p:spPr>
          <a:xfrm>
            <a:off x="9244968" y="3408778"/>
            <a:ext cx="25374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 err="1"/>
              <a:t>Energetic</a:t>
            </a:r>
            <a:r>
              <a:rPr lang="it-IT" b="1" dirty="0"/>
              <a:t> </a:t>
            </a:r>
          </a:p>
          <a:p>
            <a:r>
              <a:rPr lang="it-IT" b="1" dirty="0" err="1"/>
              <a:t>Sustainability</a:t>
            </a:r>
            <a:endParaRPr lang="it-IT" b="1" dirty="0"/>
          </a:p>
        </p:txBody>
      </p:sp>
      <p:sp>
        <p:nvSpPr>
          <p:cNvPr id="21" name="Freccia a sinistra 19">
            <a:extLst>
              <a:ext uri="{FF2B5EF4-FFF2-40B4-BE49-F238E27FC236}">
                <a16:creationId xmlns:a16="http://schemas.microsoft.com/office/drawing/2014/main" id="{8F0C45D7-2502-C5F8-8F10-1D8B9AA2BE23}"/>
              </a:ext>
            </a:extLst>
          </p:cNvPr>
          <p:cNvSpPr/>
          <p:nvPr/>
        </p:nvSpPr>
        <p:spPr>
          <a:xfrm rot="16200000">
            <a:off x="9629140" y="4147516"/>
            <a:ext cx="583685" cy="675868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>
              <a:alpha val="4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759DE5-1A12-8AC3-6EC0-04F5262BBCB4}"/>
              </a:ext>
            </a:extLst>
          </p:cNvPr>
          <p:cNvSpPr txBox="1"/>
          <p:nvPr/>
        </p:nvSpPr>
        <p:spPr>
          <a:xfrm>
            <a:off x="409577" y="3132851"/>
            <a:ext cx="6103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/>
              <a:t>Energetic</a:t>
            </a:r>
            <a:r>
              <a:rPr lang="it-IT" b="1" dirty="0"/>
              <a:t> </a:t>
            </a:r>
          </a:p>
          <a:p>
            <a:r>
              <a:rPr lang="it-IT" b="1" dirty="0" err="1"/>
              <a:t>Sustainability</a:t>
            </a:r>
            <a:endParaRPr lang="it-IT" b="1" dirty="0"/>
          </a:p>
        </p:txBody>
      </p:sp>
      <p:sp>
        <p:nvSpPr>
          <p:cNvPr id="23" name="Freccia a sinistra 19">
            <a:extLst>
              <a:ext uri="{FF2B5EF4-FFF2-40B4-BE49-F238E27FC236}">
                <a16:creationId xmlns:a16="http://schemas.microsoft.com/office/drawing/2014/main" id="{3FA26DA6-6C8F-F984-2068-32FB6568B3C9}"/>
              </a:ext>
            </a:extLst>
          </p:cNvPr>
          <p:cNvSpPr/>
          <p:nvPr/>
        </p:nvSpPr>
        <p:spPr>
          <a:xfrm rot="16200000">
            <a:off x="642314" y="3731992"/>
            <a:ext cx="583685" cy="675868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>
              <a:alpha val="4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24F868-70B4-D21E-51C8-C2BAFEE4CD75}"/>
              </a:ext>
            </a:extLst>
          </p:cNvPr>
          <p:cNvSpPr txBox="1"/>
          <p:nvPr/>
        </p:nvSpPr>
        <p:spPr>
          <a:xfrm>
            <a:off x="455595" y="864082"/>
            <a:ext cx="31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</a:rPr>
              <a:t>Control </a:t>
            </a:r>
            <a:r>
              <a:rPr lang="it-IT" sz="2000" b="1" dirty="0" err="1">
                <a:solidFill>
                  <a:srgbClr val="FF0000"/>
                </a:solidFill>
              </a:rPr>
              <a:t>valves</a:t>
            </a:r>
            <a:r>
              <a:rPr lang="it-IT" sz="2000" b="1" dirty="0">
                <a:solidFill>
                  <a:srgbClr val="FF0000"/>
                </a:solidFill>
              </a:rPr>
              <a:t> dissipate energy to </a:t>
            </a:r>
            <a:r>
              <a:rPr lang="it-IT" sz="2000" b="1" dirty="0" err="1">
                <a:solidFill>
                  <a:srgbClr val="FF0000"/>
                </a:solidFill>
              </a:rPr>
              <a:t>regulate</a:t>
            </a:r>
            <a:r>
              <a:rPr lang="it-IT" sz="2000" b="1" dirty="0">
                <a:solidFill>
                  <a:srgbClr val="FF0000"/>
                </a:solidFill>
              </a:rPr>
              <a:t> the flow</a:t>
            </a:r>
          </a:p>
        </p:txBody>
      </p:sp>
      <p:sp>
        <p:nvSpPr>
          <p:cNvPr id="3" name="CasellaDiTesto 8">
            <a:extLst>
              <a:ext uri="{FF2B5EF4-FFF2-40B4-BE49-F238E27FC236}">
                <a16:creationId xmlns:a16="http://schemas.microsoft.com/office/drawing/2014/main" id="{C166E99B-B0AF-5066-5137-4BA4172C35AF}"/>
              </a:ext>
            </a:extLst>
          </p:cNvPr>
          <p:cNvSpPr txBox="1"/>
          <p:nvPr/>
        </p:nvSpPr>
        <p:spPr>
          <a:xfrm>
            <a:off x="5284058" y="1858282"/>
            <a:ext cx="363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+mj-lt"/>
              </a:rPr>
              <a:t>Valves are divided in </a:t>
            </a:r>
          </a:p>
          <a:p>
            <a:r>
              <a:rPr lang="it-IT" sz="1600" dirty="0">
                <a:latin typeface="+mj-lt"/>
              </a:rPr>
              <a:t>power classes P[KW]</a:t>
            </a:r>
          </a:p>
        </p:txBody>
      </p:sp>
    </p:spTree>
    <p:extLst>
      <p:ext uri="{BB962C8B-B14F-4D97-AF65-F5344CB8AC3E}">
        <p14:creationId xmlns:p14="http://schemas.microsoft.com/office/powerpoint/2010/main" val="414862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10" descr="Immagine che contiene argento&#10;&#10;Descrizione generata automaticamente">
            <a:extLst>
              <a:ext uri="{FF2B5EF4-FFF2-40B4-BE49-F238E27FC236}">
                <a16:creationId xmlns:a16="http://schemas.microsoft.com/office/drawing/2014/main" id="{2C45DF81-ABF7-551A-C506-E8F2AA26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46" y="1669628"/>
            <a:ext cx="1538826" cy="337173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>
            <a:normAutofit fontScale="92500"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The </a:t>
            </a:r>
            <a:r>
              <a:rPr lang="it-IT" b="1" dirty="0" err="1">
                <a:solidFill>
                  <a:schemeClr val="bg1"/>
                </a:solidFill>
              </a:rPr>
              <a:t>GreenValveSystem</a:t>
            </a:r>
            <a:r>
              <a:rPr lang="it-IT" b="1" dirty="0">
                <a:solidFill>
                  <a:schemeClr val="bg1"/>
                </a:solidFill>
              </a:rPr>
              <a:t> (GVS) to </a:t>
            </a:r>
            <a:r>
              <a:rPr lang="it-IT" b="1" dirty="0" err="1">
                <a:solidFill>
                  <a:schemeClr val="bg1"/>
                </a:solidFill>
              </a:rPr>
              <a:t>recover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residual</a:t>
            </a:r>
            <a:r>
              <a:rPr lang="it-IT" b="1" dirty="0">
                <a:solidFill>
                  <a:schemeClr val="bg1"/>
                </a:solidFill>
              </a:rPr>
              <a:t> energy in water </a:t>
            </a:r>
            <a:r>
              <a:rPr lang="it-IT" b="1" dirty="0" err="1">
                <a:solidFill>
                  <a:schemeClr val="bg1"/>
                </a:solidFill>
              </a:rPr>
              <a:t>distribution</a:t>
            </a:r>
            <a:r>
              <a:rPr lang="it-IT" b="1" dirty="0">
                <a:solidFill>
                  <a:schemeClr val="bg1"/>
                </a:solidFill>
              </a:rPr>
              <a:t> systems</a:t>
            </a:r>
          </a:p>
        </p:txBody>
      </p:sp>
      <p:sp>
        <p:nvSpPr>
          <p:cNvPr id="3" name="Curved Left Arrow 67"/>
          <p:cNvSpPr/>
          <p:nvPr/>
        </p:nvSpPr>
        <p:spPr bwMode="auto">
          <a:xfrm flipV="1">
            <a:off x="2969865" y="1578444"/>
            <a:ext cx="1423866" cy="3138365"/>
          </a:xfrm>
          <a:prstGeom prst="curvedLeftArrow">
            <a:avLst>
              <a:gd name="adj1" fmla="val 33093"/>
              <a:gd name="adj2" fmla="val 55809"/>
              <a:gd name="adj3" fmla="val 32355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dirty="0">
              <a:latin typeface="+mj-lt"/>
            </a:endParaRPr>
          </a:p>
        </p:txBody>
      </p:sp>
      <p:sp>
        <p:nvSpPr>
          <p:cNvPr id="4" name="TextBox 61"/>
          <p:cNvSpPr txBox="1"/>
          <p:nvPr/>
        </p:nvSpPr>
        <p:spPr>
          <a:xfrm>
            <a:off x="6364717" y="4317373"/>
            <a:ext cx="350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Flow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,,,</a:t>
            </a:r>
          </a:p>
        </p:txBody>
      </p:sp>
      <p:sp>
        <p:nvSpPr>
          <p:cNvPr id="5" name="Rectangle 4"/>
          <p:cNvSpPr/>
          <p:nvPr/>
        </p:nvSpPr>
        <p:spPr>
          <a:xfrm>
            <a:off x="4938791" y="3828030"/>
            <a:ext cx="4639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Real </a:t>
            </a:r>
            <a:r>
              <a:rPr lang="it-IT" dirty="0" err="1">
                <a:sym typeface="Wingdings" panose="05000000000000000000" pitchFamily="2" charset="2"/>
              </a:rPr>
              <a:t>timeMonitoring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at</a:t>
            </a:r>
            <a:r>
              <a:rPr lang="it-IT" dirty="0">
                <a:sym typeface="Wingdings" panose="05000000000000000000" pitchFamily="2" charset="2"/>
              </a:rPr>
              <a:t> high frequency</a:t>
            </a:r>
          </a:p>
        </p:txBody>
      </p:sp>
      <p:pic>
        <p:nvPicPr>
          <p:cNvPr id="6" name="Picture 6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2059" y="4320609"/>
            <a:ext cx="562326" cy="562326"/>
          </a:xfrm>
          <a:prstGeom prst="rect">
            <a:avLst/>
          </a:prstGeom>
        </p:spPr>
      </p:pic>
      <p:sp>
        <p:nvSpPr>
          <p:cNvPr id="7" name="Left-Right Arrow 71"/>
          <p:cNvSpPr/>
          <p:nvPr/>
        </p:nvSpPr>
        <p:spPr bwMode="auto">
          <a:xfrm rot="2700000">
            <a:off x="3049653" y="3564095"/>
            <a:ext cx="1641460" cy="587902"/>
          </a:xfrm>
          <a:prstGeom prst="leftRightArrow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dirty="0">
              <a:latin typeface="+mj-lt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1894052" y="1464684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+mj-lt"/>
              </a:rPr>
              <a:t>Actuator</a:t>
            </a:r>
          </a:p>
        </p:txBody>
      </p:sp>
      <p:sp>
        <p:nvSpPr>
          <p:cNvPr id="9" name="TextBox 76"/>
          <p:cNvSpPr txBox="1"/>
          <p:nvPr/>
        </p:nvSpPr>
        <p:spPr>
          <a:xfrm>
            <a:off x="1694975" y="4427917"/>
            <a:ext cx="182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+mj-lt"/>
              </a:rPr>
              <a:t>Generator</a:t>
            </a:r>
          </a:p>
        </p:txBody>
      </p:sp>
      <p:pic>
        <p:nvPicPr>
          <p:cNvPr id="10" name="Picture 6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09992" y="4727277"/>
            <a:ext cx="562326" cy="562326"/>
          </a:xfrm>
          <a:prstGeom prst="rect">
            <a:avLst/>
          </a:prstGeom>
        </p:spPr>
      </p:pic>
      <p:pic>
        <p:nvPicPr>
          <p:cNvPr id="11" name="Picture 6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0070" y="5142210"/>
            <a:ext cx="562326" cy="562326"/>
          </a:xfrm>
          <a:prstGeom prst="rect">
            <a:avLst/>
          </a:prstGeom>
        </p:spPr>
      </p:pic>
      <p:sp>
        <p:nvSpPr>
          <p:cNvPr id="12" name="Rectangle 6"/>
          <p:cNvSpPr/>
          <p:nvPr/>
        </p:nvSpPr>
        <p:spPr>
          <a:xfrm>
            <a:off x="3871475" y="1319987"/>
            <a:ext cx="2799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Automatic actuation</a:t>
            </a:r>
          </a:p>
        </p:txBody>
      </p:sp>
      <p:pic>
        <p:nvPicPr>
          <p:cNvPr id="13" name="Picture 12" descr="electricity-icon-7504.png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24" y="4082668"/>
            <a:ext cx="648072" cy="504056"/>
          </a:xfrm>
          <a:prstGeom prst="rect">
            <a:avLst/>
          </a:prstGeom>
        </p:spPr>
      </p:pic>
      <p:sp>
        <p:nvSpPr>
          <p:cNvPr id="14" name="TextBox 5"/>
          <p:cNvSpPr txBox="1"/>
          <p:nvPr/>
        </p:nvSpPr>
        <p:spPr>
          <a:xfrm>
            <a:off x="8824505" y="4599515"/>
            <a:ext cx="359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Smart water </a:t>
            </a:r>
            <a:r>
              <a:rPr lang="it-IT" dirty="0" err="1">
                <a:solidFill>
                  <a:srgbClr val="FF0000"/>
                </a:solidFill>
              </a:rPr>
              <a:t>distribution</a:t>
            </a:r>
            <a:r>
              <a:rPr lang="it-IT" dirty="0">
                <a:solidFill>
                  <a:srgbClr val="FF0000"/>
                </a:solidFill>
              </a:rPr>
              <a:t> network:</a:t>
            </a:r>
          </a:p>
          <a:p>
            <a:r>
              <a:rPr lang="it-IT" dirty="0"/>
              <a:t>-Dynamic pressure control</a:t>
            </a:r>
          </a:p>
          <a:p>
            <a:r>
              <a:rPr lang="it-IT" dirty="0"/>
              <a:t>-</a:t>
            </a:r>
            <a:r>
              <a:rPr lang="it-IT" dirty="0" err="1"/>
              <a:t>Diffused</a:t>
            </a:r>
            <a:r>
              <a:rPr lang="it-IT" dirty="0"/>
              <a:t> monitoring system</a:t>
            </a:r>
          </a:p>
          <a:p>
            <a:r>
              <a:rPr lang="it-IT" dirty="0"/>
              <a:t>-</a:t>
            </a:r>
            <a:r>
              <a:rPr lang="it-IT" dirty="0" err="1"/>
              <a:t>Realtime</a:t>
            </a:r>
            <a:r>
              <a:rPr lang="it-IT" dirty="0"/>
              <a:t> </a:t>
            </a:r>
            <a:r>
              <a:rPr lang="it-IT" dirty="0" err="1"/>
              <a:t>managing</a:t>
            </a:r>
            <a:endParaRPr lang="it-IT" dirty="0"/>
          </a:p>
        </p:txBody>
      </p:sp>
      <p:sp>
        <p:nvSpPr>
          <p:cNvPr id="15" name="Rettangolo 29"/>
          <p:cNvSpPr/>
          <p:nvPr/>
        </p:nvSpPr>
        <p:spPr>
          <a:xfrm>
            <a:off x="4938790" y="2194192"/>
            <a:ext cx="37876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Real time remote operations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61410" y="4777124"/>
            <a:ext cx="1400379" cy="844229"/>
            <a:chOff x="4340700" y="3381368"/>
            <a:chExt cx="1400379" cy="844229"/>
          </a:xfrm>
        </p:grpSpPr>
        <p:pic>
          <p:nvPicPr>
            <p:cNvPr id="17" name="Picture 10" descr="http://www.eurospapoolnews.com/userfiles/images/iPad-con-web-connectivity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700" y="3381368"/>
              <a:ext cx="1400379" cy="844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/>
            <a:srcRect l="30047" t="10022"/>
            <a:stretch/>
          </p:blipFill>
          <p:spPr>
            <a:xfrm rot="759747">
              <a:off x="4663356" y="3516850"/>
              <a:ext cx="717579" cy="568307"/>
            </a:xfrm>
            <a:prstGeom prst="rect">
              <a:avLst/>
            </a:prstGeom>
          </p:spPr>
        </p:pic>
      </p:grpSp>
      <p:sp>
        <p:nvSpPr>
          <p:cNvPr id="19" name="Rettangolo 29"/>
          <p:cNvSpPr/>
          <p:nvPr/>
        </p:nvSpPr>
        <p:spPr>
          <a:xfrm>
            <a:off x="5135070" y="3201739"/>
            <a:ext cx="2323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Alert managing</a:t>
            </a:r>
          </a:p>
        </p:txBody>
      </p:sp>
      <p:sp>
        <p:nvSpPr>
          <p:cNvPr id="20" name="Rettangolo 29"/>
          <p:cNvSpPr/>
          <p:nvPr/>
        </p:nvSpPr>
        <p:spPr>
          <a:xfrm>
            <a:off x="4480932" y="1726655"/>
            <a:ext cx="3204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Dynamic pressure control</a:t>
            </a:r>
          </a:p>
        </p:txBody>
      </p:sp>
      <p:sp>
        <p:nvSpPr>
          <p:cNvPr id="21" name="Rettangolo 29">
            <a:extLst>
              <a:ext uri="{FF2B5EF4-FFF2-40B4-BE49-F238E27FC236}">
                <a16:creationId xmlns:a16="http://schemas.microsoft.com/office/drawing/2014/main" id="{6FEF9A02-7CF9-4C9A-9D57-95A402A85052}"/>
              </a:ext>
            </a:extLst>
          </p:cNvPr>
          <p:cNvSpPr/>
          <p:nvPr/>
        </p:nvSpPr>
        <p:spPr>
          <a:xfrm>
            <a:off x="5135042" y="2681865"/>
            <a:ext cx="3847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Local use: i.e. </a:t>
            </a:r>
            <a:r>
              <a:rPr lang="it-IT" dirty="0" err="1">
                <a:sym typeface="Wingdings" panose="05000000000000000000" pitchFamily="2" charset="2"/>
              </a:rPr>
              <a:t>Disinfection</a:t>
            </a:r>
            <a:r>
              <a:rPr lang="it-IT" dirty="0">
                <a:sym typeface="Wingdings" panose="05000000000000000000" pitchFamily="2" charset="2"/>
              </a:rPr>
              <a:t> pump</a:t>
            </a:r>
          </a:p>
        </p:txBody>
      </p:sp>
      <p:sp>
        <p:nvSpPr>
          <p:cNvPr id="22" name="Left Arrow 20">
            <a:extLst>
              <a:ext uri="{FF2B5EF4-FFF2-40B4-BE49-F238E27FC236}">
                <a16:creationId xmlns:a16="http://schemas.microsoft.com/office/drawing/2014/main" id="{2EE4E681-5849-4168-84EB-668445A86CE9}"/>
              </a:ext>
            </a:extLst>
          </p:cNvPr>
          <p:cNvSpPr/>
          <p:nvPr/>
        </p:nvSpPr>
        <p:spPr>
          <a:xfrm rot="10800000">
            <a:off x="8261183" y="4762227"/>
            <a:ext cx="563322" cy="503354"/>
          </a:xfrm>
          <a:prstGeom prst="leftArrow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EB9F0A-1B35-735F-F08C-117F5B833F07}"/>
              </a:ext>
            </a:extLst>
          </p:cNvPr>
          <p:cNvSpPr/>
          <p:nvPr/>
        </p:nvSpPr>
        <p:spPr>
          <a:xfrm>
            <a:off x="9681798" y="1883834"/>
            <a:ext cx="1758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No </a:t>
            </a:r>
            <a:r>
              <a:rPr lang="it-IT" dirty="0" err="1">
                <a:sym typeface="Wingdings" panose="05000000000000000000" pitchFamily="2" charset="2"/>
              </a:rPr>
              <a:t>electric</a:t>
            </a:r>
            <a:r>
              <a:rPr lang="it-IT" dirty="0">
                <a:sym typeface="Wingdings" panose="05000000000000000000" pitchFamily="2" charset="2"/>
              </a:rPr>
              <a:t> connection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EB9278-C7AA-EB22-3BF6-5DA05E3CE8A8}"/>
              </a:ext>
            </a:extLst>
          </p:cNvPr>
          <p:cNvSpPr/>
          <p:nvPr/>
        </p:nvSpPr>
        <p:spPr>
          <a:xfrm>
            <a:off x="5674292" y="5805736"/>
            <a:ext cx="6743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ENABLING TECHNOLOGY for network </a:t>
            </a:r>
            <a:r>
              <a:rPr lang="it-IT" dirty="0" err="1">
                <a:sym typeface="Wingdings" panose="05000000000000000000" pitchFamily="2" charset="2"/>
              </a:rPr>
              <a:t>digital</a:t>
            </a:r>
            <a:r>
              <a:rPr lang="it-IT" dirty="0">
                <a:sym typeface="Wingdings" panose="05000000000000000000" pitchFamily="2" charset="2"/>
              </a:rPr>
              <a:t> twin </a:t>
            </a:r>
            <a:r>
              <a:rPr lang="it-IT" dirty="0" err="1">
                <a:sym typeface="Wingdings" panose="05000000000000000000" pitchFamily="2" charset="2"/>
              </a:rPr>
              <a:t>implementation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25" name="Picture 24" descr="electricity-icon-7504.png">
            <a:extLst>
              <a:ext uri="{FF2B5EF4-FFF2-40B4-BE49-F238E27FC236}">
                <a16:creationId xmlns:a16="http://schemas.microsoft.com/office/drawing/2014/main" id="{85D3B008-F253-D451-FA21-D42B75D5FC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987" y="1942164"/>
            <a:ext cx="648072" cy="50405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E55AC4-EB7A-EF1C-70FF-A9DA2EF024C4}"/>
              </a:ext>
            </a:extLst>
          </p:cNvPr>
          <p:cNvSpPr/>
          <p:nvPr/>
        </p:nvSpPr>
        <p:spPr>
          <a:xfrm>
            <a:off x="39719" y="2266862"/>
            <a:ext cx="36068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it-IT" sz="1500" kern="0" dirty="0">
                <a:solidFill>
                  <a:srgbClr val="003F6E"/>
                </a:solidFill>
                <a:ea typeface="+mj-ea"/>
              </a:rPr>
              <a:t>POLIMI </a:t>
            </a:r>
            <a:r>
              <a:rPr lang="it-IT" sz="1500" kern="0" dirty="0" err="1">
                <a:solidFill>
                  <a:srgbClr val="003F6E"/>
                </a:solidFill>
                <a:ea typeface="+mj-ea"/>
              </a:rPr>
              <a:t>patent</a:t>
            </a:r>
            <a:endParaRPr lang="en-US" sz="1500" kern="0" dirty="0">
              <a:solidFill>
                <a:srgbClr val="003F6E"/>
              </a:solidFill>
              <a:ea typeface="+mj-ea"/>
            </a:endParaRPr>
          </a:p>
        </p:txBody>
      </p:sp>
      <p:pic>
        <p:nvPicPr>
          <p:cNvPr id="1026" name="Picture 2" descr="Patented symbol hi-res stock photography and images - Alamy">
            <a:extLst>
              <a:ext uri="{FF2B5EF4-FFF2-40B4-BE49-F238E27FC236}">
                <a16:creationId xmlns:a16="http://schemas.microsoft.com/office/drawing/2014/main" id="{8C2165F4-2AB2-8714-09CB-CFB39BCC2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6"/>
          <a:stretch/>
        </p:blipFill>
        <p:spPr bwMode="auto">
          <a:xfrm>
            <a:off x="15341" y="758300"/>
            <a:ext cx="1501667" cy="12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6">
            <a:extLst>
              <a:ext uri="{FF2B5EF4-FFF2-40B4-BE49-F238E27FC236}">
                <a16:creationId xmlns:a16="http://schemas.microsoft.com/office/drawing/2014/main" id="{ACC8D084-64EF-E405-99F4-F43515362AB4}"/>
              </a:ext>
            </a:extLst>
          </p:cNvPr>
          <p:cNvSpPr/>
          <p:nvPr/>
        </p:nvSpPr>
        <p:spPr>
          <a:xfrm>
            <a:off x="1955837" y="793919"/>
            <a:ext cx="8836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The </a:t>
            </a:r>
            <a:r>
              <a:rPr lang="it-IT" dirty="0" err="1">
                <a:sym typeface="Wingdings" panose="05000000000000000000" pitchFamily="2" charset="2"/>
              </a:rPr>
              <a:t>GreenValve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control valve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recovers</a:t>
            </a:r>
            <a:r>
              <a:rPr lang="it-IT" dirty="0">
                <a:sym typeface="Wingdings" panose="05000000000000000000" pitchFamily="2" charset="2"/>
              </a:rPr>
              <a:t> energy from </a:t>
            </a:r>
            <a:r>
              <a:rPr lang="it-IT" dirty="0" err="1">
                <a:sym typeface="Wingdings" panose="05000000000000000000" pitchFamily="2" charset="2"/>
              </a:rPr>
              <a:t>regulation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process</a:t>
            </a:r>
            <a:r>
              <a:rPr lang="it-IT" dirty="0">
                <a:sym typeface="Wingdings" panose="05000000000000000000" pitchFamily="2" charset="2"/>
              </a:rPr>
              <a:t> and use </a:t>
            </a:r>
            <a:r>
              <a:rPr lang="it-IT" dirty="0" err="1">
                <a:sym typeface="Wingdings" panose="05000000000000000000" pitchFamily="2" charset="2"/>
              </a:rPr>
              <a:t>it</a:t>
            </a:r>
            <a:r>
              <a:rPr lang="it-IT" dirty="0">
                <a:sym typeface="Wingdings" panose="05000000000000000000" pitchFamily="2" charset="2"/>
              </a:rPr>
              <a:t> for:</a:t>
            </a:r>
          </a:p>
        </p:txBody>
      </p:sp>
    </p:spTree>
    <p:extLst>
      <p:ext uri="{BB962C8B-B14F-4D97-AF65-F5344CB8AC3E}">
        <p14:creationId xmlns:p14="http://schemas.microsoft.com/office/powerpoint/2010/main" val="331543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FC0159-4ABB-ABF5-A5A2-95A51DF5AEF9}"/>
              </a:ext>
            </a:extLst>
          </p:cNvPr>
          <p:cNvCxnSpPr>
            <a:cxnSpLocks/>
          </p:cNvCxnSpPr>
          <p:nvPr/>
        </p:nvCxnSpPr>
        <p:spPr>
          <a:xfrm>
            <a:off x="4267200" y="2551712"/>
            <a:ext cx="7391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magine 31" descr="C:\Users\Cecilia\Documents\tesi\immagini 2\GV_scontornata.png"/>
          <p:cNvPicPr/>
          <p:nvPr/>
        </p:nvPicPr>
        <p:blipFill>
          <a:blip r:embed="rId2" cstate="print"/>
          <a:srcRect l="20505" r="19955"/>
          <a:stretch>
            <a:fillRect/>
          </a:stretch>
        </p:blipFill>
        <p:spPr bwMode="auto">
          <a:xfrm>
            <a:off x="6317924" y="4090938"/>
            <a:ext cx="1884092" cy="125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GVS Technology Readyness Level</a:t>
            </a:r>
          </a:p>
        </p:txBody>
      </p:sp>
      <p:pic>
        <p:nvPicPr>
          <p:cNvPr id="1026" name="Picture 2" descr="Technology readiness level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18" y="577768"/>
            <a:ext cx="3748768" cy="606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5129807" y="2209990"/>
            <a:ext cx="1794146" cy="138314"/>
          </a:xfrm>
          <a:prstGeom prst="line">
            <a:avLst/>
          </a:prstGeom>
          <a:ln>
            <a:headEnd type="none" w="med" len="med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78856" y="1923918"/>
            <a:ext cx="188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Field prototype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813432" y="5540424"/>
            <a:ext cx="2082346" cy="1317576"/>
            <a:chOff x="-143357" y="2477297"/>
            <a:chExt cx="4286732" cy="27123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869" y="3182165"/>
              <a:ext cx="3692489" cy="20075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b="18053"/>
            <a:stretch/>
          </p:blipFill>
          <p:spPr>
            <a:xfrm>
              <a:off x="-143357" y="2489797"/>
              <a:ext cx="4155913" cy="648691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" y="2477297"/>
              <a:ext cx="4143374" cy="271237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15" name="Straight Connector 14"/>
          <p:cNvCxnSpPr>
            <a:cxnSpLocks/>
          </p:cNvCxnSpPr>
          <p:nvPr/>
        </p:nvCxnSpPr>
        <p:spPr>
          <a:xfrm flipH="1" flipV="1">
            <a:off x="5138057" y="3746377"/>
            <a:ext cx="1536630" cy="436276"/>
          </a:xfrm>
          <a:prstGeom prst="line">
            <a:avLst/>
          </a:prstGeom>
          <a:ln>
            <a:headEnd type="none" w="med" len="med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150915" y="5381400"/>
            <a:ext cx="598971" cy="168164"/>
          </a:xfrm>
          <a:prstGeom prst="line">
            <a:avLst/>
          </a:prstGeom>
          <a:ln>
            <a:headEnd type="none" w="med" len="med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02016" y="4223532"/>
            <a:ext cx="188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Lab prototype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17461" y="5540424"/>
            <a:ext cx="188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Patent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62D0B6-E8B4-7A5C-0F46-C575BA39BC74}"/>
              </a:ext>
            </a:extLst>
          </p:cNvPr>
          <p:cNvCxnSpPr>
            <a:cxnSpLocks/>
          </p:cNvCxnSpPr>
          <p:nvPr/>
        </p:nvCxnSpPr>
        <p:spPr>
          <a:xfrm flipH="1">
            <a:off x="5129807" y="1696947"/>
            <a:ext cx="620079" cy="254906"/>
          </a:xfrm>
          <a:prstGeom prst="line">
            <a:avLst/>
          </a:prstGeom>
          <a:ln>
            <a:headEnd type="none" w="med" len="med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6F30E3-1E19-18F8-3208-565E665C1A2A}"/>
              </a:ext>
            </a:extLst>
          </p:cNvPr>
          <p:cNvSpPr txBox="1"/>
          <p:nvPr/>
        </p:nvSpPr>
        <p:spPr>
          <a:xfrm>
            <a:off x="5672570" y="1050616"/>
            <a:ext cx="188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Electronic control and </a:t>
            </a:r>
            <a:r>
              <a:rPr lang="it-IT" dirty="0" err="1"/>
              <a:t>subsystems</a:t>
            </a:r>
            <a:endParaRPr lang="it-IT" dirty="0"/>
          </a:p>
        </p:txBody>
      </p:sp>
      <p:pic>
        <p:nvPicPr>
          <p:cNvPr id="5" name="Immagine 10" descr="Immagine che contiene argento&#10;&#10;Descrizione generata automaticamente">
            <a:extLst>
              <a:ext uri="{FF2B5EF4-FFF2-40B4-BE49-F238E27FC236}">
                <a16:creationId xmlns:a16="http://schemas.microsoft.com/office/drawing/2014/main" id="{A8E76F30-9359-1553-2861-8E1124730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203" y="1894742"/>
            <a:ext cx="973293" cy="2132592"/>
          </a:xfrm>
          <a:prstGeom prst="rect">
            <a:avLst/>
          </a:prstGeom>
        </p:spPr>
      </p:pic>
      <p:pic>
        <p:nvPicPr>
          <p:cNvPr id="6" name="Immagine 7">
            <a:extLst>
              <a:ext uri="{FF2B5EF4-FFF2-40B4-BE49-F238E27FC236}">
                <a16:creationId xmlns:a16="http://schemas.microsoft.com/office/drawing/2014/main" id="{71036109-3EA4-5277-6EF3-2FF2EF62A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584" y="292100"/>
            <a:ext cx="2536846" cy="14286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71901C-7758-6BF0-35D0-EE0B2C8A9EAB}"/>
              </a:ext>
            </a:extLst>
          </p:cNvPr>
          <p:cNvSpPr txBox="1"/>
          <p:nvPr/>
        </p:nvSpPr>
        <p:spPr>
          <a:xfrm>
            <a:off x="10720679" y="2245925"/>
            <a:ext cx="188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Licensing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610490-47C2-AB80-5CC7-9CFDA4796307}"/>
              </a:ext>
            </a:extLst>
          </p:cNvPr>
          <p:cNvGrpSpPr/>
          <p:nvPr/>
        </p:nvGrpSpPr>
        <p:grpSpPr>
          <a:xfrm>
            <a:off x="10142409" y="867512"/>
            <a:ext cx="1156539" cy="697228"/>
            <a:chOff x="4340700" y="3381368"/>
            <a:chExt cx="1400379" cy="844229"/>
          </a:xfrm>
        </p:grpSpPr>
        <p:pic>
          <p:nvPicPr>
            <p:cNvPr id="24" name="Picture 10" descr="http://www.eurospapoolnews.com/userfiles/images/iPad-con-web-connectivity.jpg">
              <a:extLst>
                <a:ext uri="{FF2B5EF4-FFF2-40B4-BE49-F238E27FC236}">
                  <a16:creationId xmlns:a16="http://schemas.microsoft.com/office/drawing/2014/main" id="{C3614664-F51D-5AF1-E479-7531AE1B1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700" y="3381368"/>
              <a:ext cx="1400379" cy="844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E3B4CC8-FD50-3D86-52FF-68EA2CAB1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0047" t="10022"/>
            <a:stretch/>
          </p:blipFill>
          <p:spPr>
            <a:xfrm rot="759747">
              <a:off x="4663356" y="3516850"/>
              <a:ext cx="717579" cy="568307"/>
            </a:xfrm>
            <a:prstGeom prst="rect">
              <a:avLst/>
            </a:prstGeom>
          </p:spPr>
        </p:pic>
      </p:grpSp>
      <p:pic>
        <p:nvPicPr>
          <p:cNvPr id="26" name="Immagine 8">
            <a:extLst>
              <a:ext uri="{FF2B5EF4-FFF2-40B4-BE49-F238E27FC236}">
                <a16:creationId xmlns:a16="http://schemas.microsoft.com/office/drawing/2014/main" id="{446E0D5C-6B32-0319-E8AA-40595F6D34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505362">
            <a:off x="-144465" y="2897783"/>
            <a:ext cx="1997944" cy="8807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CD5F459-6AD3-E10F-B742-D4692E066FEC}"/>
              </a:ext>
            </a:extLst>
          </p:cNvPr>
          <p:cNvSpPr txBox="1"/>
          <p:nvPr/>
        </p:nvSpPr>
        <p:spPr>
          <a:xfrm rot="18407149">
            <a:off x="221555" y="4147099"/>
            <a:ext cx="160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Lab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7D23E4-9959-4233-DDC2-99C6FA1EE5B7}"/>
              </a:ext>
            </a:extLst>
          </p:cNvPr>
          <p:cNvSpPr txBox="1"/>
          <p:nvPr/>
        </p:nvSpPr>
        <p:spPr>
          <a:xfrm rot="18407149">
            <a:off x="95509" y="4945536"/>
            <a:ext cx="209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4891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7">
            <a:extLst>
              <a:ext uri="{FF2B5EF4-FFF2-40B4-BE49-F238E27FC236}">
                <a16:creationId xmlns:a16="http://schemas.microsoft.com/office/drawing/2014/main" id="{359FE147-5694-0E01-EE56-19667F83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"/>
          <a:stretch/>
        </p:blipFill>
        <p:spPr>
          <a:xfrm>
            <a:off x="-7727956" y="1462673"/>
            <a:ext cx="7232769" cy="4213666"/>
          </a:xfrm>
          <a:prstGeom prst="rect">
            <a:avLst/>
          </a:prstGeom>
        </p:spPr>
      </p:pic>
      <p:pic>
        <p:nvPicPr>
          <p:cNvPr id="28" name="Graphic 27" descr="Arrow: Rotate left with solid fill">
            <a:extLst>
              <a:ext uri="{FF2B5EF4-FFF2-40B4-BE49-F238E27FC236}">
                <a16:creationId xmlns:a16="http://schemas.microsoft.com/office/drawing/2014/main" id="{C4E1CF8B-2F94-5B20-C546-B8950907C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883753" flipH="1">
            <a:off x="3347832" y="724737"/>
            <a:ext cx="6119006" cy="5677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A7EAC-49CD-D13C-C53E-E6D8D26B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installation</a:t>
            </a:r>
          </a:p>
        </p:txBody>
      </p:sp>
      <p:pic>
        <p:nvPicPr>
          <p:cNvPr id="13" name="Picture 12" descr="electricity-icon-7504.png">
            <a:extLst>
              <a:ext uri="{FF2B5EF4-FFF2-40B4-BE49-F238E27FC236}">
                <a16:creationId xmlns:a16="http://schemas.microsoft.com/office/drawing/2014/main" id="{05F30AD4-D85E-02C9-127A-7E5F3507B1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0" y="1193635"/>
            <a:ext cx="1336801" cy="1039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B94D4-71F7-3187-C58A-29E82FBBA5B3}"/>
              </a:ext>
            </a:extLst>
          </p:cNvPr>
          <p:cNvSpPr txBox="1"/>
          <p:nvPr/>
        </p:nvSpPr>
        <p:spPr>
          <a:xfrm>
            <a:off x="7717368" y="1149379"/>
            <a:ext cx="1811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Energy</a:t>
            </a:r>
            <a:endParaRPr lang="en-US" sz="2200" dirty="0"/>
          </a:p>
        </p:txBody>
      </p:sp>
      <p:pic>
        <p:nvPicPr>
          <p:cNvPr id="15" name="Immagine 11">
            <a:extLst>
              <a:ext uri="{FF2B5EF4-FFF2-40B4-BE49-F238E27FC236}">
                <a16:creationId xmlns:a16="http://schemas.microsoft.com/office/drawing/2014/main" id="{9F160F88-2649-D789-E545-340BA07A47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313" r="45830" b="2793"/>
          <a:stretch/>
        </p:blipFill>
        <p:spPr>
          <a:xfrm>
            <a:off x="8255341" y="2618089"/>
            <a:ext cx="1333809" cy="1327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3CCFC8-711E-07C7-5FCC-F73D79553479}"/>
              </a:ext>
            </a:extLst>
          </p:cNvPr>
          <p:cNvSpPr txBox="1"/>
          <p:nvPr/>
        </p:nvSpPr>
        <p:spPr>
          <a:xfrm>
            <a:off x="9651528" y="2512507"/>
            <a:ext cx="1811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Control System</a:t>
            </a: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0FF03-F584-3709-F44D-AAFC0B50250F}"/>
              </a:ext>
            </a:extLst>
          </p:cNvPr>
          <p:cNvSpPr txBox="1"/>
          <p:nvPr/>
        </p:nvSpPr>
        <p:spPr>
          <a:xfrm>
            <a:off x="8380007" y="2038897"/>
            <a:ext cx="2465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err="1"/>
              <a:t>Valves</a:t>
            </a:r>
            <a:r>
              <a:rPr lang="it-IT" sz="2200" b="1" dirty="0"/>
              <a:t> </a:t>
            </a:r>
            <a:r>
              <a:rPr lang="it-IT" sz="2200" b="1" dirty="0" err="1"/>
              <a:t>actuation</a:t>
            </a:r>
            <a:endParaRPr 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AEF54-7ABF-9C76-E95A-04FD80A16371}"/>
              </a:ext>
            </a:extLst>
          </p:cNvPr>
          <p:cNvSpPr txBox="1"/>
          <p:nvPr/>
        </p:nvSpPr>
        <p:spPr>
          <a:xfrm>
            <a:off x="7541437" y="4043128"/>
            <a:ext cx="1811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Cloud</a:t>
            </a:r>
            <a:endParaRPr lang="en-US" sz="2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68BD3A-65B0-5728-E068-EB5EA464D2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80" y="4391518"/>
            <a:ext cx="821782" cy="8217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8E50EB-BEE7-2998-287C-52B0930029E0}"/>
              </a:ext>
            </a:extLst>
          </p:cNvPr>
          <p:cNvSpPr txBox="1"/>
          <p:nvPr/>
        </p:nvSpPr>
        <p:spPr>
          <a:xfrm>
            <a:off x="7049523" y="5225783"/>
            <a:ext cx="16275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management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monitoring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control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64A7B4-0243-75C2-DFD9-E3CEEC5696A5}"/>
              </a:ext>
            </a:extLst>
          </p:cNvPr>
          <p:cNvGrpSpPr/>
          <p:nvPr/>
        </p:nvGrpSpPr>
        <p:grpSpPr>
          <a:xfrm>
            <a:off x="8775099" y="4279543"/>
            <a:ext cx="1156539" cy="697228"/>
            <a:chOff x="4340700" y="3381368"/>
            <a:chExt cx="1400379" cy="844229"/>
          </a:xfrm>
        </p:grpSpPr>
        <p:pic>
          <p:nvPicPr>
            <p:cNvPr id="25" name="Picture 10" descr="http://www.eurospapoolnews.com/userfiles/images/iPad-con-web-connectivity.jpg">
              <a:extLst>
                <a:ext uri="{FF2B5EF4-FFF2-40B4-BE49-F238E27FC236}">
                  <a16:creationId xmlns:a16="http://schemas.microsoft.com/office/drawing/2014/main" id="{D56D04AB-9985-F311-1BA7-5379A024A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700" y="3381368"/>
              <a:ext cx="1400379" cy="844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7F244E9-A710-E22D-5146-E67529DF7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0047" t="10022"/>
            <a:stretch/>
          </p:blipFill>
          <p:spPr>
            <a:xfrm rot="759747">
              <a:off x="4663356" y="3516850"/>
              <a:ext cx="717579" cy="56830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88F144-D320-A39E-CB5C-BF7140F545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4457" y="4983631"/>
            <a:ext cx="1643217" cy="1687628"/>
          </a:xfrm>
          <a:prstGeom prst="rect">
            <a:avLst/>
          </a:prstGeom>
        </p:spPr>
      </p:pic>
      <p:pic>
        <p:nvPicPr>
          <p:cNvPr id="11" name="Picture 10" descr="A picture containing black, screenshot&#10;&#10;Description automatically generated">
            <a:extLst>
              <a:ext uri="{FF2B5EF4-FFF2-40B4-BE49-F238E27FC236}">
                <a16:creationId xmlns:a16="http://schemas.microsoft.com/office/drawing/2014/main" id="{AA7686AC-93A0-2E26-1D33-FBF8B1292A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062" t="29410" r="22421" b="25291"/>
          <a:stretch/>
        </p:blipFill>
        <p:spPr>
          <a:xfrm>
            <a:off x="9761248" y="3279675"/>
            <a:ext cx="783218" cy="6063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A471E5-C564-6ECD-5ECD-5CBAAD3DFA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891490" y="831184"/>
            <a:ext cx="4010010" cy="5346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48158-4DF5-1D36-22E0-628AC897EB28}"/>
              </a:ext>
            </a:extLst>
          </p:cNvPr>
          <p:cNvSpPr txBox="1"/>
          <p:nvPr/>
        </p:nvSpPr>
        <p:spPr>
          <a:xfrm>
            <a:off x="3945065" y="849934"/>
            <a:ext cx="529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GV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C5BD6-E4DC-76A0-9166-1E572D296E13}"/>
              </a:ext>
            </a:extLst>
          </p:cNvPr>
          <p:cNvSpPr txBox="1"/>
          <p:nvPr/>
        </p:nvSpPr>
        <p:spPr>
          <a:xfrm>
            <a:off x="4769101" y="5524571"/>
            <a:ext cx="1652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Needle valve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ACFC92-FC1F-82EB-BD0A-BA676BFA9A54}"/>
              </a:ext>
            </a:extLst>
          </p:cNvPr>
          <p:cNvCxnSpPr>
            <a:cxnSpLocks/>
          </p:cNvCxnSpPr>
          <p:nvPr/>
        </p:nvCxnSpPr>
        <p:spPr>
          <a:xfrm flipV="1">
            <a:off x="3061617" y="1272957"/>
            <a:ext cx="1052982" cy="1624270"/>
          </a:xfrm>
          <a:prstGeom prst="line">
            <a:avLst/>
          </a:prstGeom>
          <a:ln>
            <a:solidFill>
              <a:schemeClr val="tx1"/>
            </a:solidFill>
            <a:head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C211FF-8C83-47D2-0E6A-298A541031AE}"/>
              </a:ext>
            </a:extLst>
          </p:cNvPr>
          <p:cNvCxnSpPr>
            <a:cxnSpLocks/>
          </p:cNvCxnSpPr>
          <p:nvPr/>
        </p:nvCxnSpPr>
        <p:spPr>
          <a:xfrm>
            <a:off x="3338286" y="3743228"/>
            <a:ext cx="1430815" cy="1984999"/>
          </a:xfrm>
          <a:prstGeom prst="line">
            <a:avLst/>
          </a:prstGeom>
          <a:ln>
            <a:solidFill>
              <a:schemeClr val="tx1"/>
            </a:solidFill>
            <a:head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4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ent Arrow 26">
            <a:extLst>
              <a:ext uri="{FF2B5EF4-FFF2-40B4-BE49-F238E27FC236}">
                <a16:creationId xmlns:a16="http://schemas.microsoft.com/office/drawing/2014/main" id="{446A31D7-DB35-88FD-9215-1C36DB3A9860}"/>
              </a:ext>
            </a:extLst>
          </p:cNvPr>
          <p:cNvSpPr/>
          <p:nvPr/>
        </p:nvSpPr>
        <p:spPr>
          <a:xfrm rot="8306839">
            <a:off x="8114923" y="3602040"/>
            <a:ext cx="955795" cy="581718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7" name="Immagine 10" descr="Immagine che contiene argento&#10;&#10;Descrizione generata automaticamente">
            <a:extLst>
              <a:ext uri="{FF2B5EF4-FFF2-40B4-BE49-F238E27FC236}">
                <a16:creationId xmlns:a16="http://schemas.microsoft.com/office/drawing/2014/main" id="{38A0712C-3DAF-A518-6426-155885DA0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080" y="4123596"/>
            <a:ext cx="745086" cy="1632564"/>
          </a:xfrm>
          <a:prstGeom prst="rect">
            <a:avLst/>
          </a:prstGeom>
        </p:spPr>
      </p:pic>
      <p:pic>
        <p:nvPicPr>
          <p:cNvPr id="8" name="Immagine 10" descr="Immagine che contiene argento&#10;&#10;Descrizione generata automaticamente">
            <a:extLst>
              <a:ext uri="{FF2B5EF4-FFF2-40B4-BE49-F238E27FC236}">
                <a16:creationId xmlns:a16="http://schemas.microsoft.com/office/drawing/2014/main" id="{862F4DDF-BE08-349E-D6B7-035CDAE5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132" y="3883835"/>
            <a:ext cx="745085" cy="1632563"/>
          </a:xfrm>
          <a:prstGeom prst="rect">
            <a:avLst/>
          </a:prstGeom>
        </p:spPr>
      </p:pic>
      <p:sp>
        <p:nvSpPr>
          <p:cNvPr id="25" name="Bent Arrow 26">
            <a:extLst>
              <a:ext uri="{FF2B5EF4-FFF2-40B4-BE49-F238E27FC236}">
                <a16:creationId xmlns:a16="http://schemas.microsoft.com/office/drawing/2014/main" id="{A361D3E0-B1E8-ECD1-BDA8-96E2BCA6A124}"/>
              </a:ext>
            </a:extLst>
          </p:cNvPr>
          <p:cNvSpPr/>
          <p:nvPr/>
        </p:nvSpPr>
        <p:spPr>
          <a:xfrm rot="13500000">
            <a:off x="6507499" y="4920614"/>
            <a:ext cx="955795" cy="581718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</a:rPr>
              <a:t>What’s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next</a:t>
            </a:r>
            <a:r>
              <a:rPr lang="it-IT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348" y="1526945"/>
            <a:ext cx="7392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Phd</a:t>
            </a:r>
            <a:r>
              <a:rPr lang="en-US" dirty="0"/>
              <a:t> Program in </a:t>
            </a:r>
            <a:r>
              <a:rPr lang="en-US" dirty="0" err="1"/>
              <a:t>Ingegneria</a:t>
            </a:r>
            <a:r>
              <a:rPr lang="en-US" dirty="0"/>
              <a:t> per </a:t>
            </a:r>
            <a:r>
              <a:rPr lang="en-US" dirty="0" err="1"/>
              <a:t>l’Innovazione</a:t>
            </a:r>
            <a:r>
              <a:rPr lang="en-US" dirty="0"/>
              <a:t> e lo </a:t>
            </a:r>
            <a:r>
              <a:rPr lang="en-US" dirty="0" err="1"/>
              <a:t>Sviluppo</a:t>
            </a:r>
            <a:r>
              <a:rPr lang="en-US" dirty="0"/>
              <a:t> </a:t>
            </a:r>
            <a:r>
              <a:rPr lang="en-US" dirty="0" err="1"/>
              <a:t>Sostenibile</a:t>
            </a:r>
            <a:r>
              <a:rPr lang="en-US" dirty="0"/>
              <a:t> at </a:t>
            </a:r>
            <a:r>
              <a:rPr lang="en-US" dirty="0" err="1"/>
              <a:t>Università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Basilicata</a:t>
            </a:r>
          </a:p>
          <a:p>
            <a:r>
              <a:rPr lang="en-US" dirty="0"/>
              <a:t>Candidate: </a:t>
            </a:r>
            <a:r>
              <a:rPr lang="en-US" dirty="0" err="1"/>
              <a:t>Dawoud</a:t>
            </a:r>
            <a:r>
              <a:rPr lang="en-US" dirty="0"/>
              <a:t> </a:t>
            </a:r>
            <a:r>
              <a:rPr lang="en-US" dirty="0" err="1"/>
              <a:t>Medoukali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1E752-3EFC-CBA5-C670-D787BB424EA0}"/>
              </a:ext>
            </a:extLst>
          </p:cNvPr>
          <p:cNvSpPr txBox="1"/>
          <p:nvPr/>
        </p:nvSpPr>
        <p:spPr>
          <a:xfrm>
            <a:off x="886411" y="2938371"/>
            <a:ext cx="2635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5D74"/>
                </a:solidFill>
              </a:rPr>
              <a:t>Valve best positioning</a:t>
            </a:r>
          </a:p>
          <a:p>
            <a:endParaRPr lang="en-US" b="1" dirty="0">
              <a:solidFill>
                <a:srgbClr val="015D74"/>
              </a:solidFill>
            </a:endParaRPr>
          </a:p>
          <a:p>
            <a:r>
              <a:rPr lang="en-US" b="1" dirty="0">
                <a:solidFill>
                  <a:srgbClr val="015D74"/>
                </a:solidFill>
              </a:rPr>
              <a:t>Valve best setting and control logics</a:t>
            </a:r>
          </a:p>
          <a:p>
            <a:endParaRPr lang="en-US" b="1" dirty="0">
              <a:solidFill>
                <a:srgbClr val="015D74"/>
              </a:solidFill>
            </a:endParaRPr>
          </a:p>
          <a:p>
            <a:r>
              <a:rPr lang="en-US" b="1" dirty="0">
                <a:solidFill>
                  <a:srgbClr val="015D74"/>
                </a:solidFill>
              </a:rPr>
              <a:t>Valve network management</a:t>
            </a:r>
          </a:p>
          <a:p>
            <a:endParaRPr lang="en-US" b="1" dirty="0">
              <a:solidFill>
                <a:srgbClr val="015D74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99832C-8D60-E742-2880-4010141CA2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062" y="2115287"/>
            <a:ext cx="1825454" cy="1581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047897-B649-6191-5FB4-B94DB2B5BC51}"/>
              </a:ext>
            </a:extLst>
          </p:cNvPr>
          <p:cNvSpPr txBox="1"/>
          <p:nvPr/>
        </p:nvSpPr>
        <p:spPr>
          <a:xfrm>
            <a:off x="8190420" y="2388864"/>
            <a:ext cx="1328738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Control Box</a:t>
            </a:r>
          </a:p>
          <a:p>
            <a:pPr algn="ctr"/>
            <a:r>
              <a:rPr lang="en-US" sz="3500" b="1" dirty="0"/>
              <a:t>?</a:t>
            </a:r>
            <a:endParaRPr lang="it-IT" sz="3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10B57E-C62D-A1F4-77EE-6FEA1B825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381" y="3887548"/>
            <a:ext cx="4601099" cy="30212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9B20D4-129A-B4E4-63BA-970E70E68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539" y="945894"/>
            <a:ext cx="749226" cy="766063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1F5032F9-7A32-CE94-C6F5-82167975DE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053" y="1528204"/>
            <a:ext cx="647233" cy="6472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0FDA7D-822B-464B-ABE5-F305455471DA}"/>
              </a:ext>
            </a:extLst>
          </p:cNvPr>
          <p:cNvSpPr txBox="1"/>
          <p:nvPr/>
        </p:nvSpPr>
        <p:spPr>
          <a:xfrm>
            <a:off x="10016529" y="1632242"/>
            <a:ext cx="83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Unibas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E49FEF-E469-9743-FFD7-4A0CBAB7160E}"/>
              </a:ext>
            </a:extLst>
          </p:cNvPr>
          <p:cNvSpPr txBox="1"/>
          <p:nvPr/>
        </p:nvSpPr>
        <p:spPr>
          <a:xfrm>
            <a:off x="10976630" y="2107140"/>
            <a:ext cx="83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Polimi</a:t>
            </a:r>
            <a:endParaRPr lang="it-IT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32B6E6-D236-58A1-B5B3-B4F50ECB6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167" y="2554988"/>
            <a:ext cx="1054509" cy="1054509"/>
          </a:xfrm>
          <a:prstGeom prst="rect">
            <a:avLst/>
          </a:prstGeom>
        </p:spPr>
      </p:pic>
      <p:pic>
        <p:nvPicPr>
          <p:cNvPr id="1026" name="Picture 2" descr="Genetic Algorithm Crossover, HD Png Download , Transparent Png Image -  PNGitem">
            <a:extLst>
              <a:ext uri="{FF2B5EF4-FFF2-40B4-BE49-F238E27FC236}">
                <a16:creationId xmlns:a16="http://schemas.microsoft.com/office/drawing/2014/main" id="{E165D7B5-1009-E9E6-13BF-AA2C25FF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72" b="90583" l="6195" r="90708">
                        <a14:foregroundMark x1="6637" y1="64126" x2="6637" y2="64126"/>
                        <a14:foregroundMark x1="31416" y1="90583" x2="31416" y2="90583"/>
                        <a14:foregroundMark x1="68584" y1="8520" x2="68584" y2="8520"/>
                        <a14:foregroundMark x1="90708" y1="16143" x2="90708" y2="16143"/>
                        <a14:foregroundMark x1="84956" y1="36323" x2="84956" y2="3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38" y="2073981"/>
            <a:ext cx="887487" cy="87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26E495-C1F2-1D30-F9EC-B2ED43C713E3}"/>
              </a:ext>
            </a:extLst>
          </p:cNvPr>
          <p:cNvSpPr txBox="1"/>
          <p:nvPr/>
        </p:nvSpPr>
        <p:spPr>
          <a:xfrm>
            <a:off x="5534463" y="2031767"/>
            <a:ext cx="132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 tahoma light"/>
                <a:ea typeface="Tahoma" panose="020B0604030504040204" pitchFamily="34" charset="0"/>
                <a:cs typeface="Tahoma" panose="020B0604030504040204" pitchFamily="34" charset="0"/>
              </a:rPr>
              <a:t>GA</a:t>
            </a:r>
            <a:endParaRPr lang="it-IT" sz="2800" dirty="0">
              <a:latin typeface=" tahoma ligh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Bent Arrow 26">
            <a:extLst>
              <a:ext uri="{FF2B5EF4-FFF2-40B4-BE49-F238E27FC236}">
                <a16:creationId xmlns:a16="http://schemas.microsoft.com/office/drawing/2014/main" id="{7A62D730-6E5C-160C-21D2-FB2D5FE18727}"/>
              </a:ext>
            </a:extLst>
          </p:cNvPr>
          <p:cNvSpPr/>
          <p:nvPr/>
        </p:nvSpPr>
        <p:spPr>
          <a:xfrm rot="18900000">
            <a:off x="4895033" y="2967598"/>
            <a:ext cx="955795" cy="581718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9" name="Bent Arrow 26">
            <a:extLst>
              <a:ext uri="{FF2B5EF4-FFF2-40B4-BE49-F238E27FC236}">
                <a16:creationId xmlns:a16="http://schemas.microsoft.com/office/drawing/2014/main" id="{CC03DBBB-505A-A6A2-0932-19143B577516}"/>
              </a:ext>
            </a:extLst>
          </p:cNvPr>
          <p:cNvSpPr/>
          <p:nvPr/>
        </p:nvSpPr>
        <p:spPr>
          <a:xfrm rot="2700000">
            <a:off x="6708074" y="2103919"/>
            <a:ext cx="955795" cy="581718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DEFEC1-76CF-FCDC-9C3C-0111E16FC6FE}"/>
              </a:ext>
            </a:extLst>
          </p:cNvPr>
          <p:cNvSpPr txBox="1"/>
          <p:nvPr/>
        </p:nvSpPr>
        <p:spPr>
          <a:xfrm rot="17245359">
            <a:off x="-116910" y="3389571"/>
            <a:ext cx="124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Targets</a:t>
            </a:r>
            <a:endParaRPr lang="it-IT" dirty="0"/>
          </a:p>
        </p:txBody>
      </p:sp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BD98DF59-92AD-979C-7D1D-D91387B7D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9146" y="4667880"/>
            <a:ext cx="1285439" cy="1505687"/>
          </a:xfrm>
          <a:prstGeom prst="rect">
            <a:avLst/>
          </a:prstGeom>
        </p:spPr>
      </p:pic>
      <p:pic>
        <p:nvPicPr>
          <p:cNvPr id="6" name="Immagine 10" descr="Immagine che contiene argento&#10;&#10;Descrizione generata automaticamente">
            <a:extLst>
              <a:ext uri="{FF2B5EF4-FFF2-40B4-BE49-F238E27FC236}">
                <a16:creationId xmlns:a16="http://schemas.microsoft.com/office/drawing/2014/main" id="{8E39183C-ED02-FE85-2686-874422183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73" y="3892899"/>
            <a:ext cx="888967" cy="1947824"/>
          </a:xfrm>
          <a:prstGeom prst="rect">
            <a:avLst/>
          </a:prstGeom>
        </p:spPr>
      </p:pic>
      <p:pic>
        <p:nvPicPr>
          <p:cNvPr id="11" name="Immagine 10" descr="Immagine che contiene argento&#10;&#10;Descrizione generata automaticamente">
            <a:extLst>
              <a:ext uri="{FF2B5EF4-FFF2-40B4-BE49-F238E27FC236}">
                <a16:creationId xmlns:a16="http://schemas.microsoft.com/office/drawing/2014/main" id="{7AD3A63D-01BD-AF07-46F5-56A65C12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396" y="4233863"/>
            <a:ext cx="829481" cy="1817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8764F0-F07E-A3B0-E87D-4335283AC2AE}"/>
              </a:ext>
            </a:extLst>
          </p:cNvPr>
          <p:cNvSpPr txBox="1"/>
          <p:nvPr/>
        </p:nvSpPr>
        <p:spPr>
          <a:xfrm>
            <a:off x="136001" y="854183"/>
            <a:ext cx="84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network of devices work together </a:t>
            </a:r>
            <a:r>
              <a:rPr lang="en-US" dirty="0">
                <a:sym typeface="Wingdings" panose="05000000000000000000" pitchFamily="2" charset="2"/>
              </a:rPr>
              <a:t> new management methodologies</a:t>
            </a: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65185-C288-B8D8-86C5-E12C67E1A084}"/>
              </a:ext>
            </a:extLst>
          </p:cNvPr>
          <p:cNvSpPr/>
          <p:nvPr/>
        </p:nvSpPr>
        <p:spPr>
          <a:xfrm>
            <a:off x="11319887" y="4620589"/>
            <a:ext cx="1117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200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3196300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</a:rPr>
              <a:t>What’s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next</a:t>
            </a:r>
            <a:r>
              <a:rPr lang="it-IT" b="1" dirty="0">
                <a:solidFill>
                  <a:schemeClr val="bg1"/>
                </a:solidFill>
              </a:rPr>
              <a:t>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75118" y="983825"/>
            <a:ext cx="366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Improving operation of pressurized irrigation systems by using GVS at hydrants or node level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653" y="747779"/>
            <a:ext cx="4243053" cy="25400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834" y="3217894"/>
            <a:ext cx="2902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Creation of a network of GVSs to </a:t>
            </a:r>
            <a:r>
              <a:rPr lang="en-US" b="1"/>
              <a:t>improve WDS sustainability, </a:t>
            </a:r>
            <a:r>
              <a:rPr lang="en-US" b="1" dirty="0"/>
              <a:t>management and service</a:t>
            </a:r>
            <a:endParaRPr lang="it-IT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1794245" y="3624588"/>
            <a:ext cx="9606406" cy="4211313"/>
            <a:chOff x="-396505" y="3624587"/>
            <a:chExt cx="7046009" cy="3088871"/>
          </a:xfrm>
        </p:grpSpPr>
        <p:grpSp>
          <p:nvGrpSpPr>
            <p:cNvPr id="134" name="Group 133"/>
            <p:cNvGrpSpPr/>
            <p:nvPr/>
          </p:nvGrpSpPr>
          <p:grpSpPr>
            <a:xfrm>
              <a:off x="-396505" y="3624587"/>
              <a:ext cx="7046009" cy="3088871"/>
              <a:chOff x="-855519" y="2565713"/>
              <a:chExt cx="10529153" cy="4615832"/>
            </a:xfrm>
          </p:grpSpPr>
          <p:sp>
            <p:nvSpPr>
              <p:cNvPr id="69" name="Freeform 68"/>
              <p:cNvSpPr/>
              <p:nvPr/>
            </p:nvSpPr>
            <p:spPr>
              <a:xfrm>
                <a:off x="-855519" y="2798468"/>
                <a:ext cx="9284019" cy="4383077"/>
              </a:xfrm>
              <a:custGeom>
                <a:avLst/>
                <a:gdLst>
                  <a:gd name="connsiteX0" fmla="*/ 0 w 1822450"/>
                  <a:gd name="connsiteY0" fmla="*/ 317500 h 527050"/>
                  <a:gd name="connsiteX1" fmla="*/ 558800 w 1822450"/>
                  <a:gd name="connsiteY1" fmla="*/ 19050 h 527050"/>
                  <a:gd name="connsiteX2" fmla="*/ 711200 w 1822450"/>
                  <a:gd name="connsiteY2" fmla="*/ 107950 h 527050"/>
                  <a:gd name="connsiteX3" fmla="*/ 762000 w 1822450"/>
                  <a:gd name="connsiteY3" fmla="*/ 82550 h 527050"/>
                  <a:gd name="connsiteX4" fmla="*/ 901700 w 1822450"/>
                  <a:gd name="connsiteY4" fmla="*/ 152400 h 527050"/>
                  <a:gd name="connsiteX5" fmla="*/ 1136650 w 1822450"/>
                  <a:gd name="connsiteY5" fmla="*/ 0 h 527050"/>
                  <a:gd name="connsiteX6" fmla="*/ 1612900 w 1822450"/>
                  <a:gd name="connsiteY6" fmla="*/ 279400 h 527050"/>
                  <a:gd name="connsiteX7" fmla="*/ 1822450 w 1822450"/>
                  <a:gd name="connsiteY7" fmla="*/ 273050 h 527050"/>
                  <a:gd name="connsiteX8" fmla="*/ 1797050 w 1822450"/>
                  <a:gd name="connsiteY8" fmla="*/ 425450 h 527050"/>
                  <a:gd name="connsiteX9" fmla="*/ 1670050 w 1822450"/>
                  <a:gd name="connsiteY9" fmla="*/ 527050 h 527050"/>
                  <a:gd name="connsiteX10" fmla="*/ 1130300 w 1822450"/>
                  <a:gd name="connsiteY10" fmla="*/ 254000 h 527050"/>
                  <a:gd name="connsiteX11" fmla="*/ 850900 w 1822450"/>
                  <a:gd name="connsiteY11" fmla="*/ 463550 h 527050"/>
                  <a:gd name="connsiteX12" fmla="*/ 793750 w 1822450"/>
                  <a:gd name="connsiteY12" fmla="*/ 457200 h 527050"/>
                  <a:gd name="connsiteX13" fmla="*/ 482600 w 1822450"/>
                  <a:gd name="connsiteY13" fmla="*/ 234950 h 527050"/>
                  <a:gd name="connsiteX14" fmla="*/ 190500 w 1822450"/>
                  <a:gd name="connsiteY14" fmla="*/ 425450 h 527050"/>
                  <a:gd name="connsiteX15" fmla="*/ 0 w 1822450"/>
                  <a:gd name="connsiteY15" fmla="*/ 317500 h 527050"/>
                  <a:gd name="connsiteX0" fmla="*/ 0 w 1822450"/>
                  <a:gd name="connsiteY0" fmla="*/ 317500 h 527050"/>
                  <a:gd name="connsiteX1" fmla="*/ 558800 w 1822450"/>
                  <a:gd name="connsiteY1" fmla="*/ 19050 h 527050"/>
                  <a:gd name="connsiteX2" fmla="*/ 711200 w 1822450"/>
                  <a:gd name="connsiteY2" fmla="*/ 107950 h 527050"/>
                  <a:gd name="connsiteX3" fmla="*/ 762000 w 1822450"/>
                  <a:gd name="connsiteY3" fmla="*/ 82550 h 527050"/>
                  <a:gd name="connsiteX4" fmla="*/ 901700 w 1822450"/>
                  <a:gd name="connsiteY4" fmla="*/ 152400 h 527050"/>
                  <a:gd name="connsiteX5" fmla="*/ 1136650 w 1822450"/>
                  <a:gd name="connsiteY5" fmla="*/ 0 h 527050"/>
                  <a:gd name="connsiteX6" fmla="*/ 1612900 w 1822450"/>
                  <a:gd name="connsiteY6" fmla="*/ 279400 h 527050"/>
                  <a:gd name="connsiteX7" fmla="*/ 1822450 w 1822450"/>
                  <a:gd name="connsiteY7" fmla="*/ 273050 h 527050"/>
                  <a:gd name="connsiteX8" fmla="*/ 1797050 w 1822450"/>
                  <a:gd name="connsiteY8" fmla="*/ 425450 h 527050"/>
                  <a:gd name="connsiteX9" fmla="*/ 1670050 w 1822450"/>
                  <a:gd name="connsiteY9" fmla="*/ 527050 h 527050"/>
                  <a:gd name="connsiteX10" fmla="*/ 1130300 w 1822450"/>
                  <a:gd name="connsiteY10" fmla="*/ 254000 h 527050"/>
                  <a:gd name="connsiteX11" fmla="*/ 850900 w 1822450"/>
                  <a:gd name="connsiteY11" fmla="*/ 463550 h 527050"/>
                  <a:gd name="connsiteX12" fmla="*/ 793750 w 1822450"/>
                  <a:gd name="connsiteY12" fmla="*/ 457200 h 527050"/>
                  <a:gd name="connsiteX13" fmla="*/ 462453 w 1822450"/>
                  <a:gd name="connsiteY13" fmla="*/ 427915 h 527050"/>
                  <a:gd name="connsiteX14" fmla="*/ 190500 w 1822450"/>
                  <a:gd name="connsiteY14" fmla="*/ 425450 h 527050"/>
                  <a:gd name="connsiteX15" fmla="*/ 0 w 1822450"/>
                  <a:gd name="connsiteY15" fmla="*/ 317500 h 527050"/>
                  <a:gd name="connsiteX0" fmla="*/ 0 w 1822450"/>
                  <a:gd name="connsiteY0" fmla="*/ 317500 h 590792"/>
                  <a:gd name="connsiteX1" fmla="*/ 558800 w 1822450"/>
                  <a:gd name="connsiteY1" fmla="*/ 19050 h 590792"/>
                  <a:gd name="connsiteX2" fmla="*/ 711200 w 1822450"/>
                  <a:gd name="connsiteY2" fmla="*/ 107950 h 590792"/>
                  <a:gd name="connsiteX3" fmla="*/ 762000 w 1822450"/>
                  <a:gd name="connsiteY3" fmla="*/ 82550 h 590792"/>
                  <a:gd name="connsiteX4" fmla="*/ 901700 w 1822450"/>
                  <a:gd name="connsiteY4" fmla="*/ 152400 h 590792"/>
                  <a:gd name="connsiteX5" fmla="*/ 1136650 w 1822450"/>
                  <a:gd name="connsiteY5" fmla="*/ 0 h 590792"/>
                  <a:gd name="connsiteX6" fmla="*/ 1612900 w 1822450"/>
                  <a:gd name="connsiteY6" fmla="*/ 279400 h 590792"/>
                  <a:gd name="connsiteX7" fmla="*/ 1822450 w 1822450"/>
                  <a:gd name="connsiteY7" fmla="*/ 273050 h 590792"/>
                  <a:gd name="connsiteX8" fmla="*/ 1797050 w 1822450"/>
                  <a:gd name="connsiteY8" fmla="*/ 425450 h 590792"/>
                  <a:gd name="connsiteX9" fmla="*/ 1670050 w 1822450"/>
                  <a:gd name="connsiteY9" fmla="*/ 527050 h 590792"/>
                  <a:gd name="connsiteX10" fmla="*/ 1130300 w 1822450"/>
                  <a:gd name="connsiteY10" fmla="*/ 254000 h 590792"/>
                  <a:gd name="connsiteX11" fmla="*/ 850900 w 1822450"/>
                  <a:gd name="connsiteY11" fmla="*/ 463550 h 590792"/>
                  <a:gd name="connsiteX12" fmla="*/ 656081 w 1822450"/>
                  <a:gd name="connsiteY12" fmla="*/ 590792 h 590792"/>
                  <a:gd name="connsiteX13" fmla="*/ 462453 w 1822450"/>
                  <a:gd name="connsiteY13" fmla="*/ 427915 h 590792"/>
                  <a:gd name="connsiteX14" fmla="*/ 190500 w 1822450"/>
                  <a:gd name="connsiteY14" fmla="*/ 425450 h 590792"/>
                  <a:gd name="connsiteX15" fmla="*/ 0 w 1822450"/>
                  <a:gd name="connsiteY15" fmla="*/ 317500 h 590792"/>
                  <a:gd name="connsiteX0" fmla="*/ 0 w 1822450"/>
                  <a:gd name="connsiteY0" fmla="*/ 317500 h 714240"/>
                  <a:gd name="connsiteX1" fmla="*/ 558800 w 1822450"/>
                  <a:gd name="connsiteY1" fmla="*/ 19050 h 714240"/>
                  <a:gd name="connsiteX2" fmla="*/ 711200 w 1822450"/>
                  <a:gd name="connsiteY2" fmla="*/ 107950 h 714240"/>
                  <a:gd name="connsiteX3" fmla="*/ 762000 w 1822450"/>
                  <a:gd name="connsiteY3" fmla="*/ 82550 h 714240"/>
                  <a:gd name="connsiteX4" fmla="*/ 901700 w 1822450"/>
                  <a:gd name="connsiteY4" fmla="*/ 152400 h 714240"/>
                  <a:gd name="connsiteX5" fmla="*/ 1136650 w 1822450"/>
                  <a:gd name="connsiteY5" fmla="*/ 0 h 714240"/>
                  <a:gd name="connsiteX6" fmla="*/ 1612900 w 1822450"/>
                  <a:gd name="connsiteY6" fmla="*/ 279400 h 714240"/>
                  <a:gd name="connsiteX7" fmla="*/ 1822450 w 1822450"/>
                  <a:gd name="connsiteY7" fmla="*/ 273050 h 714240"/>
                  <a:gd name="connsiteX8" fmla="*/ 1797050 w 1822450"/>
                  <a:gd name="connsiteY8" fmla="*/ 425450 h 714240"/>
                  <a:gd name="connsiteX9" fmla="*/ 1670050 w 1822450"/>
                  <a:gd name="connsiteY9" fmla="*/ 527050 h 714240"/>
                  <a:gd name="connsiteX10" fmla="*/ 1130300 w 1822450"/>
                  <a:gd name="connsiteY10" fmla="*/ 254000 h 714240"/>
                  <a:gd name="connsiteX11" fmla="*/ 1186678 w 1822450"/>
                  <a:gd name="connsiteY11" fmla="*/ 714240 h 714240"/>
                  <a:gd name="connsiteX12" fmla="*/ 656081 w 1822450"/>
                  <a:gd name="connsiteY12" fmla="*/ 590792 h 714240"/>
                  <a:gd name="connsiteX13" fmla="*/ 462453 w 1822450"/>
                  <a:gd name="connsiteY13" fmla="*/ 427915 h 714240"/>
                  <a:gd name="connsiteX14" fmla="*/ 190500 w 1822450"/>
                  <a:gd name="connsiteY14" fmla="*/ 425450 h 714240"/>
                  <a:gd name="connsiteX15" fmla="*/ 0 w 1822450"/>
                  <a:gd name="connsiteY15" fmla="*/ 317500 h 714240"/>
                  <a:gd name="connsiteX0" fmla="*/ 0 w 1822450"/>
                  <a:gd name="connsiteY0" fmla="*/ 317500 h 714240"/>
                  <a:gd name="connsiteX1" fmla="*/ 558800 w 1822450"/>
                  <a:gd name="connsiteY1" fmla="*/ 19050 h 714240"/>
                  <a:gd name="connsiteX2" fmla="*/ 711200 w 1822450"/>
                  <a:gd name="connsiteY2" fmla="*/ 107950 h 714240"/>
                  <a:gd name="connsiteX3" fmla="*/ 762000 w 1822450"/>
                  <a:gd name="connsiteY3" fmla="*/ 82550 h 714240"/>
                  <a:gd name="connsiteX4" fmla="*/ 901700 w 1822450"/>
                  <a:gd name="connsiteY4" fmla="*/ 152400 h 714240"/>
                  <a:gd name="connsiteX5" fmla="*/ 1136650 w 1822450"/>
                  <a:gd name="connsiteY5" fmla="*/ 0 h 714240"/>
                  <a:gd name="connsiteX6" fmla="*/ 1612900 w 1822450"/>
                  <a:gd name="connsiteY6" fmla="*/ 279400 h 714240"/>
                  <a:gd name="connsiteX7" fmla="*/ 1822450 w 1822450"/>
                  <a:gd name="connsiteY7" fmla="*/ 273050 h 714240"/>
                  <a:gd name="connsiteX8" fmla="*/ 1797050 w 1822450"/>
                  <a:gd name="connsiteY8" fmla="*/ 425450 h 714240"/>
                  <a:gd name="connsiteX9" fmla="*/ 1670050 w 1822450"/>
                  <a:gd name="connsiteY9" fmla="*/ 527050 h 714240"/>
                  <a:gd name="connsiteX10" fmla="*/ 1513087 w 1822450"/>
                  <a:gd name="connsiteY10" fmla="*/ 524481 h 714240"/>
                  <a:gd name="connsiteX11" fmla="*/ 1186678 w 1822450"/>
                  <a:gd name="connsiteY11" fmla="*/ 714240 h 714240"/>
                  <a:gd name="connsiteX12" fmla="*/ 656081 w 1822450"/>
                  <a:gd name="connsiteY12" fmla="*/ 590792 h 714240"/>
                  <a:gd name="connsiteX13" fmla="*/ 462453 w 1822450"/>
                  <a:gd name="connsiteY13" fmla="*/ 427915 h 714240"/>
                  <a:gd name="connsiteX14" fmla="*/ 190500 w 1822450"/>
                  <a:gd name="connsiteY14" fmla="*/ 425450 h 714240"/>
                  <a:gd name="connsiteX15" fmla="*/ 0 w 1822450"/>
                  <a:gd name="connsiteY15" fmla="*/ 317500 h 714240"/>
                  <a:gd name="connsiteX0" fmla="*/ 0 w 2180432"/>
                  <a:gd name="connsiteY0" fmla="*/ 317500 h 714240"/>
                  <a:gd name="connsiteX1" fmla="*/ 558800 w 2180432"/>
                  <a:gd name="connsiteY1" fmla="*/ 19050 h 714240"/>
                  <a:gd name="connsiteX2" fmla="*/ 711200 w 2180432"/>
                  <a:gd name="connsiteY2" fmla="*/ 107950 h 714240"/>
                  <a:gd name="connsiteX3" fmla="*/ 762000 w 2180432"/>
                  <a:gd name="connsiteY3" fmla="*/ 82550 h 714240"/>
                  <a:gd name="connsiteX4" fmla="*/ 901700 w 2180432"/>
                  <a:gd name="connsiteY4" fmla="*/ 152400 h 714240"/>
                  <a:gd name="connsiteX5" fmla="*/ 1136650 w 2180432"/>
                  <a:gd name="connsiteY5" fmla="*/ 0 h 714240"/>
                  <a:gd name="connsiteX6" fmla="*/ 1612900 w 2180432"/>
                  <a:gd name="connsiteY6" fmla="*/ 279400 h 714240"/>
                  <a:gd name="connsiteX7" fmla="*/ 1822450 w 2180432"/>
                  <a:gd name="connsiteY7" fmla="*/ 273050 h 714240"/>
                  <a:gd name="connsiteX8" fmla="*/ 1797050 w 2180432"/>
                  <a:gd name="connsiteY8" fmla="*/ 425450 h 714240"/>
                  <a:gd name="connsiteX9" fmla="*/ 2180432 w 2180432"/>
                  <a:gd name="connsiteY9" fmla="*/ 464378 h 714240"/>
                  <a:gd name="connsiteX10" fmla="*/ 1513087 w 2180432"/>
                  <a:gd name="connsiteY10" fmla="*/ 524481 h 714240"/>
                  <a:gd name="connsiteX11" fmla="*/ 1186678 w 2180432"/>
                  <a:gd name="connsiteY11" fmla="*/ 714240 h 714240"/>
                  <a:gd name="connsiteX12" fmla="*/ 656081 w 2180432"/>
                  <a:gd name="connsiteY12" fmla="*/ 590792 h 714240"/>
                  <a:gd name="connsiteX13" fmla="*/ 462453 w 2180432"/>
                  <a:gd name="connsiteY13" fmla="*/ 427915 h 714240"/>
                  <a:gd name="connsiteX14" fmla="*/ 190500 w 2180432"/>
                  <a:gd name="connsiteY14" fmla="*/ 425450 h 714240"/>
                  <a:gd name="connsiteX15" fmla="*/ 0 w 2180432"/>
                  <a:gd name="connsiteY15" fmla="*/ 317500 h 714240"/>
                  <a:gd name="connsiteX0" fmla="*/ 0 w 2408165"/>
                  <a:gd name="connsiteY0" fmla="*/ 317500 h 714240"/>
                  <a:gd name="connsiteX1" fmla="*/ 558800 w 2408165"/>
                  <a:gd name="connsiteY1" fmla="*/ 19050 h 714240"/>
                  <a:gd name="connsiteX2" fmla="*/ 711200 w 2408165"/>
                  <a:gd name="connsiteY2" fmla="*/ 107950 h 714240"/>
                  <a:gd name="connsiteX3" fmla="*/ 762000 w 2408165"/>
                  <a:gd name="connsiteY3" fmla="*/ 82550 h 714240"/>
                  <a:gd name="connsiteX4" fmla="*/ 901700 w 2408165"/>
                  <a:gd name="connsiteY4" fmla="*/ 152400 h 714240"/>
                  <a:gd name="connsiteX5" fmla="*/ 1136650 w 2408165"/>
                  <a:gd name="connsiteY5" fmla="*/ 0 h 714240"/>
                  <a:gd name="connsiteX6" fmla="*/ 1612900 w 2408165"/>
                  <a:gd name="connsiteY6" fmla="*/ 279400 h 714240"/>
                  <a:gd name="connsiteX7" fmla="*/ 1822450 w 2408165"/>
                  <a:gd name="connsiteY7" fmla="*/ 273050 h 714240"/>
                  <a:gd name="connsiteX8" fmla="*/ 2408165 w 2408165"/>
                  <a:gd name="connsiteY8" fmla="*/ 377621 h 714240"/>
                  <a:gd name="connsiteX9" fmla="*/ 2180432 w 2408165"/>
                  <a:gd name="connsiteY9" fmla="*/ 464378 h 714240"/>
                  <a:gd name="connsiteX10" fmla="*/ 1513087 w 2408165"/>
                  <a:gd name="connsiteY10" fmla="*/ 524481 h 714240"/>
                  <a:gd name="connsiteX11" fmla="*/ 1186678 w 2408165"/>
                  <a:gd name="connsiteY11" fmla="*/ 714240 h 714240"/>
                  <a:gd name="connsiteX12" fmla="*/ 656081 w 2408165"/>
                  <a:gd name="connsiteY12" fmla="*/ 590792 h 714240"/>
                  <a:gd name="connsiteX13" fmla="*/ 462453 w 2408165"/>
                  <a:gd name="connsiteY13" fmla="*/ 427915 h 714240"/>
                  <a:gd name="connsiteX14" fmla="*/ 190500 w 2408165"/>
                  <a:gd name="connsiteY14" fmla="*/ 425450 h 714240"/>
                  <a:gd name="connsiteX15" fmla="*/ 0 w 2408165"/>
                  <a:gd name="connsiteY15" fmla="*/ 317500 h 714240"/>
                  <a:gd name="connsiteX0" fmla="*/ 0 w 2408165"/>
                  <a:gd name="connsiteY0" fmla="*/ 298450 h 695190"/>
                  <a:gd name="connsiteX1" fmla="*/ 558800 w 2408165"/>
                  <a:gd name="connsiteY1" fmla="*/ 0 h 695190"/>
                  <a:gd name="connsiteX2" fmla="*/ 711200 w 2408165"/>
                  <a:gd name="connsiteY2" fmla="*/ 88900 h 695190"/>
                  <a:gd name="connsiteX3" fmla="*/ 762000 w 2408165"/>
                  <a:gd name="connsiteY3" fmla="*/ 63500 h 695190"/>
                  <a:gd name="connsiteX4" fmla="*/ 901700 w 2408165"/>
                  <a:gd name="connsiteY4" fmla="*/ 133350 h 695190"/>
                  <a:gd name="connsiteX5" fmla="*/ 1089641 w 2408165"/>
                  <a:gd name="connsiteY5" fmla="*/ 249782 h 695190"/>
                  <a:gd name="connsiteX6" fmla="*/ 1612900 w 2408165"/>
                  <a:gd name="connsiteY6" fmla="*/ 260350 h 695190"/>
                  <a:gd name="connsiteX7" fmla="*/ 1822450 w 2408165"/>
                  <a:gd name="connsiteY7" fmla="*/ 254000 h 695190"/>
                  <a:gd name="connsiteX8" fmla="*/ 2408165 w 2408165"/>
                  <a:gd name="connsiteY8" fmla="*/ 358571 h 695190"/>
                  <a:gd name="connsiteX9" fmla="*/ 2180432 w 2408165"/>
                  <a:gd name="connsiteY9" fmla="*/ 445328 h 695190"/>
                  <a:gd name="connsiteX10" fmla="*/ 1513087 w 2408165"/>
                  <a:gd name="connsiteY10" fmla="*/ 505431 h 695190"/>
                  <a:gd name="connsiteX11" fmla="*/ 1186678 w 2408165"/>
                  <a:gd name="connsiteY11" fmla="*/ 695190 h 695190"/>
                  <a:gd name="connsiteX12" fmla="*/ 656081 w 2408165"/>
                  <a:gd name="connsiteY12" fmla="*/ 571742 h 695190"/>
                  <a:gd name="connsiteX13" fmla="*/ 462453 w 2408165"/>
                  <a:gd name="connsiteY13" fmla="*/ 408865 h 695190"/>
                  <a:gd name="connsiteX14" fmla="*/ 190500 w 2408165"/>
                  <a:gd name="connsiteY14" fmla="*/ 406400 h 695190"/>
                  <a:gd name="connsiteX15" fmla="*/ 0 w 2408165"/>
                  <a:gd name="connsiteY15" fmla="*/ 298450 h 695190"/>
                  <a:gd name="connsiteX0" fmla="*/ 0 w 2408165"/>
                  <a:gd name="connsiteY0" fmla="*/ 298450 h 695190"/>
                  <a:gd name="connsiteX1" fmla="*/ 558800 w 2408165"/>
                  <a:gd name="connsiteY1" fmla="*/ 0 h 695190"/>
                  <a:gd name="connsiteX2" fmla="*/ 711200 w 2408165"/>
                  <a:gd name="connsiteY2" fmla="*/ 88900 h 695190"/>
                  <a:gd name="connsiteX3" fmla="*/ 762000 w 2408165"/>
                  <a:gd name="connsiteY3" fmla="*/ 63500 h 695190"/>
                  <a:gd name="connsiteX4" fmla="*/ 686802 w 2408165"/>
                  <a:gd name="connsiteY4" fmla="*/ 323017 h 695190"/>
                  <a:gd name="connsiteX5" fmla="*/ 1089641 w 2408165"/>
                  <a:gd name="connsiteY5" fmla="*/ 249782 h 695190"/>
                  <a:gd name="connsiteX6" fmla="*/ 1612900 w 2408165"/>
                  <a:gd name="connsiteY6" fmla="*/ 260350 h 695190"/>
                  <a:gd name="connsiteX7" fmla="*/ 1822450 w 2408165"/>
                  <a:gd name="connsiteY7" fmla="*/ 254000 h 695190"/>
                  <a:gd name="connsiteX8" fmla="*/ 2408165 w 2408165"/>
                  <a:gd name="connsiteY8" fmla="*/ 358571 h 695190"/>
                  <a:gd name="connsiteX9" fmla="*/ 2180432 w 2408165"/>
                  <a:gd name="connsiteY9" fmla="*/ 445328 h 695190"/>
                  <a:gd name="connsiteX10" fmla="*/ 1513087 w 2408165"/>
                  <a:gd name="connsiteY10" fmla="*/ 505431 h 695190"/>
                  <a:gd name="connsiteX11" fmla="*/ 1186678 w 2408165"/>
                  <a:gd name="connsiteY11" fmla="*/ 695190 h 695190"/>
                  <a:gd name="connsiteX12" fmla="*/ 656081 w 2408165"/>
                  <a:gd name="connsiteY12" fmla="*/ 571742 h 695190"/>
                  <a:gd name="connsiteX13" fmla="*/ 462453 w 2408165"/>
                  <a:gd name="connsiteY13" fmla="*/ 408865 h 695190"/>
                  <a:gd name="connsiteX14" fmla="*/ 190500 w 2408165"/>
                  <a:gd name="connsiteY14" fmla="*/ 406400 h 695190"/>
                  <a:gd name="connsiteX15" fmla="*/ 0 w 2408165"/>
                  <a:gd name="connsiteY15" fmla="*/ 298450 h 695190"/>
                  <a:gd name="connsiteX0" fmla="*/ 0 w 2408165"/>
                  <a:gd name="connsiteY0" fmla="*/ 234950 h 631690"/>
                  <a:gd name="connsiteX1" fmla="*/ 290178 w 2408165"/>
                  <a:gd name="connsiteY1" fmla="*/ 126167 h 631690"/>
                  <a:gd name="connsiteX2" fmla="*/ 711200 w 2408165"/>
                  <a:gd name="connsiteY2" fmla="*/ 25400 h 631690"/>
                  <a:gd name="connsiteX3" fmla="*/ 762000 w 2408165"/>
                  <a:gd name="connsiteY3" fmla="*/ 0 h 631690"/>
                  <a:gd name="connsiteX4" fmla="*/ 686802 w 2408165"/>
                  <a:gd name="connsiteY4" fmla="*/ 259517 h 631690"/>
                  <a:gd name="connsiteX5" fmla="*/ 1089641 w 2408165"/>
                  <a:gd name="connsiteY5" fmla="*/ 186282 h 631690"/>
                  <a:gd name="connsiteX6" fmla="*/ 1612900 w 2408165"/>
                  <a:gd name="connsiteY6" fmla="*/ 196850 h 631690"/>
                  <a:gd name="connsiteX7" fmla="*/ 1822450 w 2408165"/>
                  <a:gd name="connsiteY7" fmla="*/ 190500 h 631690"/>
                  <a:gd name="connsiteX8" fmla="*/ 2408165 w 2408165"/>
                  <a:gd name="connsiteY8" fmla="*/ 295071 h 631690"/>
                  <a:gd name="connsiteX9" fmla="*/ 2180432 w 2408165"/>
                  <a:gd name="connsiteY9" fmla="*/ 381828 h 631690"/>
                  <a:gd name="connsiteX10" fmla="*/ 1513087 w 2408165"/>
                  <a:gd name="connsiteY10" fmla="*/ 441931 h 631690"/>
                  <a:gd name="connsiteX11" fmla="*/ 1186678 w 2408165"/>
                  <a:gd name="connsiteY11" fmla="*/ 631690 h 631690"/>
                  <a:gd name="connsiteX12" fmla="*/ 656081 w 2408165"/>
                  <a:gd name="connsiteY12" fmla="*/ 508242 h 631690"/>
                  <a:gd name="connsiteX13" fmla="*/ 462453 w 2408165"/>
                  <a:gd name="connsiteY13" fmla="*/ 345365 h 631690"/>
                  <a:gd name="connsiteX14" fmla="*/ 190500 w 2408165"/>
                  <a:gd name="connsiteY14" fmla="*/ 342900 h 631690"/>
                  <a:gd name="connsiteX15" fmla="*/ 0 w 2408165"/>
                  <a:gd name="connsiteY15" fmla="*/ 234950 h 631690"/>
                  <a:gd name="connsiteX0" fmla="*/ 0 w 2408165"/>
                  <a:gd name="connsiteY0" fmla="*/ 234950 h 631690"/>
                  <a:gd name="connsiteX1" fmla="*/ 290178 w 2408165"/>
                  <a:gd name="connsiteY1" fmla="*/ 126167 h 631690"/>
                  <a:gd name="connsiteX2" fmla="*/ 523164 w 2408165"/>
                  <a:gd name="connsiteY2" fmla="*/ 223313 h 631690"/>
                  <a:gd name="connsiteX3" fmla="*/ 762000 w 2408165"/>
                  <a:gd name="connsiteY3" fmla="*/ 0 h 631690"/>
                  <a:gd name="connsiteX4" fmla="*/ 686802 w 2408165"/>
                  <a:gd name="connsiteY4" fmla="*/ 259517 h 631690"/>
                  <a:gd name="connsiteX5" fmla="*/ 1089641 w 2408165"/>
                  <a:gd name="connsiteY5" fmla="*/ 186282 h 631690"/>
                  <a:gd name="connsiteX6" fmla="*/ 1612900 w 2408165"/>
                  <a:gd name="connsiteY6" fmla="*/ 196850 h 631690"/>
                  <a:gd name="connsiteX7" fmla="*/ 1822450 w 2408165"/>
                  <a:gd name="connsiteY7" fmla="*/ 190500 h 631690"/>
                  <a:gd name="connsiteX8" fmla="*/ 2408165 w 2408165"/>
                  <a:gd name="connsiteY8" fmla="*/ 295071 h 631690"/>
                  <a:gd name="connsiteX9" fmla="*/ 2180432 w 2408165"/>
                  <a:gd name="connsiteY9" fmla="*/ 381828 h 631690"/>
                  <a:gd name="connsiteX10" fmla="*/ 1513087 w 2408165"/>
                  <a:gd name="connsiteY10" fmla="*/ 441931 h 631690"/>
                  <a:gd name="connsiteX11" fmla="*/ 1186678 w 2408165"/>
                  <a:gd name="connsiteY11" fmla="*/ 631690 h 631690"/>
                  <a:gd name="connsiteX12" fmla="*/ 656081 w 2408165"/>
                  <a:gd name="connsiteY12" fmla="*/ 508242 h 631690"/>
                  <a:gd name="connsiteX13" fmla="*/ 462453 w 2408165"/>
                  <a:gd name="connsiteY13" fmla="*/ 345365 h 631690"/>
                  <a:gd name="connsiteX14" fmla="*/ 190500 w 2408165"/>
                  <a:gd name="connsiteY14" fmla="*/ 342900 h 631690"/>
                  <a:gd name="connsiteX15" fmla="*/ 0 w 2408165"/>
                  <a:gd name="connsiteY15" fmla="*/ 234950 h 631690"/>
                  <a:gd name="connsiteX0" fmla="*/ 0 w 2408165"/>
                  <a:gd name="connsiteY0" fmla="*/ 108783 h 505523"/>
                  <a:gd name="connsiteX1" fmla="*/ 290178 w 2408165"/>
                  <a:gd name="connsiteY1" fmla="*/ 0 h 505523"/>
                  <a:gd name="connsiteX2" fmla="*/ 523164 w 2408165"/>
                  <a:gd name="connsiteY2" fmla="*/ 97146 h 505523"/>
                  <a:gd name="connsiteX3" fmla="*/ 617616 w 2408165"/>
                  <a:gd name="connsiteY3" fmla="*/ 132770 h 505523"/>
                  <a:gd name="connsiteX4" fmla="*/ 686802 w 2408165"/>
                  <a:gd name="connsiteY4" fmla="*/ 133350 h 505523"/>
                  <a:gd name="connsiteX5" fmla="*/ 1089641 w 2408165"/>
                  <a:gd name="connsiteY5" fmla="*/ 60115 h 505523"/>
                  <a:gd name="connsiteX6" fmla="*/ 1612900 w 2408165"/>
                  <a:gd name="connsiteY6" fmla="*/ 70683 h 505523"/>
                  <a:gd name="connsiteX7" fmla="*/ 1822450 w 2408165"/>
                  <a:gd name="connsiteY7" fmla="*/ 64333 h 505523"/>
                  <a:gd name="connsiteX8" fmla="*/ 2408165 w 2408165"/>
                  <a:gd name="connsiteY8" fmla="*/ 168904 h 505523"/>
                  <a:gd name="connsiteX9" fmla="*/ 2180432 w 2408165"/>
                  <a:gd name="connsiteY9" fmla="*/ 255661 h 505523"/>
                  <a:gd name="connsiteX10" fmla="*/ 1513087 w 2408165"/>
                  <a:gd name="connsiteY10" fmla="*/ 315764 h 505523"/>
                  <a:gd name="connsiteX11" fmla="*/ 1186678 w 2408165"/>
                  <a:gd name="connsiteY11" fmla="*/ 505523 h 505523"/>
                  <a:gd name="connsiteX12" fmla="*/ 656081 w 2408165"/>
                  <a:gd name="connsiteY12" fmla="*/ 382075 h 505523"/>
                  <a:gd name="connsiteX13" fmla="*/ 462453 w 2408165"/>
                  <a:gd name="connsiteY13" fmla="*/ 219198 h 505523"/>
                  <a:gd name="connsiteX14" fmla="*/ 190500 w 2408165"/>
                  <a:gd name="connsiteY14" fmla="*/ 216733 h 505523"/>
                  <a:gd name="connsiteX15" fmla="*/ 0 w 2408165"/>
                  <a:gd name="connsiteY15" fmla="*/ 108783 h 505523"/>
                  <a:gd name="connsiteX0" fmla="*/ 0 w 2408165"/>
                  <a:gd name="connsiteY0" fmla="*/ 121966 h 518706"/>
                  <a:gd name="connsiteX1" fmla="*/ 290178 w 2408165"/>
                  <a:gd name="connsiteY1" fmla="*/ 13183 h 518706"/>
                  <a:gd name="connsiteX2" fmla="*/ 523164 w 2408165"/>
                  <a:gd name="connsiteY2" fmla="*/ 110329 h 518706"/>
                  <a:gd name="connsiteX3" fmla="*/ 617616 w 2408165"/>
                  <a:gd name="connsiteY3" fmla="*/ 145953 h 518706"/>
                  <a:gd name="connsiteX4" fmla="*/ 686802 w 2408165"/>
                  <a:gd name="connsiteY4" fmla="*/ 146533 h 518706"/>
                  <a:gd name="connsiteX5" fmla="*/ 1089641 w 2408165"/>
                  <a:gd name="connsiteY5" fmla="*/ 73298 h 518706"/>
                  <a:gd name="connsiteX6" fmla="*/ 1612900 w 2408165"/>
                  <a:gd name="connsiteY6" fmla="*/ 83866 h 518706"/>
                  <a:gd name="connsiteX7" fmla="*/ 1866101 w 2408165"/>
                  <a:gd name="connsiteY7" fmla="*/ 0 h 518706"/>
                  <a:gd name="connsiteX8" fmla="*/ 2408165 w 2408165"/>
                  <a:gd name="connsiteY8" fmla="*/ 182087 h 518706"/>
                  <a:gd name="connsiteX9" fmla="*/ 2180432 w 2408165"/>
                  <a:gd name="connsiteY9" fmla="*/ 268844 h 518706"/>
                  <a:gd name="connsiteX10" fmla="*/ 1513087 w 2408165"/>
                  <a:gd name="connsiteY10" fmla="*/ 328947 h 518706"/>
                  <a:gd name="connsiteX11" fmla="*/ 1186678 w 2408165"/>
                  <a:gd name="connsiteY11" fmla="*/ 518706 h 518706"/>
                  <a:gd name="connsiteX12" fmla="*/ 656081 w 2408165"/>
                  <a:gd name="connsiteY12" fmla="*/ 395258 h 518706"/>
                  <a:gd name="connsiteX13" fmla="*/ 462453 w 2408165"/>
                  <a:gd name="connsiteY13" fmla="*/ 232381 h 518706"/>
                  <a:gd name="connsiteX14" fmla="*/ 190500 w 2408165"/>
                  <a:gd name="connsiteY14" fmla="*/ 229916 h 518706"/>
                  <a:gd name="connsiteX15" fmla="*/ 0 w 2408165"/>
                  <a:gd name="connsiteY15" fmla="*/ 121966 h 518706"/>
                  <a:gd name="connsiteX0" fmla="*/ 0 w 2408165"/>
                  <a:gd name="connsiteY0" fmla="*/ 108783 h 505523"/>
                  <a:gd name="connsiteX1" fmla="*/ 290178 w 2408165"/>
                  <a:gd name="connsiteY1" fmla="*/ 0 h 505523"/>
                  <a:gd name="connsiteX2" fmla="*/ 523164 w 2408165"/>
                  <a:gd name="connsiteY2" fmla="*/ 97146 h 505523"/>
                  <a:gd name="connsiteX3" fmla="*/ 617616 w 2408165"/>
                  <a:gd name="connsiteY3" fmla="*/ 132770 h 505523"/>
                  <a:gd name="connsiteX4" fmla="*/ 686802 w 2408165"/>
                  <a:gd name="connsiteY4" fmla="*/ 133350 h 505523"/>
                  <a:gd name="connsiteX5" fmla="*/ 1089641 w 2408165"/>
                  <a:gd name="connsiteY5" fmla="*/ 60115 h 505523"/>
                  <a:gd name="connsiteX6" fmla="*/ 1612900 w 2408165"/>
                  <a:gd name="connsiteY6" fmla="*/ 70683 h 505523"/>
                  <a:gd name="connsiteX7" fmla="*/ 2027275 w 2408165"/>
                  <a:gd name="connsiteY7" fmla="*/ 120408 h 505523"/>
                  <a:gd name="connsiteX8" fmla="*/ 2408165 w 2408165"/>
                  <a:gd name="connsiteY8" fmla="*/ 168904 h 505523"/>
                  <a:gd name="connsiteX9" fmla="*/ 2180432 w 2408165"/>
                  <a:gd name="connsiteY9" fmla="*/ 255661 h 505523"/>
                  <a:gd name="connsiteX10" fmla="*/ 1513087 w 2408165"/>
                  <a:gd name="connsiteY10" fmla="*/ 315764 h 505523"/>
                  <a:gd name="connsiteX11" fmla="*/ 1186678 w 2408165"/>
                  <a:gd name="connsiteY11" fmla="*/ 505523 h 505523"/>
                  <a:gd name="connsiteX12" fmla="*/ 656081 w 2408165"/>
                  <a:gd name="connsiteY12" fmla="*/ 382075 h 505523"/>
                  <a:gd name="connsiteX13" fmla="*/ 462453 w 2408165"/>
                  <a:gd name="connsiteY13" fmla="*/ 219198 h 505523"/>
                  <a:gd name="connsiteX14" fmla="*/ 190500 w 2408165"/>
                  <a:gd name="connsiteY14" fmla="*/ 216733 h 505523"/>
                  <a:gd name="connsiteX15" fmla="*/ 0 w 2408165"/>
                  <a:gd name="connsiteY15" fmla="*/ 108783 h 505523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686802 w 2408165"/>
                  <a:gd name="connsiteY4" fmla="*/ 133586 h 505759"/>
                  <a:gd name="connsiteX5" fmla="*/ 1089641 w 2408165"/>
                  <a:gd name="connsiteY5" fmla="*/ 60351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462453 w 2408165"/>
                  <a:gd name="connsiteY13" fmla="*/ 219434 h 505759"/>
                  <a:gd name="connsiteX14" fmla="*/ 190500 w 2408165"/>
                  <a:gd name="connsiteY14" fmla="*/ 216969 h 505759"/>
                  <a:gd name="connsiteX15" fmla="*/ 0 w 2408165"/>
                  <a:gd name="connsiteY15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686802 w 2408165"/>
                  <a:gd name="connsiteY4" fmla="*/ 133586 h 505759"/>
                  <a:gd name="connsiteX5" fmla="*/ 1395199 w 2408165"/>
                  <a:gd name="connsiteY5" fmla="*/ 94986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462453 w 2408165"/>
                  <a:gd name="connsiteY13" fmla="*/ 219434 h 505759"/>
                  <a:gd name="connsiteX14" fmla="*/ 190500 w 2408165"/>
                  <a:gd name="connsiteY14" fmla="*/ 216969 h 505759"/>
                  <a:gd name="connsiteX15" fmla="*/ 0 w 2408165"/>
                  <a:gd name="connsiteY15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686802 w 2408165"/>
                  <a:gd name="connsiteY4" fmla="*/ 133586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462453 w 2408165"/>
                  <a:gd name="connsiteY13" fmla="*/ 219434 h 505759"/>
                  <a:gd name="connsiteX14" fmla="*/ 190500 w 2408165"/>
                  <a:gd name="connsiteY14" fmla="*/ 216969 h 505759"/>
                  <a:gd name="connsiteX15" fmla="*/ 0 w 2408165"/>
                  <a:gd name="connsiteY15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462453 w 2408165"/>
                  <a:gd name="connsiteY13" fmla="*/ 219434 h 505759"/>
                  <a:gd name="connsiteX14" fmla="*/ 190500 w 2408165"/>
                  <a:gd name="connsiteY14" fmla="*/ 216969 h 505759"/>
                  <a:gd name="connsiteX15" fmla="*/ 0 w 2408165"/>
                  <a:gd name="connsiteY15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398655 w 2408165"/>
                  <a:gd name="connsiteY13" fmla="*/ 265614 h 505759"/>
                  <a:gd name="connsiteX14" fmla="*/ 190500 w 2408165"/>
                  <a:gd name="connsiteY14" fmla="*/ 216969 h 505759"/>
                  <a:gd name="connsiteX15" fmla="*/ 0 w 2408165"/>
                  <a:gd name="connsiteY15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398655 w 2408165"/>
                  <a:gd name="connsiteY13" fmla="*/ 265614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617616 w 2408165"/>
                  <a:gd name="connsiteY3" fmla="*/ 133006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398655 w 2408165"/>
                  <a:gd name="connsiteY13" fmla="*/ 265614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398655 w 2408165"/>
                  <a:gd name="connsiteY13" fmla="*/ 265614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577718 w 2408165"/>
                  <a:gd name="connsiteY12" fmla="*/ 402129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684508 w 2408165"/>
                  <a:gd name="connsiteY10" fmla="*/ 325909 h 505759"/>
                  <a:gd name="connsiteX11" fmla="*/ 1186678 w 2408165"/>
                  <a:gd name="connsiteY11" fmla="*/ 505759 h 505759"/>
                  <a:gd name="connsiteX12" fmla="*/ 577718 w 2408165"/>
                  <a:gd name="connsiteY12" fmla="*/ 402129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163629 w 2408165"/>
                  <a:gd name="connsiteY4" fmla="*/ 31270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684508 w 2408165"/>
                  <a:gd name="connsiteY10" fmla="*/ 325909 h 505759"/>
                  <a:gd name="connsiteX11" fmla="*/ 1186678 w 2408165"/>
                  <a:gd name="connsiteY11" fmla="*/ 505759 h 505759"/>
                  <a:gd name="connsiteX12" fmla="*/ 577718 w 2408165"/>
                  <a:gd name="connsiteY12" fmla="*/ 402129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163629 w 2408165"/>
                  <a:gd name="connsiteY4" fmla="*/ 31270 h 505759"/>
                  <a:gd name="connsiteX5" fmla="*/ 1372957 w 2408165"/>
                  <a:gd name="connsiteY5" fmla="*/ 75181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684508 w 2408165"/>
                  <a:gd name="connsiteY10" fmla="*/ 325909 h 505759"/>
                  <a:gd name="connsiteX11" fmla="*/ 1186678 w 2408165"/>
                  <a:gd name="connsiteY11" fmla="*/ 505759 h 505759"/>
                  <a:gd name="connsiteX12" fmla="*/ 577718 w 2408165"/>
                  <a:gd name="connsiteY12" fmla="*/ 402129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163629 w 2408165"/>
                  <a:gd name="connsiteY4" fmla="*/ 31270 h 505759"/>
                  <a:gd name="connsiteX5" fmla="*/ 1372957 w 2408165"/>
                  <a:gd name="connsiteY5" fmla="*/ 75181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258796 w 2408165"/>
                  <a:gd name="connsiteY9" fmla="*/ 268284 h 505759"/>
                  <a:gd name="connsiteX10" fmla="*/ 1684508 w 2408165"/>
                  <a:gd name="connsiteY10" fmla="*/ 325909 h 505759"/>
                  <a:gd name="connsiteX11" fmla="*/ 1186678 w 2408165"/>
                  <a:gd name="connsiteY11" fmla="*/ 505759 h 505759"/>
                  <a:gd name="connsiteX12" fmla="*/ 577718 w 2408165"/>
                  <a:gd name="connsiteY12" fmla="*/ 402129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85032"/>
                  <a:gd name="connsiteX1" fmla="*/ 290178 w 2408165"/>
                  <a:gd name="connsiteY1" fmla="*/ 236 h 585032"/>
                  <a:gd name="connsiteX2" fmla="*/ 591732 w 2408165"/>
                  <a:gd name="connsiteY2" fmla="*/ 42882 h 585032"/>
                  <a:gd name="connsiteX3" fmla="*/ 715571 w 2408165"/>
                  <a:gd name="connsiteY3" fmla="*/ 76028 h 585032"/>
                  <a:gd name="connsiteX4" fmla="*/ 1163629 w 2408165"/>
                  <a:gd name="connsiteY4" fmla="*/ 31270 h 585032"/>
                  <a:gd name="connsiteX5" fmla="*/ 1372957 w 2408165"/>
                  <a:gd name="connsiteY5" fmla="*/ 75181 h 585032"/>
                  <a:gd name="connsiteX6" fmla="*/ 1921816 w 2408165"/>
                  <a:gd name="connsiteY6" fmla="*/ 0 h 585032"/>
                  <a:gd name="connsiteX7" fmla="*/ 2027275 w 2408165"/>
                  <a:gd name="connsiteY7" fmla="*/ 120644 h 585032"/>
                  <a:gd name="connsiteX8" fmla="*/ 2408165 w 2408165"/>
                  <a:gd name="connsiteY8" fmla="*/ 169140 h 585032"/>
                  <a:gd name="connsiteX9" fmla="*/ 2258796 w 2408165"/>
                  <a:gd name="connsiteY9" fmla="*/ 268284 h 585032"/>
                  <a:gd name="connsiteX10" fmla="*/ 1684508 w 2408165"/>
                  <a:gd name="connsiteY10" fmla="*/ 325909 h 585032"/>
                  <a:gd name="connsiteX11" fmla="*/ 1397280 w 2408165"/>
                  <a:gd name="connsiteY11" fmla="*/ 585032 h 585032"/>
                  <a:gd name="connsiteX12" fmla="*/ 577718 w 2408165"/>
                  <a:gd name="connsiteY12" fmla="*/ 402129 h 585032"/>
                  <a:gd name="connsiteX13" fmla="*/ 344780 w 2408165"/>
                  <a:gd name="connsiteY13" fmla="*/ 295341 h 585032"/>
                  <a:gd name="connsiteX14" fmla="*/ 0 w 2408165"/>
                  <a:gd name="connsiteY14" fmla="*/ 109019 h 585032"/>
                  <a:gd name="connsiteX0" fmla="*/ 0 w 2408165"/>
                  <a:gd name="connsiteY0" fmla="*/ 109019 h 587509"/>
                  <a:gd name="connsiteX1" fmla="*/ 290178 w 2408165"/>
                  <a:gd name="connsiteY1" fmla="*/ 236 h 587509"/>
                  <a:gd name="connsiteX2" fmla="*/ 591732 w 2408165"/>
                  <a:gd name="connsiteY2" fmla="*/ 42882 h 587509"/>
                  <a:gd name="connsiteX3" fmla="*/ 715571 w 2408165"/>
                  <a:gd name="connsiteY3" fmla="*/ 76028 h 587509"/>
                  <a:gd name="connsiteX4" fmla="*/ 1163629 w 2408165"/>
                  <a:gd name="connsiteY4" fmla="*/ 31270 h 587509"/>
                  <a:gd name="connsiteX5" fmla="*/ 1372957 w 2408165"/>
                  <a:gd name="connsiteY5" fmla="*/ 75181 h 587509"/>
                  <a:gd name="connsiteX6" fmla="*/ 1921816 w 2408165"/>
                  <a:gd name="connsiteY6" fmla="*/ 0 h 587509"/>
                  <a:gd name="connsiteX7" fmla="*/ 2027275 w 2408165"/>
                  <a:gd name="connsiteY7" fmla="*/ 120644 h 587509"/>
                  <a:gd name="connsiteX8" fmla="*/ 2408165 w 2408165"/>
                  <a:gd name="connsiteY8" fmla="*/ 169140 h 587509"/>
                  <a:gd name="connsiteX9" fmla="*/ 2258796 w 2408165"/>
                  <a:gd name="connsiteY9" fmla="*/ 268284 h 587509"/>
                  <a:gd name="connsiteX10" fmla="*/ 1684508 w 2408165"/>
                  <a:gd name="connsiteY10" fmla="*/ 325909 h 587509"/>
                  <a:gd name="connsiteX11" fmla="*/ 1235655 w 2408165"/>
                  <a:gd name="connsiteY11" fmla="*/ 587509 h 587509"/>
                  <a:gd name="connsiteX12" fmla="*/ 577718 w 2408165"/>
                  <a:gd name="connsiteY12" fmla="*/ 402129 h 587509"/>
                  <a:gd name="connsiteX13" fmla="*/ 344780 w 2408165"/>
                  <a:gd name="connsiteY13" fmla="*/ 295341 h 587509"/>
                  <a:gd name="connsiteX14" fmla="*/ 0 w 2408165"/>
                  <a:gd name="connsiteY14" fmla="*/ 109019 h 58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08165" h="587509">
                    <a:moveTo>
                      <a:pt x="0" y="109019"/>
                    </a:moveTo>
                    <a:lnTo>
                      <a:pt x="290178" y="236"/>
                    </a:lnTo>
                    <a:lnTo>
                      <a:pt x="591732" y="42882"/>
                    </a:lnTo>
                    <a:lnTo>
                      <a:pt x="715571" y="76028"/>
                    </a:lnTo>
                    <a:lnTo>
                      <a:pt x="1163629" y="31270"/>
                    </a:lnTo>
                    <a:lnTo>
                      <a:pt x="1372957" y="75181"/>
                    </a:lnTo>
                    <a:lnTo>
                      <a:pt x="1921816" y="0"/>
                    </a:lnTo>
                    <a:lnTo>
                      <a:pt x="2027275" y="120644"/>
                    </a:lnTo>
                    <a:lnTo>
                      <a:pt x="2408165" y="169140"/>
                    </a:lnTo>
                    <a:lnTo>
                      <a:pt x="2258796" y="268284"/>
                    </a:lnTo>
                    <a:lnTo>
                      <a:pt x="1684508" y="325909"/>
                    </a:lnTo>
                    <a:lnTo>
                      <a:pt x="1235655" y="587509"/>
                    </a:lnTo>
                    <a:lnTo>
                      <a:pt x="577718" y="402129"/>
                    </a:lnTo>
                    <a:lnTo>
                      <a:pt x="344780" y="295341"/>
                    </a:lnTo>
                    <a:lnTo>
                      <a:pt x="0" y="1090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AE9F6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ECF0F4"/>
                  </a:gs>
                </a:gsLst>
                <a:lin ang="0" scaled="0"/>
                <a:tileRect/>
              </a:gradFill>
              <a:ln>
                <a:noFill/>
              </a:ln>
              <a:effectLst>
                <a:softEdge rad="635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3133" l="0" r="100000">
                            <a14:foregroundMark x1="40278" y1="39056" x2="40278" y2="39056"/>
                            <a14:foregroundMark x1="43056" y1="53219" x2="43056" y2="53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9" t="11803" r="5093" b="38814"/>
              <a:stretch/>
            </p:blipFill>
            <p:spPr>
              <a:xfrm rot="5970484">
                <a:off x="5412818" y="4081696"/>
                <a:ext cx="285544" cy="168489"/>
              </a:xfrm>
              <a:prstGeom prst="rect">
                <a:avLst/>
              </a:prstGeom>
            </p:spPr>
          </p:pic>
          <p:sp>
            <p:nvSpPr>
              <p:cNvPr id="71" name="Freeform 70"/>
              <p:cNvSpPr/>
              <p:nvPr/>
            </p:nvSpPr>
            <p:spPr>
              <a:xfrm>
                <a:off x="477282" y="3402940"/>
                <a:ext cx="4833948" cy="1054025"/>
              </a:xfrm>
              <a:custGeom>
                <a:avLst/>
                <a:gdLst>
                  <a:gd name="connsiteX0" fmla="*/ 0 w 3200400"/>
                  <a:gd name="connsiteY0" fmla="*/ 161925 h 657225"/>
                  <a:gd name="connsiteX1" fmla="*/ 790575 w 3200400"/>
                  <a:gd name="connsiteY1" fmla="*/ 657225 h 657225"/>
                  <a:gd name="connsiteX2" fmla="*/ 1762125 w 3200400"/>
                  <a:gd name="connsiteY2" fmla="*/ 409575 h 657225"/>
                  <a:gd name="connsiteX3" fmla="*/ 2505075 w 3200400"/>
                  <a:gd name="connsiteY3" fmla="*/ 485775 h 657225"/>
                  <a:gd name="connsiteX4" fmla="*/ 3200400 w 3200400"/>
                  <a:gd name="connsiteY4" fmla="*/ 0 h 657225"/>
                  <a:gd name="connsiteX0" fmla="*/ 0 w 3230373"/>
                  <a:gd name="connsiteY0" fmla="*/ 176213 h 671513"/>
                  <a:gd name="connsiteX1" fmla="*/ 790575 w 3230373"/>
                  <a:gd name="connsiteY1" fmla="*/ 671513 h 671513"/>
                  <a:gd name="connsiteX2" fmla="*/ 1762125 w 3230373"/>
                  <a:gd name="connsiteY2" fmla="*/ 423863 h 671513"/>
                  <a:gd name="connsiteX3" fmla="*/ 2505075 w 3230373"/>
                  <a:gd name="connsiteY3" fmla="*/ 500063 h 671513"/>
                  <a:gd name="connsiteX4" fmla="*/ 3230373 w 3230373"/>
                  <a:gd name="connsiteY4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0373" h="671513">
                    <a:moveTo>
                      <a:pt x="0" y="176213"/>
                    </a:moveTo>
                    <a:lnTo>
                      <a:pt x="790575" y="671513"/>
                    </a:lnTo>
                    <a:lnTo>
                      <a:pt x="1762125" y="423863"/>
                    </a:lnTo>
                    <a:lnTo>
                      <a:pt x="2505075" y="500063"/>
                    </a:lnTo>
                    <a:lnTo>
                      <a:pt x="3230373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1710711" y="4442016"/>
                <a:ext cx="1442742" cy="1218483"/>
              </a:xfrm>
              <a:custGeom>
                <a:avLst/>
                <a:gdLst>
                  <a:gd name="connsiteX0" fmla="*/ 0 w 2638425"/>
                  <a:gd name="connsiteY0" fmla="*/ 0 h 923925"/>
                  <a:gd name="connsiteX1" fmla="*/ 495300 w 2638425"/>
                  <a:gd name="connsiteY1" fmla="*/ 371475 h 923925"/>
                  <a:gd name="connsiteX2" fmla="*/ 1190625 w 2638425"/>
                  <a:gd name="connsiteY2" fmla="*/ 466725 h 923925"/>
                  <a:gd name="connsiteX3" fmla="*/ 895350 w 2638425"/>
                  <a:gd name="connsiteY3" fmla="*/ 923925 h 923925"/>
                  <a:gd name="connsiteX4" fmla="*/ 2209800 w 2638425"/>
                  <a:gd name="connsiteY4" fmla="*/ 628650 h 923925"/>
                  <a:gd name="connsiteX5" fmla="*/ 2638425 w 2638425"/>
                  <a:gd name="connsiteY5" fmla="*/ 428625 h 923925"/>
                  <a:gd name="connsiteX0" fmla="*/ 0 w 2638425"/>
                  <a:gd name="connsiteY0" fmla="*/ 0 h 923925"/>
                  <a:gd name="connsiteX1" fmla="*/ 495300 w 2638425"/>
                  <a:gd name="connsiteY1" fmla="*/ 371475 h 923925"/>
                  <a:gd name="connsiteX2" fmla="*/ 1190625 w 2638425"/>
                  <a:gd name="connsiteY2" fmla="*/ 466725 h 923925"/>
                  <a:gd name="connsiteX3" fmla="*/ 895350 w 2638425"/>
                  <a:gd name="connsiteY3" fmla="*/ 923925 h 923925"/>
                  <a:gd name="connsiteX4" fmla="*/ 2209800 w 2638425"/>
                  <a:gd name="connsiteY4" fmla="*/ 628650 h 923925"/>
                  <a:gd name="connsiteX5" fmla="*/ 2638425 w 2638425"/>
                  <a:gd name="connsiteY5" fmla="*/ 428625 h 923925"/>
                  <a:gd name="connsiteX0" fmla="*/ 0 w 2209800"/>
                  <a:gd name="connsiteY0" fmla="*/ 0 h 923925"/>
                  <a:gd name="connsiteX1" fmla="*/ 495300 w 2209800"/>
                  <a:gd name="connsiteY1" fmla="*/ 371475 h 923925"/>
                  <a:gd name="connsiteX2" fmla="*/ 1190625 w 2209800"/>
                  <a:gd name="connsiteY2" fmla="*/ 466725 h 923925"/>
                  <a:gd name="connsiteX3" fmla="*/ 895350 w 2209800"/>
                  <a:gd name="connsiteY3" fmla="*/ 923925 h 923925"/>
                  <a:gd name="connsiteX4" fmla="*/ 2209800 w 2209800"/>
                  <a:gd name="connsiteY4" fmla="*/ 628650 h 923925"/>
                  <a:gd name="connsiteX0" fmla="*/ 0 w 1190625"/>
                  <a:gd name="connsiteY0" fmla="*/ 0 h 923925"/>
                  <a:gd name="connsiteX1" fmla="*/ 495300 w 1190625"/>
                  <a:gd name="connsiteY1" fmla="*/ 371475 h 923925"/>
                  <a:gd name="connsiteX2" fmla="*/ 1190625 w 1190625"/>
                  <a:gd name="connsiteY2" fmla="*/ 466725 h 923925"/>
                  <a:gd name="connsiteX3" fmla="*/ 895350 w 1190625"/>
                  <a:gd name="connsiteY3" fmla="*/ 923925 h 923925"/>
                  <a:gd name="connsiteX0" fmla="*/ 0 w 1190625"/>
                  <a:gd name="connsiteY0" fmla="*/ 0 h 466725"/>
                  <a:gd name="connsiteX1" fmla="*/ 495300 w 1190625"/>
                  <a:gd name="connsiteY1" fmla="*/ 371475 h 466725"/>
                  <a:gd name="connsiteX2" fmla="*/ 1190625 w 1190625"/>
                  <a:gd name="connsiteY2" fmla="*/ 466725 h 466725"/>
                  <a:gd name="connsiteX0" fmla="*/ 0 w 1214438"/>
                  <a:gd name="connsiteY0" fmla="*/ 0 h 476250"/>
                  <a:gd name="connsiteX1" fmla="*/ 519113 w 1214438"/>
                  <a:gd name="connsiteY1" fmla="*/ 381000 h 476250"/>
                  <a:gd name="connsiteX2" fmla="*/ 1214438 w 1214438"/>
                  <a:gd name="connsiteY2" fmla="*/ 476250 h 476250"/>
                  <a:gd name="connsiteX0" fmla="*/ 0 w 1038225"/>
                  <a:gd name="connsiteY0" fmla="*/ 0 h 771525"/>
                  <a:gd name="connsiteX1" fmla="*/ 519113 w 1038225"/>
                  <a:gd name="connsiteY1" fmla="*/ 381000 h 771525"/>
                  <a:gd name="connsiteX2" fmla="*/ 1038225 w 1038225"/>
                  <a:gd name="connsiteY2" fmla="*/ 771525 h 771525"/>
                  <a:gd name="connsiteX0" fmla="*/ 0 w 919162"/>
                  <a:gd name="connsiteY0" fmla="*/ 0 h 776288"/>
                  <a:gd name="connsiteX1" fmla="*/ 519113 w 919162"/>
                  <a:gd name="connsiteY1" fmla="*/ 381000 h 776288"/>
                  <a:gd name="connsiteX2" fmla="*/ 919162 w 919162"/>
                  <a:gd name="connsiteY2" fmla="*/ 776288 h 77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9162" h="776288">
                    <a:moveTo>
                      <a:pt x="0" y="0"/>
                    </a:moveTo>
                    <a:lnTo>
                      <a:pt x="519113" y="381000"/>
                    </a:lnTo>
                    <a:lnTo>
                      <a:pt x="919162" y="776288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4230291" y="4187853"/>
                <a:ext cx="2329435" cy="209310"/>
              </a:xfrm>
              <a:custGeom>
                <a:avLst/>
                <a:gdLst>
                  <a:gd name="connsiteX0" fmla="*/ 0 w 1238250"/>
                  <a:gd name="connsiteY0" fmla="*/ 0 h 133350"/>
                  <a:gd name="connsiteX1" fmla="*/ 657225 w 1238250"/>
                  <a:gd name="connsiteY1" fmla="*/ 133350 h 133350"/>
                  <a:gd name="connsiteX2" fmla="*/ 1238250 w 1238250"/>
                  <a:gd name="connsiteY2" fmla="*/ 19050 h 133350"/>
                  <a:gd name="connsiteX0" fmla="*/ 0 w 1346257"/>
                  <a:gd name="connsiteY0" fmla="*/ 0 h 133350"/>
                  <a:gd name="connsiteX1" fmla="*/ 657225 w 1346257"/>
                  <a:gd name="connsiteY1" fmla="*/ 133350 h 133350"/>
                  <a:gd name="connsiteX2" fmla="*/ 1346257 w 1346257"/>
                  <a:gd name="connsiteY2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6257" h="133350">
                    <a:moveTo>
                      <a:pt x="0" y="0"/>
                    </a:moveTo>
                    <a:lnTo>
                      <a:pt x="657225" y="133350"/>
                    </a:lnTo>
                    <a:lnTo>
                      <a:pt x="1346257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2510577" y="4636374"/>
                <a:ext cx="926943" cy="388718"/>
              </a:xfrm>
              <a:custGeom>
                <a:avLst/>
                <a:gdLst>
                  <a:gd name="connsiteX0" fmla="*/ 0 w 590550"/>
                  <a:gd name="connsiteY0" fmla="*/ 247650 h 247650"/>
                  <a:gd name="connsiteX1" fmla="*/ 590550 w 590550"/>
                  <a:gd name="connsiteY1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0550" h="247650">
                    <a:moveTo>
                      <a:pt x="0" y="247650"/>
                    </a:moveTo>
                    <a:lnTo>
                      <a:pt x="59055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8" name="Group 77"/>
              <p:cNvGrpSpPr>
                <a:grpSpLocks noChangeAspect="1"/>
              </p:cNvGrpSpPr>
              <p:nvPr/>
            </p:nvGrpSpPr>
            <p:grpSpPr>
              <a:xfrm rot="14149317">
                <a:off x="4993690" y="3348797"/>
                <a:ext cx="274123" cy="366279"/>
                <a:chOff x="530798" y="1572973"/>
                <a:chExt cx="231201" cy="308928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79" name="Isosceles Triangle 78"/>
                <p:cNvSpPr/>
                <p:nvPr/>
              </p:nvSpPr>
              <p:spPr>
                <a:xfrm>
                  <a:off x="530798" y="1725374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0" name="Isosceles Triangle 79"/>
                <p:cNvSpPr/>
                <p:nvPr/>
              </p:nvSpPr>
              <p:spPr>
                <a:xfrm rot="10800000">
                  <a:off x="530798" y="1572973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81" name="Group 80"/>
              <p:cNvGrpSpPr>
                <a:grpSpLocks noChangeAspect="1"/>
              </p:cNvGrpSpPr>
              <p:nvPr/>
            </p:nvGrpSpPr>
            <p:grpSpPr>
              <a:xfrm rot="15503723">
                <a:off x="6217525" y="4037547"/>
                <a:ext cx="260712" cy="366279"/>
                <a:chOff x="530798" y="1572973"/>
                <a:chExt cx="231201" cy="308928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82" name="Isosceles Triangle 81"/>
                <p:cNvSpPr/>
                <p:nvPr/>
              </p:nvSpPr>
              <p:spPr>
                <a:xfrm>
                  <a:off x="530798" y="1725374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3" name="Isosceles Triangle 82"/>
                <p:cNvSpPr/>
                <p:nvPr/>
              </p:nvSpPr>
              <p:spPr>
                <a:xfrm rot="10800000">
                  <a:off x="530798" y="1572973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4" name="Freeform 83"/>
              <p:cNvSpPr/>
              <p:nvPr/>
            </p:nvSpPr>
            <p:spPr>
              <a:xfrm flipH="1">
                <a:off x="3163925" y="3843987"/>
                <a:ext cx="71762" cy="234228"/>
              </a:xfrm>
              <a:custGeom>
                <a:avLst/>
                <a:gdLst>
                  <a:gd name="connsiteX0" fmla="*/ 0 w 0"/>
                  <a:gd name="connsiteY0" fmla="*/ 138113 h 138113"/>
                  <a:gd name="connsiteX1" fmla="*/ 0 w 0"/>
                  <a:gd name="connsiteY1" fmla="*/ 138113 h 138113"/>
                  <a:gd name="connsiteX2" fmla="*/ 0 w 0"/>
                  <a:gd name="connsiteY2" fmla="*/ 0 h 138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138113">
                    <a:moveTo>
                      <a:pt x="0" y="138113"/>
                    </a:moveTo>
                    <a:lnTo>
                      <a:pt x="0" y="138113"/>
                    </a:ln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4160803" y="4192709"/>
                <a:ext cx="75066" cy="209310"/>
              </a:xfrm>
              <a:custGeom>
                <a:avLst/>
                <a:gdLst>
                  <a:gd name="connsiteX0" fmla="*/ 47824 w 47824"/>
                  <a:gd name="connsiteY0" fmla="*/ 0 h 133350"/>
                  <a:gd name="connsiteX1" fmla="*/ 47824 w 47824"/>
                  <a:gd name="connsiteY1" fmla="*/ 0 h 133350"/>
                  <a:gd name="connsiteX2" fmla="*/ 33536 w 47824"/>
                  <a:gd name="connsiteY2" fmla="*/ 38100 h 133350"/>
                  <a:gd name="connsiteX3" fmla="*/ 24011 w 47824"/>
                  <a:gd name="connsiteY3" fmla="*/ 52387 h 133350"/>
                  <a:gd name="connsiteX4" fmla="*/ 19249 w 47824"/>
                  <a:gd name="connsiteY4" fmla="*/ 66675 h 133350"/>
                  <a:gd name="connsiteX5" fmla="*/ 9724 w 47824"/>
                  <a:gd name="connsiteY5" fmla="*/ 85725 h 133350"/>
                  <a:gd name="connsiteX6" fmla="*/ 199 w 47824"/>
                  <a:gd name="connsiteY6" fmla="*/ 123825 h 133350"/>
                  <a:gd name="connsiteX7" fmla="*/ 199 w 47824"/>
                  <a:gd name="connsiteY7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24" h="133350">
                    <a:moveTo>
                      <a:pt x="47824" y="0"/>
                    </a:moveTo>
                    <a:lnTo>
                      <a:pt x="47824" y="0"/>
                    </a:lnTo>
                    <a:cubicBezTo>
                      <a:pt x="43061" y="12700"/>
                      <a:pt x="39149" y="25752"/>
                      <a:pt x="33536" y="38100"/>
                    </a:cubicBezTo>
                    <a:cubicBezTo>
                      <a:pt x="31167" y="43311"/>
                      <a:pt x="26571" y="47268"/>
                      <a:pt x="24011" y="52387"/>
                    </a:cubicBezTo>
                    <a:cubicBezTo>
                      <a:pt x="21766" y="56877"/>
                      <a:pt x="21226" y="62061"/>
                      <a:pt x="19249" y="66675"/>
                    </a:cubicBezTo>
                    <a:cubicBezTo>
                      <a:pt x="16452" y="73201"/>
                      <a:pt x="12521" y="79200"/>
                      <a:pt x="9724" y="85725"/>
                    </a:cubicBezTo>
                    <a:cubicBezTo>
                      <a:pt x="4973" y="96809"/>
                      <a:pt x="1797" y="112637"/>
                      <a:pt x="199" y="123825"/>
                    </a:cubicBezTo>
                    <a:cubicBezTo>
                      <a:pt x="-250" y="126968"/>
                      <a:pt x="199" y="130175"/>
                      <a:pt x="199" y="13335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3155024" y="5389166"/>
                <a:ext cx="367836" cy="256648"/>
              </a:xfrm>
              <a:custGeom>
                <a:avLst/>
                <a:gdLst>
                  <a:gd name="connsiteX0" fmla="*/ 0 w 133350"/>
                  <a:gd name="connsiteY0" fmla="*/ 100012 h 100012"/>
                  <a:gd name="connsiteX1" fmla="*/ 133350 w 133350"/>
                  <a:gd name="connsiteY1" fmla="*/ 0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00012">
                    <a:moveTo>
                      <a:pt x="0" y="100012"/>
                    </a:moveTo>
                    <a:lnTo>
                      <a:pt x="13335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7" name="Freeform 86"/>
              <p:cNvSpPr/>
              <p:nvPr/>
            </p:nvSpPr>
            <p:spPr>
              <a:xfrm>
                <a:off x="1576159" y="4456965"/>
                <a:ext cx="149507" cy="246687"/>
              </a:xfrm>
              <a:custGeom>
                <a:avLst/>
                <a:gdLst>
                  <a:gd name="connsiteX0" fmla="*/ 95250 w 95250"/>
                  <a:gd name="connsiteY0" fmla="*/ 0 h 157163"/>
                  <a:gd name="connsiteX1" fmla="*/ 0 w 95250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57163">
                    <a:moveTo>
                      <a:pt x="95250" y="0"/>
                    </a:moveTo>
                    <a:lnTo>
                      <a:pt x="0" y="157163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8" name="Freeform 87"/>
              <p:cNvSpPr/>
              <p:nvPr/>
            </p:nvSpPr>
            <p:spPr>
              <a:xfrm>
                <a:off x="2331169" y="5047519"/>
                <a:ext cx="186885" cy="164458"/>
              </a:xfrm>
              <a:custGeom>
                <a:avLst/>
                <a:gdLst>
                  <a:gd name="connsiteX0" fmla="*/ 119063 w 119063"/>
                  <a:gd name="connsiteY0" fmla="*/ 0 h 104775"/>
                  <a:gd name="connsiteX1" fmla="*/ 0 w 119063"/>
                  <a:gd name="connsiteY1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063" h="104775">
                    <a:moveTo>
                      <a:pt x="119063" y="0"/>
                    </a:moveTo>
                    <a:lnTo>
                      <a:pt x="0" y="104775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4" name="Freeform 93"/>
              <p:cNvSpPr/>
              <p:nvPr/>
            </p:nvSpPr>
            <p:spPr>
              <a:xfrm flipH="1" flipV="1">
                <a:off x="5381109" y="3843987"/>
                <a:ext cx="71762" cy="558161"/>
              </a:xfrm>
              <a:custGeom>
                <a:avLst/>
                <a:gdLst>
                  <a:gd name="connsiteX0" fmla="*/ 100012 w 100012"/>
                  <a:gd name="connsiteY0" fmla="*/ 0 h 200025"/>
                  <a:gd name="connsiteX1" fmla="*/ 0 w 100012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 h="200025">
                    <a:moveTo>
                      <a:pt x="100012" y="0"/>
                    </a:moveTo>
                    <a:lnTo>
                      <a:pt x="0" y="200025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96" name="Group 95"/>
              <p:cNvGrpSpPr>
                <a:grpSpLocks noChangeAspect="1"/>
              </p:cNvGrpSpPr>
              <p:nvPr/>
            </p:nvGrpSpPr>
            <p:grpSpPr>
              <a:xfrm rot="11374048">
                <a:off x="5278540" y="3960255"/>
                <a:ext cx="274126" cy="366279"/>
                <a:chOff x="530798" y="1572973"/>
                <a:chExt cx="231201" cy="308928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97" name="Isosceles Triangle 96"/>
                <p:cNvSpPr/>
                <p:nvPr/>
              </p:nvSpPr>
              <p:spPr>
                <a:xfrm>
                  <a:off x="530798" y="1725374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8" name="Isosceles Triangle 97"/>
                <p:cNvSpPr/>
                <p:nvPr/>
              </p:nvSpPr>
              <p:spPr>
                <a:xfrm rot="10800000">
                  <a:off x="530798" y="1572973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cxnSp>
            <p:nvCxnSpPr>
              <p:cNvPr id="99" name="Straight Arrow Connector 132"/>
              <p:cNvCxnSpPr>
                <a:stCxn id="119" idx="0"/>
              </p:cNvCxnSpPr>
              <p:nvPr/>
            </p:nvCxnSpPr>
            <p:spPr>
              <a:xfrm rot="5400000" flipH="1" flipV="1">
                <a:off x="6047337" y="1886195"/>
                <a:ext cx="399362" cy="2505048"/>
              </a:xfrm>
              <a:prstGeom prst="curvedConnector2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134"/>
              <p:cNvCxnSpPr>
                <a:stCxn id="120" idx="0"/>
              </p:cNvCxnSpPr>
              <p:nvPr/>
            </p:nvCxnSpPr>
            <p:spPr>
              <a:xfrm rot="5400000" flipH="1" flipV="1">
                <a:off x="6382524" y="2883959"/>
                <a:ext cx="1046367" cy="1211485"/>
              </a:xfrm>
              <a:prstGeom prst="curvedConnector2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36"/>
              <p:cNvCxnSpPr>
                <a:stCxn id="70" idx="0"/>
              </p:cNvCxnSpPr>
              <p:nvPr/>
            </p:nvCxnSpPr>
            <p:spPr>
              <a:xfrm flipV="1">
                <a:off x="5638677" y="2964435"/>
                <a:ext cx="1818325" cy="1215421"/>
              </a:xfrm>
              <a:prstGeom prst="curvedConnector3">
                <a:avLst>
                  <a:gd name="adj1" fmla="val 25744"/>
                </a:avLst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Right Arrow 116"/>
              <p:cNvSpPr/>
              <p:nvPr/>
            </p:nvSpPr>
            <p:spPr>
              <a:xfrm rot="2084423">
                <a:off x="182473" y="3447616"/>
                <a:ext cx="309939" cy="27471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 rot="2048372">
                <a:off x="-194004" y="3837523"/>
                <a:ext cx="1228007" cy="38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700" dirty="0"/>
                  <a:t>Inflow</a:t>
                </a: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3133" l="0" r="100000">
                            <a14:foregroundMark x1="40278" y1="39056" x2="40278" y2="39056"/>
                            <a14:foregroundMark x1="43056" y1="53219" x2="43056" y2="53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9" t="11803" r="5093" b="38814"/>
              <a:stretch/>
            </p:blipFill>
            <p:spPr>
              <a:xfrm rot="19500197">
                <a:off x="4900038" y="3323165"/>
                <a:ext cx="285543" cy="168489"/>
              </a:xfrm>
              <a:prstGeom prst="rect">
                <a:avLst/>
              </a:prstGeom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3133" l="0" r="100000">
                            <a14:foregroundMark x1="40278" y1="39056" x2="40278" y2="39056"/>
                            <a14:foregroundMark x1="43056" y1="53219" x2="43056" y2="53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9" t="11803" r="5093" b="38814"/>
              <a:stretch/>
            </p:blipFill>
            <p:spPr>
              <a:xfrm rot="20744397">
                <a:off x="6177946" y="4010289"/>
                <a:ext cx="285543" cy="168489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7531" y="2675311"/>
                <a:ext cx="821782" cy="821782"/>
              </a:xfrm>
              <a:prstGeom prst="rect">
                <a:avLst/>
              </a:prstGeom>
            </p:spPr>
          </p:pic>
          <p:sp>
            <p:nvSpPr>
              <p:cNvPr id="129" name="TextBox 128"/>
              <p:cNvSpPr txBox="1"/>
              <p:nvPr/>
            </p:nvSpPr>
            <p:spPr>
              <a:xfrm>
                <a:off x="7195957" y="3444095"/>
                <a:ext cx="2477677" cy="961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it-IT" sz="1700" dirty="0"/>
                  <a:t>management</a:t>
                </a:r>
              </a:p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it-IT" sz="1700" dirty="0"/>
                  <a:t>control</a:t>
                </a:r>
              </a:p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it-IT" sz="1700" dirty="0"/>
                  <a:t>monitoring</a:t>
                </a:r>
              </a:p>
            </p:txBody>
          </p:sp>
          <p:sp>
            <p:nvSpPr>
              <p:cNvPr id="130" name="Arc 129"/>
              <p:cNvSpPr/>
              <p:nvPr/>
            </p:nvSpPr>
            <p:spPr>
              <a:xfrm rot="4614826">
                <a:off x="-30465" y="1879958"/>
                <a:ext cx="2775940" cy="4147449"/>
              </a:xfrm>
              <a:prstGeom prst="arc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 rot="5400000">
              <a:off x="2254172" y="4334837"/>
              <a:ext cx="187161" cy="198450"/>
              <a:chOff x="2108122" y="4347537"/>
              <a:chExt cx="187161" cy="198450"/>
            </a:xfrm>
          </p:grpSpPr>
          <p:sp>
            <p:nvSpPr>
              <p:cNvPr id="135" name="Isosceles Triangle 134"/>
              <p:cNvSpPr/>
              <p:nvPr/>
            </p:nvSpPr>
            <p:spPr>
              <a:xfrm rot="15503723">
                <a:off x="2176731" y="4408672"/>
                <a:ext cx="141308" cy="9579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 rot="4703723">
                <a:off x="2085367" y="4427434"/>
                <a:ext cx="141308" cy="9579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37" name="Picture 136"/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3133" l="0" r="100000">
                            <a14:foregroundMark x1="40278" y1="39056" x2="40278" y2="39056"/>
                            <a14:foregroundMark x1="43056" y1="53219" x2="43056" y2="53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9" t="11803" r="5093" b="38814"/>
              <a:stretch/>
            </p:blipFill>
            <p:spPr>
              <a:xfrm rot="20744397">
                <a:off x="2114628" y="4347537"/>
                <a:ext cx="147394" cy="91322"/>
              </a:xfrm>
              <a:prstGeom prst="rect">
                <a:avLst/>
              </a:prstGeom>
            </p:spPr>
          </p:pic>
        </p:grpSp>
        <p:cxnSp>
          <p:nvCxnSpPr>
            <p:cNvPr id="140" name="Straight Arrow Connector 132"/>
            <p:cNvCxnSpPr/>
            <p:nvPr/>
          </p:nvCxnSpPr>
          <p:spPr>
            <a:xfrm flipV="1">
              <a:off x="2491904" y="3872993"/>
              <a:ext cx="2234281" cy="526857"/>
            </a:xfrm>
            <a:prstGeom prst="curvedConnector3">
              <a:avLst>
                <a:gd name="adj1" fmla="val 28400"/>
              </a:avLst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Rectangle 145"/>
          <p:cNvSpPr/>
          <p:nvPr/>
        </p:nvSpPr>
        <p:spPr>
          <a:xfrm>
            <a:off x="3663278" y="3933370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solidFill>
                  <a:srgbClr val="003F6E"/>
                </a:solidFill>
                <a:sym typeface="Wingdings" panose="05000000000000000000" pitchFamily="2" charset="2"/>
              </a:rPr>
              <a:t> digital transition </a:t>
            </a:r>
            <a:endParaRPr lang="it-IT" dirty="0"/>
          </a:p>
        </p:txBody>
      </p:sp>
      <p:sp>
        <p:nvSpPr>
          <p:cNvPr id="45" name="Rectangle 44"/>
          <p:cNvSpPr/>
          <p:nvPr/>
        </p:nvSpPr>
        <p:spPr>
          <a:xfrm>
            <a:off x="4054911" y="1995584"/>
            <a:ext cx="2274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solidFill>
                  <a:srgbClr val="003F6E"/>
                </a:solidFill>
                <a:sym typeface="Wingdings" panose="05000000000000000000" pitchFamily="2" charset="2"/>
              </a:rPr>
              <a:t> Sustainability and  </a:t>
            </a:r>
          </a:p>
          <a:p>
            <a:r>
              <a:rPr lang="en-US" b="1" kern="0" dirty="0">
                <a:solidFill>
                  <a:srgbClr val="003F6E"/>
                </a:solidFill>
                <a:sym typeface="Wingdings" panose="05000000000000000000" pitchFamily="2" charset="2"/>
              </a:rPr>
              <a:t>equal access to water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E88DD-1297-4492-D3AF-5E8F54AC4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57146"/>
            <a:ext cx="2450869" cy="660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887E8-A295-9151-B13D-42ADEBAC8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660671"/>
            <a:ext cx="2857500" cy="1219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6C1F49F-3460-2C0E-66B6-0F18882A8E49}"/>
              </a:ext>
            </a:extLst>
          </p:cNvPr>
          <p:cNvSpPr/>
          <p:nvPr/>
        </p:nvSpPr>
        <p:spPr>
          <a:xfrm>
            <a:off x="0" y="5350911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200" dirty="0" err="1"/>
              <a:t>Boostech</a:t>
            </a:r>
            <a:endParaRPr lang="it-IT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B1DB9-618B-3C6C-6C28-AED16239FF57}"/>
              </a:ext>
            </a:extLst>
          </p:cNvPr>
          <p:cNvSpPr/>
          <p:nvPr/>
        </p:nvSpPr>
        <p:spPr>
          <a:xfrm>
            <a:off x="10297" y="696457"/>
            <a:ext cx="1117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200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172913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91748" y="1578782"/>
            <a:ext cx="66966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Civil and Environmental Engineering Department: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Eng. Giacomo Ferrarese (</a:t>
            </a:r>
            <a:r>
              <a:rPr lang="it-IT" dirty="0">
                <a:hlinkClick r:id="rId2"/>
              </a:rPr>
              <a:t>giacomo.ferrarese@polimi.it</a:t>
            </a:r>
            <a:r>
              <a:rPr lang="it-IT" dirty="0"/>
              <a:t>)</a:t>
            </a:r>
          </a:p>
        </p:txBody>
      </p:sp>
      <p:sp>
        <p:nvSpPr>
          <p:cNvPr id="10" name="Rettangolo 1"/>
          <p:cNvSpPr/>
          <p:nvPr/>
        </p:nvSpPr>
        <p:spPr>
          <a:xfrm>
            <a:off x="7498367" y="4079277"/>
            <a:ext cx="2872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www.fluidlab.polimi.it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1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57" y="3345121"/>
            <a:ext cx="1997944" cy="8807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484920" y="296816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More info </a:t>
            </a:r>
            <a:r>
              <a:rPr lang="it-IT" dirty="0" err="1"/>
              <a:t>available</a:t>
            </a:r>
            <a:r>
              <a:rPr lang="it-IT" dirty="0"/>
              <a:t> on the website: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91747" y="764600"/>
            <a:ext cx="4572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600" dirty="0"/>
              <a:t>Thank </a:t>
            </a:r>
            <a:r>
              <a:rPr lang="it-IT" sz="2600" dirty="0" err="1"/>
              <a:t>you</a:t>
            </a:r>
            <a:r>
              <a:rPr lang="it-IT" sz="2600" dirty="0"/>
              <a:t>! … </a:t>
            </a:r>
            <a:r>
              <a:rPr lang="it-IT" sz="2600" dirty="0" err="1"/>
              <a:t>Questions</a:t>
            </a:r>
            <a:r>
              <a:rPr lang="it-IT" sz="2600" dirty="0"/>
              <a:t>?</a:t>
            </a:r>
          </a:p>
        </p:txBody>
      </p:sp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BF0FD72E-F33C-74B3-2EDB-2A25AB21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755" y="2588908"/>
            <a:ext cx="1285439" cy="1505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91E43-B98B-5531-4F81-87E88826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681" y="4606947"/>
            <a:ext cx="3427995" cy="9233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1A4929-69BB-67BE-8A63-02ACBE97F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987" y="5421270"/>
            <a:ext cx="2857500" cy="1219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A6CBEA-2F68-198A-92A8-DA42D949BB7F}"/>
              </a:ext>
            </a:extLst>
          </p:cNvPr>
          <p:cNvSpPr/>
          <p:nvPr/>
        </p:nvSpPr>
        <p:spPr>
          <a:xfrm>
            <a:off x="5558987" y="5111510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200" dirty="0" err="1"/>
              <a:t>Boostech</a:t>
            </a:r>
            <a:endParaRPr lang="it-IT" sz="2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4D28F0-95D2-80DA-C639-248C640AF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7956" y="3058215"/>
            <a:ext cx="1232286" cy="1633991"/>
          </a:xfrm>
          <a:prstGeom prst="rect">
            <a:avLst/>
          </a:prstGeom>
        </p:spPr>
      </p:pic>
      <p:pic>
        <p:nvPicPr>
          <p:cNvPr id="2" name="Immagine 8" descr="Immagine che contiene testo, bicicletta, ingombro&#10;&#10;Descrizione generata automaticamente">
            <a:extLst>
              <a:ext uri="{FF2B5EF4-FFF2-40B4-BE49-F238E27FC236}">
                <a16:creationId xmlns:a16="http://schemas.microsoft.com/office/drawing/2014/main" id="{CB471DD3-21F2-6704-4336-F395D4B7BE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588"/>
          <a:stretch/>
        </p:blipFill>
        <p:spPr>
          <a:xfrm>
            <a:off x="0" y="726500"/>
            <a:ext cx="5344793" cy="5616214"/>
          </a:xfrm>
          <a:prstGeom prst="rect">
            <a:avLst/>
          </a:prstGeom>
        </p:spPr>
      </p:pic>
      <p:cxnSp>
        <p:nvCxnSpPr>
          <p:cNvPr id="6" name="Connettore diritto 2">
            <a:extLst>
              <a:ext uri="{FF2B5EF4-FFF2-40B4-BE49-F238E27FC236}">
                <a16:creationId xmlns:a16="http://schemas.microsoft.com/office/drawing/2014/main" id="{1919F585-E949-1CE1-9D66-7CBA7E2695C5}"/>
              </a:ext>
            </a:extLst>
          </p:cNvPr>
          <p:cNvCxnSpPr>
            <a:cxnSpLocks/>
          </p:cNvCxnSpPr>
          <p:nvPr/>
        </p:nvCxnSpPr>
        <p:spPr>
          <a:xfrm flipV="1">
            <a:off x="1562700" y="2971878"/>
            <a:ext cx="436790" cy="1052285"/>
          </a:xfrm>
          <a:prstGeom prst="line">
            <a:avLst/>
          </a:prstGeom>
          <a:ln w="15875">
            <a:solidFill>
              <a:srgbClr val="FF0000"/>
            </a:solidFill>
            <a:headEnd type="oval" w="med" len="med"/>
            <a:tailEnd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CasellaDiTesto 5">
            <a:extLst>
              <a:ext uri="{FF2B5EF4-FFF2-40B4-BE49-F238E27FC236}">
                <a16:creationId xmlns:a16="http://schemas.microsoft.com/office/drawing/2014/main" id="{C2E93ED9-20BC-EC2E-F25D-1CDA9AA247ED}"/>
              </a:ext>
            </a:extLst>
          </p:cNvPr>
          <p:cNvSpPr txBox="1"/>
          <p:nvPr/>
        </p:nvSpPr>
        <p:spPr>
          <a:xfrm>
            <a:off x="1575854" y="2745999"/>
            <a:ext cx="1378856" cy="32316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/>
              <a:t>Control Box</a:t>
            </a:r>
          </a:p>
        </p:txBody>
      </p:sp>
      <p:cxnSp>
        <p:nvCxnSpPr>
          <p:cNvPr id="15" name="Connettore diritto 7">
            <a:extLst>
              <a:ext uri="{FF2B5EF4-FFF2-40B4-BE49-F238E27FC236}">
                <a16:creationId xmlns:a16="http://schemas.microsoft.com/office/drawing/2014/main" id="{24C9237B-095F-17E1-14C4-D7D95D9FF3BB}"/>
              </a:ext>
            </a:extLst>
          </p:cNvPr>
          <p:cNvCxnSpPr>
            <a:cxnSpLocks/>
          </p:cNvCxnSpPr>
          <p:nvPr/>
        </p:nvCxnSpPr>
        <p:spPr>
          <a:xfrm flipV="1">
            <a:off x="340328" y="2745999"/>
            <a:ext cx="80908" cy="764722"/>
          </a:xfrm>
          <a:prstGeom prst="line">
            <a:avLst/>
          </a:prstGeom>
          <a:ln w="15875">
            <a:solidFill>
              <a:srgbClr val="FF0000"/>
            </a:solidFill>
            <a:headEnd type="oval" w="med" len="med"/>
            <a:tailEnd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CasellaDiTesto 9">
            <a:extLst>
              <a:ext uri="{FF2B5EF4-FFF2-40B4-BE49-F238E27FC236}">
                <a16:creationId xmlns:a16="http://schemas.microsoft.com/office/drawing/2014/main" id="{FEA90D65-4E42-36BE-24E0-96D723D6E690}"/>
              </a:ext>
            </a:extLst>
          </p:cNvPr>
          <p:cNvSpPr txBox="1"/>
          <p:nvPr/>
        </p:nvSpPr>
        <p:spPr>
          <a:xfrm>
            <a:off x="78554" y="2426473"/>
            <a:ext cx="1119417" cy="323165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500" dirty="0" err="1"/>
              <a:t>Battery</a:t>
            </a:r>
            <a:r>
              <a:rPr lang="it-IT" sz="1500" dirty="0"/>
              <a:t> Box</a:t>
            </a:r>
          </a:p>
        </p:txBody>
      </p:sp>
      <p:cxnSp>
        <p:nvCxnSpPr>
          <p:cNvPr id="22" name="Connettore diritto 3">
            <a:extLst>
              <a:ext uri="{FF2B5EF4-FFF2-40B4-BE49-F238E27FC236}">
                <a16:creationId xmlns:a16="http://schemas.microsoft.com/office/drawing/2014/main" id="{1F295ADF-BDAC-3121-3CD8-B140CDD8F09B}"/>
              </a:ext>
            </a:extLst>
          </p:cNvPr>
          <p:cNvCxnSpPr>
            <a:cxnSpLocks/>
          </p:cNvCxnSpPr>
          <p:nvPr/>
        </p:nvCxnSpPr>
        <p:spPr>
          <a:xfrm flipH="1">
            <a:off x="421937" y="5122236"/>
            <a:ext cx="599140" cy="103332"/>
          </a:xfrm>
          <a:prstGeom prst="line">
            <a:avLst/>
          </a:prstGeom>
          <a:ln w="28575">
            <a:solidFill>
              <a:schemeClr val="accent6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6">
            <a:extLst>
              <a:ext uri="{FF2B5EF4-FFF2-40B4-BE49-F238E27FC236}">
                <a16:creationId xmlns:a16="http://schemas.microsoft.com/office/drawing/2014/main" id="{47870148-6E45-F2FC-D890-5F990FB56E63}"/>
              </a:ext>
            </a:extLst>
          </p:cNvPr>
          <p:cNvSpPr txBox="1"/>
          <p:nvPr/>
        </p:nvSpPr>
        <p:spPr>
          <a:xfrm>
            <a:off x="650303" y="5241114"/>
            <a:ext cx="386770" cy="461665"/>
          </a:xfrm>
          <a:prstGeom prst="rect">
            <a:avLst/>
          </a:prstGeom>
          <a:ln w="28575">
            <a:solidFill>
              <a:schemeClr val="accent6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200" b="1" spc="-50" dirty="0">
                <a:solidFill>
                  <a:srgbClr val="FF0000"/>
                </a:solidFill>
                <a:latin typeface="Montserrat" panose="00000500000000000000" pitchFamily="2" charset="0"/>
                <a:ea typeface="+mj-ea"/>
                <a:cs typeface="+mj-cs"/>
              </a:rPr>
              <a:t>IN</a:t>
            </a:r>
          </a:p>
          <a:p>
            <a:pPr algn="ctr"/>
            <a:endParaRPr lang="it-IT" sz="1200" b="1" spc="-50" dirty="0">
              <a:solidFill>
                <a:srgbClr val="FF000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  <p:sp>
        <p:nvSpPr>
          <p:cNvPr id="24" name="CasellaDiTesto 16">
            <a:extLst>
              <a:ext uri="{FF2B5EF4-FFF2-40B4-BE49-F238E27FC236}">
                <a16:creationId xmlns:a16="http://schemas.microsoft.com/office/drawing/2014/main" id="{91B42A44-7BE7-968A-DD84-E6000C414A1A}"/>
              </a:ext>
            </a:extLst>
          </p:cNvPr>
          <p:cNvSpPr txBox="1"/>
          <p:nvPr/>
        </p:nvSpPr>
        <p:spPr>
          <a:xfrm>
            <a:off x="1045571" y="5248438"/>
            <a:ext cx="1653328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From generator and </a:t>
            </a:r>
            <a:r>
              <a:rPr lang="it-IT" sz="1200" dirty="0" err="1"/>
              <a:t>instruements</a:t>
            </a:r>
            <a:endParaRPr lang="it-IT" sz="1200" dirty="0"/>
          </a:p>
        </p:txBody>
      </p:sp>
      <p:cxnSp>
        <p:nvCxnSpPr>
          <p:cNvPr id="25" name="Connettore diritto 17">
            <a:extLst>
              <a:ext uri="{FF2B5EF4-FFF2-40B4-BE49-F238E27FC236}">
                <a16:creationId xmlns:a16="http://schemas.microsoft.com/office/drawing/2014/main" id="{C7255E30-5EA1-1D7C-C49B-31096CA6F3B7}"/>
              </a:ext>
            </a:extLst>
          </p:cNvPr>
          <p:cNvCxnSpPr>
            <a:cxnSpLocks/>
          </p:cNvCxnSpPr>
          <p:nvPr/>
        </p:nvCxnSpPr>
        <p:spPr>
          <a:xfrm flipV="1">
            <a:off x="296099" y="4780721"/>
            <a:ext cx="625918" cy="85749"/>
          </a:xfrm>
          <a:prstGeom prst="line">
            <a:avLst/>
          </a:prstGeom>
          <a:ln w="28575">
            <a:solidFill>
              <a:srgbClr val="00FEC7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2">
            <a:extLst>
              <a:ext uri="{FF2B5EF4-FFF2-40B4-BE49-F238E27FC236}">
                <a16:creationId xmlns:a16="http://schemas.microsoft.com/office/drawing/2014/main" id="{EBC40382-A880-02EB-25C0-F861C43248FF}"/>
              </a:ext>
            </a:extLst>
          </p:cNvPr>
          <p:cNvSpPr txBox="1"/>
          <p:nvPr/>
        </p:nvSpPr>
        <p:spPr>
          <a:xfrm>
            <a:off x="650303" y="4431161"/>
            <a:ext cx="541624" cy="276999"/>
          </a:xfrm>
          <a:prstGeom prst="rect">
            <a:avLst/>
          </a:prstGeom>
          <a:ln w="28575">
            <a:solidFill>
              <a:srgbClr val="00FEC7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300" b="1" spc="-50">
                <a:solidFill>
                  <a:srgbClr val="FF0000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it-IT" sz="1200" dirty="0">
                <a:solidFill>
                  <a:srgbClr val="00FEC7"/>
                </a:solidFill>
              </a:rPr>
              <a:t>OUT</a:t>
            </a:r>
          </a:p>
        </p:txBody>
      </p:sp>
      <p:sp>
        <p:nvSpPr>
          <p:cNvPr id="27" name="CasellaDiTesto 23">
            <a:extLst>
              <a:ext uri="{FF2B5EF4-FFF2-40B4-BE49-F238E27FC236}">
                <a16:creationId xmlns:a16="http://schemas.microsoft.com/office/drawing/2014/main" id="{D50DCEFA-4AA0-7ED6-9C0C-1C350650DD90}"/>
              </a:ext>
            </a:extLst>
          </p:cNvPr>
          <p:cNvSpPr txBox="1"/>
          <p:nvPr/>
        </p:nvSpPr>
        <p:spPr>
          <a:xfrm>
            <a:off x="1185941" y="4431161"/>
            <a:ext cx="1313203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FE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To </a:t>
            </a:r>
            <a:r>
              <a:rPr lang="it-IT" sz="1200" dirty="0" err="1"/>
              <a:t>actuator</a:t>
            </a:r>
            <a:endParaRPr lang="it-IT" sz="1200" dirty="0"/>
          </a:p>
        </p:txBody>
      </p:sp>
      <p:cxnSp>
        <p:nvCxnSpPr>
          <p:cNvPr id="34" name="Connettore diritto 17">
            <a:extLst>
              <a:ext uri="{FF2B5EF4-FFF2-40B4-BE49-F238E27FC236}">
                <a16:creationId xmlns:a16="http://schemas.microsoft.com/office/drawing/2014/main" id="{90684E6D-4C3F-D579-6545-8097967B929A}"/>
              </a:ext>
            </a:extLst>
          </p:cNvPr>
          <p:cNvCxnSpPr>
            <a:cxnSpLocks/>
          </p:cNvCxnSpPr>
          <p:nvPr/>
        </p:nvCxnSpPr>
        <p:spPr>
          <a:xfrm flipV="1">
            <a:off x="350717" y="3639926"/>
            <a:ext cx="168575" cy="450855"/>
          </a:xfrm>
          <a:prstGeom prst="line">
            <a:avLst/>
          </a:prstGeom>
          <a:ln w="28575">
            <a:solidFill>
              <a:srgbClr val="00FEC7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22">
            <a:extLst>
              <a:ext uri="{FF2B5EF4-FFF2-40B4-BE49-F238E27FC236}">
                <a16:creationId xmlns:a16="http://schemas.microsoft.com/office/drawing/2014/main" id="{6A66A253-3BE5-1049-E828-BC04DA3E9957}"/>
              </a:ext>
            </a:extLst>
          </p:cNvPr>
          <p:cNvSpPr txBox="1"/>
          <p:nvPr/>
        </p:nvSpPr>
        <p:spPr>
          <a:xfrm>
            <a:off x="516326" y="3337499"/>
            <a:ext cx="541624" cy="276999"/>
          </a:xfrm>
          <a:prstGeom prst="rect">
            <a:avLst/>
          </a:prstGeom>
          <a:ln w="28575">
            <a:solidFill>
              <a:srgbClr val="00FEC7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300" b="1" spc="-50">
                <a:solidFill>
                  <a:srgbClr val="FF0000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</a:lstStyle>
          <a:p>
            <a:r>
              <a:rPr lang="it-IT" sz="1200" dirty="0">
                <a:solidFill>
                  <a:srgbClr val="00FEC7"/>
                </a:solidFill>
              </a:rPr>
              <a:t>OUT</a:t>
            </a:r>
          </a:p>
        </p:txBody>
      </p:sp>
      <p:sp>
        <p:nvSpPr>
          <p:cNvPr id="36" name="CasellaDiTesto 23">
            <a:extLst>
              <a:ext uri="{FF2B5EF4-FFF2-40B4-BE49-F238E27FC236}">
                <a16:creationId xmlns:a16="http://schemas.microsoft.com/office/drawing/2014/main" id="{F526E4E1-6EDF-3004-84B2-895F41AA65E1}"/>
              </a:ext>
            </a:extLst>
          </p:cNvPr>
          <p:cNvSpPr txBox="1"/>
          <p:nvPr/>
        </p:nvSpPr>
        <p:spPr>
          <a:xfrm>
            <a:off x="529291" y="3611338"/>
            <a:ext cx="875312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FEC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To cloud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BD63856-0572-07E8-1C77-83F3372D8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229" y="2605575"/>
            <a:ext cx="1585679" cy="210258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B4D1A23-C0BD-328C-C6D6-CA82730CED21}"/>
              </a:ext>
            </a:extLst>
          </p:cNvPr>
          <p:cNvSpPr/>
          <p:nvPr/>
        </p:nvSpPr>
        <p:spPr>
          <a:xfrm>
            <a:off x="11299312" y="4298431"/>
            <a:ext cx="1117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200" dirty="0"/>
              <a:t>Grant</a:t>
            </a:r>
          </a:p>
        </p:txBody>
      </p:sp>
    </p:spTree>
    <p:extLst>
      <p:ext uri="{BB962C8B-B14F-4D97-AF65-F5344CB8AC3E}">
        <p14:creationId xmlns:p14="http://schemas.microsoft.com/office/powerpoint/2010/main" val="266734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06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01602" y="12065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An example of </a:t>
            </a:r>
            <a:r>
              <a:rPr lang="it-IT" b="1" dirty="0" err="1">
                <a:solidFill>
                  <a:schemeClr val="bg1"/>
                </a:solidFill>
              </a:rPr>
              <a:t>complex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civil</a:t>
            </a:r>
            <a:r>
              <a:rPr lang="it-IT" b="1" dirty="0">
                <a:solidFill>
                  <a:schemeClr val="bg1"/>
                </a:solidFill>
              </a:rPr>
              <a:t> water </a:t>
            </a:r>
            <a:r>
              <a:rPr lang="it-IT" b="1" dirty="0" err="1">
                <a:solidFill>
                  <a:schemeClr val="bg1"/>
                </a:solidFill>
              </a:rPr>
              <a:t>distribution</a:t>
            </a:r>
            <a:r>
              <a:rPr lang="it-IT" b="1" dirty="0">
                <a:solidFill>
                  <a:schemeClr val="bg1"/>
                </a:solidFill>
              </a:rPr>
              <a:t> systems - Milan</a:t>
            </a:r>
          </a:p>
        </p:txBody>
      </p:sp>
      <p:sp>
        <p:nvSpPr>
          <p:cNvPr id="3" name="Rectangle 2"/>
          <p:cNvSpPr/>
          <p:nvPr/>
        </p:nvSpPr>
        <p:spPr>
          <a:xfrm>
            <a:off x="578574" y="1314630"/>
            <a:ext cx="6765326" cy="2763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2’200 Km of pipeline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31 pumping stations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3-5 pumps for each station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 pumps: (H=30-50m,Q= 200-400l/s)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200" b="1" dirty="0"/>
              <a:t>220 Million of water </a:t>
            </a:r>
            <a:r>
              <a:rPr lang="it-IT" sz="2200" b="1" dirty="0" err="1"/>
              <a:t>cubic</a:t>
            </a:r>
            <a:r>
              <a:rPr lang="it-IT" sz="2200" b="1" dirty="0"/>
              <a:t> </a:t>
            </a:r>
            <a:r>
              <a:rPr lang="it-IT" sz="2200" b="1" dirty="0" err="1"/>
              <a:t>meters</a:t>
            </a:r>
            <a:r>
              <a:rPr lang="it-IT" sz="2200" b="1" dirty="0"/>
              <a:t>/y</a:t>
            </a:r>
            <a:endParaRPr lang="it-IT" sz="2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200" b="1" dirty="0"/>
              <a:t>Energy consumption: 38’200 MWh/y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372731" y="414071"/>
            <a:ext cx="4874811" cy="4652319"/>
            <a:chOff x="4467223" y="1324303"/>
            <a:chExt cx="4874811" cy="4652319"/>
          </a:xfrm>
        </p:grpSpPr>
        <p:pic>
          <p:nvPicPr>
            <p:cNvPr id="6" name="Immagine 13" descr="C:\Users\MacPC\Dropbox\Stefano\Ricerca\Conferenze 2012\Articolo Milano\Nuovo articolo\Fig 2.emf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6" t="2718" r="16742" b="1765"/>
            <a:stretch/>
          </p:blipFill>
          <p:spPr bwMode="auto">
            <a:xfrm>
              <a:off x="4467223" y="1324303"/>
              <a:ext cx="4874811" cy="465231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16715" t="2568" r="15652" b="10985"/>
            <a:stretch/>
          </p:blipFill>
          <p:spPr>
            <a:xfrm>
              <a:off x="6644705" y="2808039"/>
              <a:ext cx="729872" cy="615179"/>
            </a:xfrm>
            <a:prstGeom prst="rect">
              <a:avLst/>
            </a:prstGeom>
            <a:solidFill>
              <a:srgbClr val="FFFF00"/>
            </a:solidFill>
          </p:spPr>
        </p:pic>
      </p:grpSp>
      <p:sp>
        <p:nvSpPr>
          <p:cNvPr id="11" name="Rectangle 10"/>
          <p:cNvSpPr/>
          <p:nvPr/>
        </p:nvSpPr>
        <p:spPr>
          <a:xfrm>
            <a:off x="578575" y="970636"/>
            <a:ext cx="448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Some numbers: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82800" y="4011866"/>
            <a:ext cx="548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(About the electric consumption of </a:t>
            </a:r>
            <a:r>
              <a:rPr lang="it-IT" dirty="0" err="1"/>
              <a:t>about</a:t>
            </a:r>
            <a:r>
              <a:rPr lang="it-IT" dirty="0"/>
              <a:t> 8’000 </a:t>
            </a:r>
            <a:r>
              <a:rPr lang="it-IT" dirty="0" err="1"/>
              <a:t>persons</a:t>
            </a:r>
            <a:r>
              <a:rPr lang="it-IT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B26120-A142-8D76-FA54-60062DA60538}"/>
              </a:ext>
            </a:extLst>
          </p:cNvPr>
          <p:cNvSpPr txBox="1"/>
          <p:nvPr/>
        </p:nvSpPr>
        <p:spPr>
          <a:xfrm>
            <a:off x="596601" y="4885040"/>
            <a:ext cx="6103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 err="1"/>
              <a:t>Sustainability</a:t>
            </a:r>
            <a:endParaRPr lang="it-IT" sz="2400" b="1" dirty="0"/>
          </a:p>
          <a:p>
            <a:r>
              <a:rPr lang="it-IT" sz="2400" b="1" dirty="0"/>
              <a:t>targets</a:t>
            </a:r>
          </a:p>
        </p:txBody>
      </p:sp>
      <p:sp>
        <p:nvSpPr>
          <p:cNvPr id="15" name="Freccia a sinistra 19">
            <a:extLst>
              <a:ext uri="{FF2B5EF4-FFF2-40B4-BE49-F238E27FC236}">
                <a16:creationId xmlns:a16="http://schemas.microsoft.com/office/drawing/2014/main" id="{9DA84AB7-4388-244E-1122-5CF869E10F56}"/>
              </a:ext>
            </a:extLst>
          </p:cNvPr>
          <p:cNvSpPr/>
          <p:nvPr/>
        </p:nvSpPr>
        <p:spPr>
          <a:xfrm rot="9900000">
            <a:off x="2629223" y="4927887"/>
            <a:ext cx="1285204" cy="675868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>
              <a:alpha val="4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ccia a sinistra 19">
            <a:extLst>
              <a:ext uri="{FF2B5EF4-FFF2-40B4-BE49-F238E27FC236}">
                <a16:creationId xmlns:a16="http://schemas.microsoft.com/office/drawing/2014/main" id="{088A8862-CBF0-4BDC-F78D-389A602E9D08}"/>
              </a:ext>
            </a:extLst>
          </p:cNvPr>
          <p:cNvSpPr/>
          <p:nvPr/>
        </p:nvSpPr>
        <p:spPr>
          <a:xfrm rot="11700000">
            <a:off x="2617586" y="5409099"/>
            <a:ext cx="1285204" cy="675868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>
              <a:alpha val="4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DD00C-2FE0-F046-BF87-AF6FEF42D0B1}"/>
              </a:ext>
            </a:extLst>
          </p:cNvPr>
          <p:cNvSpPr txBox="1"/>
          <p:nvPr/>
        </p:nvSpPr>
        <p:spPr>
          <a:xfrm>
            <a:off x="3874150" y="4700761"/>
            <a:ext cx="6103256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 err="1"/>
              <a:t>Environmental</a:t>
            </a:r>
            <a:r>
              <a:rPr lang="it-IT" sz="2400" b="1" dirty="0"/>
              <a:t> (</a:t>
            </a:r>
            <a:r>
              <a:rPr lang="it-IT" sz="2400" b="1" dirty="0" err="1"/>
              <a:t>reducing</a:t>
            </a:r>
            <a:r>
              <a:rPr lang="it-IT" sz="2400" b="1" dirty="0"/>
              <a:t> water </a:t>
            </a:r>
            <a:r>
              <a:rPr lang="it-IT" sz="2400" b="1" dirty="0" err="1"/>
              <a:t>consumption</a:t>
            </a:r>
            <a:r>
              <a:rPr lang="it-IT" sz="2400" b="1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DB550-E276-6ED0-C315-BB6AAEF7C8DC}"/>
              </a:ext>
            </a:extLst>
          </p:cNvPr>
          <p:cNvSpPr txBox="1"/>
          <p:nvPr/>
        </p:nvSpPr>
        <p:spPr>
          <a:xfrm>
            <a:off x="3874150" y="5425007"/>
            <a:ext cx="6103256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 err="1"/>
              <a:t>Energetic</a:t>
            </a:r>
            <a:r>
              <a:rPr lang="it-IT" sz="2400" b="1" dirty="0"/>
              <a:t> (</a:t>
            </a:r>
            <a:r>
              <a:rPr lang="it-IT" sz="2400" b="1" dirty="0" err="1"/>
              <a:t>reducing</a:t>
            </a:r>
            <a:r>
              <a:rPr lang="it-IT" sz="2400" b="1" dirty="0"/>
              <a:t> energy </a:t>
            </a:r>
            <a:r>
              <a:rPr lang="it-IT" sz="2400" b="1" dirty="0" err="1"/>
              <a:t>consumption</a:t>
            </a:r>
            <a:r>
              <a:rPr lang="it-IT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1739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 err="1">
                <a:solidFill>
                  <a:schemeClr val="bg1"/>
                </a:solidFill>
              </a:rPr>
              <a:t>Which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technologies</a:t>
            </a:r>
            <a:r>
              <a:rPr lang="it-IT" b="1" dirty="0">
                <a:solidFill>
                  <a:schemeClr val="bg1"/>
                </a:solidFill>
              </a:rPr>
              <a:t> can be used?</a:t>
            </a:r>
          </a:p>
        </p:txBody>
      </p: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49827284-B941-4D22-921D-F4CDE248E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128257"/>
              </p:ext>
            </p:extLst>
          </p:nvPr>
        </p:nvGraphicFramePr>
        <p:xfrm>
          <a:off x="898358" y="857897"/>
          <a:ext cx="9673269" cy="18211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41531">
                  <a:extLst>
                    <a:ext uri="{9D8B030D-6E8A-4147-A177-3AD203B41FA5}">
                      <a16:colId xmlns:a16="http://schemas.microsoft.com/office/drawing/2014/main" val="2204214079"/>
                    </a:ext>
                  </a:extLst>
                </a:gridCol>
                <a:gridCol w="587187">
                  <a:extLst>
                    <a:ext uri="{9D8B030D-6E8A-4147-A177-3AD203B41FA5}">
                      <a16:colId xmlns:a16="http://schemas.microsoft.com/office/drawing/2014/main" val="2754618010"/>
                    </a:ext>
                  </a:extLst>
                </a:gridCol>
                <a:gridCol w="1333210">
                  <a:extLst>
                    <a:ext uri="{9D8B030D-6E8A-4147-A177-3AD203B41FA5}">
                      <a16:colId xmlns:a16="http://schemas.microsoft.com/office/drawing/2014/main" val="583239438"/>
                    </a:ext>
                  </a:extLst>
                </a:gridCol>
                <a:gridCol w="1617532">
                  <a:extLst>
                    <a:ext uri="{9D8B030D-6E8A-4147-A177-3AD203B41FA5}">
                      <a16:colId xmlns:a16="http://schemas.microsoft.com/office/drawing/2014/main" val="1092195905"/>
                    </a:ext>
                  </a:extLst>
                </a:gridCol>
                <a:gridCol w="1463969">
                  <a:extLst>
                    <a:ext uri="{9D8B030D-6E8A-4147-A177-3AD203B41FA5}">
                      <a16:colId xmlns:a16="http://schemas.microsoft.com/office/drawing/2014/main" val="4078972353"/>
                    </a:ext>
                  </a:extLst>
                </a:gridCol>
                <a:gridCol w="1228505">
                  <a:extLst>
                    <a:ext uri="{9D8B030D-6E8A-4147-A177-3AD203B41FA5}">
                      <a16:colId xmlns:a16="http://schemas.microsoft.com/office/drawing/2014/main" val="246535369"/>
                    </a:ext>
                  </a:extLst>
                </a:gridCol>
                <a:gridCol w="1401335">
                  <a:extLst>
                    <a:ext uri="{9D8B030D-6E8A-4147-A177-3AD203B41FA5}">
                      <a16:colId xmlns:a16="http://schemas.microsoft.com/office/drawing/2014/main" val="1186836634"/>
                    </a:ext>
                  </a:extLst>
                </a:gridCol>
              </a:tblGrid>
              <a:tr h="1821134">
                <a:tc>
                  <a:txBody>
                    <a:bodyPr/>
                    <a:lstStyle/>
                    <a:p>
                      <a:r>
                        <a:rPr lang="it-IT" sz="1400" dirty="0"/>
                        <a:t>Hydraulic Machine which recover energy in pressurized</a:t>
                      </a:r>
                      <a:r>
                        <a:rPr lang="it-IT" sz="1400" baseline="0" dirty="0"/>
                        <a:t> pipelines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Pressurized</a:t>
                      </a:r>
                      <a:r>
                        <a:rPr lang="it-IT" sz="1400" dirty="0"/>
                        <a:t> Cross-Flow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Five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Blade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Tubolar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propeller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Counter</a:t>
                      </a:r>
                      <a:r>
                        <a:rPr lang="it-IT" sz="1400" dirty="0"/>
                        <a:t>-Pressure </a:t>
                      </a:r>
                      <a:r>
                        <a:rPr lang="it-IT" sz="1400" dirty="0" err="1"/>
                        <a:t>Pelton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Pumps</a:t>
                      </a:r>
                      <a:r>
                        <a:rPr lang="it-IT" sz="1400" baseline="0" dirty="0"/>
                        <a:t> as Trubines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/>
                        <a:t>SOAR Inline Francis 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804"/>
                  </a:ext>
                </a:extLst>
              </a:tr>
            </a:tbl>
          </a:graphicData>
        </a:graphic>
      </p:graphicFrame>
      <p:pic>
        <p:nvPicPr>
          <p:cNvPr id="4" name="Immagine 13">
            <a:extLst>
              <a:ext uri="{FF2B5EF4-FFF2-40B4-BE49-F238E27FC236}">
                <a16:creationId xmlns:a16="http://schemas.microsoft.com/office/drawing/2014/main" id="{4F177229-3828-4B09-A784-DFFF9B731213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71"/>
          <a:stretch/>
        </p:blipFill>
        <p:spPr>
          <a:xfrm>
            <a:off x="3580615" y="1456652"/>
            <a:ext cx="1178003" cy="963777"/>
          </a:xfrm>
          <a:prstGeom prst="rect">
            <a:avLst/>
          </a:prstGeom>
        </p:spPr>
      </p:pic>
      <p:pic>
        <p:nvPicPr>
          <p:cNvPr id="5" name="Immagine 14">
            <a:extLst>
              <a:ext uri="{FF2B5EF4-FFF2-40B4-BE49-F238E27FC236}">
                <a16:creationId xmlns:a16="http://schemas.microsoft.com/office/drawing/2014/main" id="{694FDBDA-8AB9-4D1F-A6D3-26CCFF162229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76"/>
          <a:stretch/>
        </p:blipFill>
        <p:spPr>
          <a:xfrm>
            <a:off x="4937807" y="1497618"/>
            <a:ext cx="1446267" cy="956925"/>
          </a:xfrm>
          <a:prstGeom prst="rect">
            <a:avLst/>
          </a:prstGeom>
        </p:spPr>
      </p:pic>
      <p:pic>
        <p:nvPicPr>
          <p:cNvPr id="6" name="Immagine 15">
            <a:extLst>
              <a:ext uri="{FF2B5EF4-FFF2-40B4-BE49-F238E27FC236}">
                <a16:creationId xmlns:a16="http://schemas.microsoft.com/office/drawing/2014/main" id="{588F0188-6D4F-4CC2-A729-F8CD1804FEF5}"/>
              </a:ext>
            </a:extLst>
          </p:cNvPr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15"/>
          <a:stretch/>
        </p:blipFill>
        <p:spPr>
          <a:xfrm>
            <a:off x="6563263" y="1494740"/>
            <a:ext cx="1304109" cy="964824"/>
          </a:xfrm>
          <a:prstGeom prst="rect">
            <a:avLst/>
          </a:prstGeom>
        </p:spPr>
      </p:pic>
      <p:pic>
        <p:nvPicPr>
          <p:cNvPr id="7" name="Immagine 16">
            <a:extLst>
              <a:ext uri="{FF2B5EF4-FFF2-40B4-BE49-F238E27FC236}">
                <a16:creationId xmlns:a16="http://schemas.microsoft.com/office/drawing/2014/main" id="{7F00D8E3-CF77-4022-94AB-E32DC414EB8C}"/>
              </a:ext>
            </a:extLst>
          </p:cNvPr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19"/>
          <a:stretch/>
        </p:blipFill>
        <p:spPr>
          <a:xfrm>
            <a:off x="8046561" y="1494643"/>
            <a:ext cx="1105077" cy="958545"/>
          </a:xfrm>
          <a:prstGeom prst="rect">
            <a:avLst/>
          </a:prstGeom>
        </p:spPr>
      </p:pic>
      <p:pic>
        <p:nvPicPr>
          <p:cNvPr id="8" name="Immagine 17">
            <a:extLst>
              <a:ext uri="{FF2B5EF4-FFF2-40B4-BE49-F238E27FC236}">
                <a16:creationId xmlns:a16="http://schemas.microsoft.com/office/drawing/2014/main" id="{86DEF251-095D-468D-ACC2-C6113EDE3E11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3202" y="1504378"/>
            <a:ext cx="1266237" cy="959018"/>
          </a:xfrm>
          <a:prstGeom prst="rect">
            <a:avLst/>
          </a:prstGeom>
        </p:spPr>
      </p:pic>
      <p:sp>
        <p:nvSpPr>
          <p:cNvPr id="11" name="Freccia a destra 24">
            <a:extLst>
              <a:ext uri="{FF2B5EF4-FFF2-40B4-BE49-F238E27FC236}">
                <a16:creationId xmlns:a16="http://schemas.microsoft.com/office/drawing/2014/main" id="{15690BEE-805D-45A3-820A-1E1DB46D76F9}"/>
              </a:ext>
            </a:extLst>
          </p:cNvPr>
          <p:cNvSpPr/>
          <p:nvPr/>
        </p:nvSpPr>
        <p:spPr>
          <a:xfrm>
            <a:off x="3000681" y="1602570"/>
            <a:ext cx="405731" cy="331787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ttangolo 25">
            <a:extLst>
              <a:ext uri="{FF2B5EF4-FFF2-40B4-BE49-F238E27FC236}">
                <a16:creationId xmlns:a16="http://schemas.microsoft.com/office/drawing/2014/main" id="{41983FCD-0A5F-422A-8C24-069617BD3332}"/>
              </a:ext>
            </a:extLst>
          </p:cNvPr>
          <p:cNvSpPr/>
          <p:nvPr/>
        </p:nvSpPr>
        <p:spPr>
          <a:xfrm>
            <a:off x="7644662" y="2916224"/>
            <a:ext cx="4785502" cy="1162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tx2">
                    <a:lumMod val="50000"/>
                  </a:schemeClr>
                </a:solidFill>
              </a:rPr>
              <a:t>Technical </a:t>
            </a:r>
            <a:r>
              <a:rPr lang="it-IT" sz="1600" b="1" dirty="0" err="1">
                <a:solidFill>
                  <a:schemeClr val="tx2">
                    <a:lumMod val="50000"/>
                  </a:schemeClr>
                </a:solidFill>
              </a:rPr>
              <a:t>feasibility</a:t>
            </a:r>
            <a:endParaRPr lang="it-IT" sz="16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lang="it-IT" sz="1600" dirty="0" err="1">
                <a:solidFill>
                  <a:schemeClr val="tx2">
                    <a:lumMod val="50000"/>
                  </a:schemeClr>
                </a:solidFill>
              </a:rPr>
              <a:t>they</a:t>
            </a: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tx2">
                    <a:lumMod val="50000"/>
                  </a:schemeClr>
                </a:solidFill>
              </a:rPr>
              <a:t>change</a:t>
            </a: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 the way the </a:t>
            </a:r>
            <a:r>
              <a:rPr lang="it-IT" sz="1600" dirty="0" err="1">
                <a:solidFill>
                  <a:schemeClr val="tx2">
                    <a:lumMod val="50000"/>
                  </a:schemeClr>
                </a:solidFill>
              </a:rPr>
              <a:t>plant</a:t>
            </a: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tx2">
                    <a:lumMod val="50000"/>
                  </a:schemeClr>
                </a:solidFill>
              </a:rPr>
              <a:t>is</a:t>
            </a: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tx2">
                    <a:lumMod val="50000"/>
                  </a:schemeClr>
                </a:solidFill>
              </a:rPr>
              <a:t>managed</a:t>
            </a:r>
            <a:endParaRPr lang="it-IT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lang="it-IT" sz="1600" dirty="0" err="1">
                <a:solidFill>
                  <a:schemeClr val="tx2">
                    <a:lumMod val="50000"/>
                  </a:schemeClr>
                </a:solidFill>
              </a:rPr>
              <a:t>Necessity</a:t>
            </a: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 of </a:t>
            </a:r>
            <a:r>
              <a:rPr lang="it-IT" sz="1600" dirty="0" err="1">
                <a:solidFill>
                  <a:schemeClr val="tx2">
                    <a:lumMod val="50000"/>
                  </a:schemeClr>
                </a:solidFill>
              </a:rPr>
              <a:t>trained</a:t>
            </a: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tx2">
                    <a:lumMod val="50000"/>
                  </a:schemeClr>
                </a:solidFill>
              </a:rPr>
              <a:t>personnel</a:t>
            </a:r>
            <a:endParaRPr lang="it-IT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95980" y="4779278"/>
            <a:ext cx="3365518" cy="2257066"/>
          </a:xfrm>
          <a:prstGeom prst="rect">
            <a:avLst/>
          </a:prstGeom>
        </p:spPr>
      </p:pic>
      <p:sp>
        <p:nvSpPr>
          <p:cNvPr id="18" name="Rettangolo 20">
            <a:extLst>
              <a:ext uri="{FF2B5EF4-FFF2-40B4-BE49-F238E27FC236}">
                <a16:creationId xmlns:a16="http://schemas.microsoft.com/office/drawing/2014/main" id="{9B7E8B10-459D-409B-A9C6-12D72DAFBDD5}"/>
              </a:ext>
            </a:extLst>
          </p:cNvPr>
          <p:cNvSpPr/>
          <p:nvPr/>
        </p:nvSpPr>
        <p:spPr>
          <a:xfrm>
            <a:off x="4201767" y="4599797"/>
            <a:ext cx="3066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50000"/>
                  </a:schemeClr>
                </a:solidFill>
              </a:rPr>
              <a:t>Feasibility for installed </a:t>
            </a:r>
          </a:p>
          <a:p>
            <a:r>
              <a:rPr lang="en-US" sz="2200" b="1" dirty="0">
                <a:solidFill>
                  <a:schemeClr val="tx2">
                    <a:lumMod val="50000"/>
                  </a:schemeClr>
                </a:solidFill>
              </a:rPr>
              <a:t>power above 3,5 KW</a:t>
            </a:r>
          </a:p>
        </p:txBody>
      </p:sp>
      <p:sp>
        <p:nvSpPr>
          <p:cNvPr id="13" name="Rettangolo 20">
            <a:extLst>
              <a:ext uri="{FF2B5EF4-FFF2-40B4-BE49-F238E27FC236}">
                <a16:creationId xmlns:a16="http://schemas.microsoft.com/office/drawing/2014/main" id="{9B7E8B10-459D-409B-A9C6-12D72DAFBDD5}"/>
              </a:ext>
            </a:extLst>
          </p:cNvPr>
          <p:cNvSpPr/>
          <p:nvPr/>
        </p:nvSpPr>
        <p:spPr>
          <a:xfrm>
            <a:off x="1275958" y="2988555"/>
            <a:ext cx="3482660" cy="1408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tx2">
                    <a:lumMod val="50000"/>
                  </a:schemeClr>
                </a:solidFill>
              </a:rPr>
              <a:t>Economic feasibility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-efficiency of the machine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-initial cost 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lang="it-IT" sz="1600" dirty="0" err="1">
                <a:solidFill>
                  <a:schemeClr val="tx2">
                    <a:lumMod val="50000"/>
                  </a:schemeClr>
                </a:solidFill>
              </a:rPr>
              <a:t>electrical</a:t>
            </a:r>
            <a:r>
              <a:rPr lang="it-IT" sz="1600" dirty="0">
                <a:solidFill>
                  <a:schemeClr val="tx2">
                    <a:lumMod val="50000"/>
                  </a:schemeClr>
                </a:solidFill>
              </a:rPr>
              <a:t> connection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4709603A-65A0-F1E6-0276-108E36FC3722}"/>
              </a:ext>
            </a:extLst>
          </p:cNvPr>
          <p:cNvSpPr/>
          <p:nvPr/>
        </p:nvSpPr>
        <p:spPr>
          <a:xfrm>
            <a:off x="3958556" y="3121722"/>
            <a:ext cx="3261869" cy="913791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rgbClr val="728FA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Main critical aspects</a:t>
            </a:r>
          </a:p>
        </p:txBody>
      </p:sp>
      <p:sp>
        <p:nvSpPr>
          <p:cNvPr id="10" name="Rettangolo 20">
            <a:extLst>
              <a:ext uri="{FF2B5EF4-FFF2-40B4-BE49-F238E27FC236}">
                <a16:creationId xmlns:a16="http://schemas.microsoft.com/office/drawing/2014/main" id="{D8F26DA6-C433-AB07-D06D-0CF3EE6DC13F}"/>
              </a:ext>
            </a:extLst>
          </p:cNvPr>
          <p:cNvSpPr/>
          <p:nvPr/>
        </p:nvSpPr>
        <p:spPr>
          <a:xfrm>
            <a:off x="5531324" y="5646201"/>
            <a:ext cx="69079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*Ferrarese, G.,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Malavasi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, S. (2020). Perspectives of water distribution networks with the 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greenvalve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 system. Water (Switzerland), https://doi.org/10.3390/W12061579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11F887A-8A54-1132-9DDE-E4FBF7C9B1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43860"/>
              </p:ext>
            </p:extLst>
          </p:nvPr>
        </p:nvGraphicFramePr>
        <p:xfrm>
          <a:off x="-5039472" y="6023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323812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Some </a:t>
            </a:r>
            <a:r>
              <a:rPr lang="it-IT" b="1" dirty="0" err="1">
                <a:solidFill>
                  <a:schemeClr val="bg1"/>
                </a:solidFill>
              </a:rPr>
              <a:t>preliminary</a:t>
            </a:r>
            <a:r>
              <a:rPr lang="it-IT" b="1" dirty="0">
                <a:solidFill>
                  <a:schemeClr val="bg1"/>
                </a:solidFill>
              </a:rPr>
              <a:t> Conclusions</a:t>
            </a: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9318FB9B-C701-4B1B-A8C6-DF5E1E35C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68" y="2031433"/>
            <a:ext cx="8100358" cy="369332"/>
          </a:xfrm>
          <a:prstGeom prst="rect">
            <a:avLst/>
          </a:prstGeom>
          <a:noFill/>
          <a:ln w="19050"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spcBef>
                <a:spcPct val="0"/>
              </a:spcBef>
            </a:pPr>
            <a:r>
              <a:rPr lang="en-US" altLang="it-IT" sz="1800" dirty="0">
                <a:latin typeface="Arial" panose="020B0604020202020204" pitchFamily="34" charset="0"/>
              </a:rPr>
              <a:t>There is a large amount of energy that is dissipated by control valves</a:t>
            </a: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51D42CD3-8311-4033-865D-61801B751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67" y="2925989"/>
            <a:ext cx="10329115" cy="369332"/>
          </a:xfrm>
          <a:prstGeom prst="rect">
            <a:avLst/>
          </a:prstGeom>
          <a:noFill/>
          <a:ln w="19050"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spcBef>
                <a:spcPct val="0"/>
              </a:spcBef>
            </a:pPr>
            <a:r>
              <a:rPr lang="en-US" altLang="it-IT" sz="1800" dirty="0">
                <a:latin typeface="Arial" panose="020B0604020202020204" pitchFamily="34" charset="0"/>
              </a:rPr>
              <a:t>Energy production is not always feasible with standard machines 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248D06C5-0B6A-400F-A23A-162A0E0D2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61" y="3833762"/>
            <a:ext cx="10863489" cy="369332"/>
          </a:xfrm>
          <a:prstGeom prst="rect">
            <a:avLst/>
          </a:prstGeom>
          <a:noFill/>
          <a:ln w="19050"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spcBef>
                <a:spcPct val="0"/>
              </a:spcBef>
            </a:pPr>
            <a:r>
              <a:rPr lang="en-US" altLang="it-IT" sz="1800" dirty="0">
                <a:latin typeface="Arial" panose="020B0604020202020204" pitchFamily="34" charset="0"/>
              </a:rPr>
              <a:t>There are many valves that dissipate a small amount of power diffused in the network</a:t>
            </a:r>
          </a:p>
        </p:txBody>
      </p:sp>
      <p:sp>
        <p:nvSpPr>
          <p:cNvPr id="6" name="Bent Arrow 32">
            <a:extLst>
              <a:ext uri="{FF2B5EF4-FFF2-40B4-BE49-F238E27FC236}">
                <a16:creationId xmlns:a16="http://schemas.microsoft.com/office/drawing/2014/main" id="{6FC7463C-CB56-43E1-9F73-35B1D8D63CE0}"/>
              </a:ext>
            </a:extLst>
          </p:cNvPr>
          <p:cNvSpPr/>
          <p:nvPr/>
        </p:nvSpPr>
        <p:spPr>
          <a:xfrm rot="10800000" flipH="1">
            <a:off x="1986317" y="4600124"/>
            <a:ext cx="1387539" cy="715204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" name="Rettangolo 4">
            <a:extLst>
              <a:ext uri="{FF2B5EF4-FFF2-40B4-BE49-F238E27FC236}">
                <a16:creationId xmlns:a16="http://schemas.microsoft.com/office/drawing/2014/main" id="{1E6CC73D-D527-41A2-B418-06E11B302DB9}"/>
              </a:ext>
            </a:extLst>
          </p:cNvPr>
          <p:cNvSpPr/>
          <p:nvPr/>
        </p:nvSpPr>
        <p:spPr>
          <a:xfrm>
            <a:off x="3541257" y="4944428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Can we use that energy in a profitable way?</a:t>
            </a:r>
            <a:endParaRPr lang="it-IT" dirty="0"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BA4C14F4-3DA3-0F41-9AC5-BEA9B70A4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67" y="1243147"/>
            <a:ext cx="12069139" cy="369332"/>
          </a:xfrm>
          <a:prstGeom prst="rect">
            <a:avLst/>
          </a:prstGeom>
          <a:noFill/>
          <a:ln w="19050"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>
              <a:spcBef>
                <a:spcPct val="0"/>
              </a:spcBef>
            </a:pPr>
            <a:r>
              <a:rPr lang="en-US" altLang="it-IT" sz="1800" dirty="0">
                <a:latin typeface="Arial" panose="020B0604020202020204" pitchFamily="34" charset="0"/>
              </a:rPr>
              <a:t>Well placed control valves can reduce water leakages as a low cost and effective solution for </a:t>
            </a:r>
            <a:r>
              <a:rPr lang="en-US" altLang="it-IT" sz="1800" b="1" dirty="0">
                <a:latin typeface="Arial" panose="020B0604020202020204" pitchFamily="34" charset="0"/>
              </a:rPr>
              <a:t>sustainability</a:t>
            </a:r>
          </a:p>
        </p:txBody>
      </p:sp>
    </p:spTree>
    <p:extLst>
      <p:ext uri="{BB962C8B-B14F-4D97-AF65-F5344CB8AC3E}">
        <p14:creationId xmlns:p14="http://schemas.microsoft.com/office/powerpoint/2010/main" val="932222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7">
            <a:extLst>
              <a:ext uri="{FF2B5EF4-FFF2-40B4-BE49-F238E27FC236}">
                <a16:creationId xmlns:a16="http://schemas.microsoft.com/office/drawing/2014/main" id="{359FE147-5694-0E01-EE56-19667F83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"/>
          <a:stretch/>
        </p:blipFill>
        <p:spPr>
          <a:xfrm>
            <a:off x="328681" y="1397691"/>
            <a:ext cx="7232769" cy="4213666"/>
          </a:xfrm>
          <a:prstGeom prst="rect">
            <a:avLst/>
          </a:prstGeom>
        </p:spPr>
      </p:pic>
      <p:pic>
        <p:nvPicPr>
          <p:cNvPr id="28" name="Graphic 27" descr="Arrow: Rotate left with solid fill">
            <a:extLst>
              <a:ext uri="{FF2B5EF4-FFF2-40B4-BE49-F238E27FC236}">
                <a16:creationId xmlns:a16="http://schemas.microsoft.com/office/drawing/2014/main" id="{C4E1CF8B-2F94-5B20-C546-B8950907C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883753" flipH="1">
            <a:off x="3347832" y="724737"/>
            <a:ext cx="6119006" cy="5677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A7EAC-49CD-D13C-C53E-E6D8D26B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installation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48158-4DF5-1D36-22E0-628AC897EB28}"/>
              </a:ext>
            </a:extLst>
          </p:cNvPr>
          <p:cNvSpPr txBox="1"/>
          <p:nvPr/>
        </p:nvSpPr>
        <p:spPr>
          <a:xfrm>
            <a:off x="3945065" y="849934"/>
            <a:ext cx="529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GV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C5BD6-E4DC-76A0-9166-1E572D296E13}"/>
              </a:ext>
            </a:extLst>
          </p:cNvPr>
          <p:cNvSpPr txBox="1"/>
          <p:nvPr/>
        </p:nvSpPr>
        <p:spPr>
          <a:xfrm>
            <a:off x="4769101" y="5524571"/>
            <a:ext cx="1652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Needle valve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ACFC92-FC1F-82EB-BD0A-BA676BFA9A54}"/>
              </a:ext>
            </a:extLst>
          </p:cNvPr>
          <p:cNvCxnSpPr>
            <a:cxnSpLocks/>
          </p:cNvCxnSpPr>
          <p:nvPr/>
        </p:nvCxnSpPr>
        <p:spPr>
          <a:xfrm flipV="1">
            <a:off x="3475417" y="1272957"/>
            <a:ext cx="639182" cy="1196827"/>
          </a:xfrm>
          <a:prstGeom prst="line">
            <a:avLst/>
          </a:prstGeom>
          <a:ln>
            <a:solidFill>
              <a:schemeClr val="tx1"/>
            </a:solidFill>
            <a:head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C211FF-8C83-47D2-0E6A-298A541031AE}"/>
              </a:ext>
            </a:extLst>
          </p:cNvPr>
          <p:cNvCxnSpPr>
            <a:cxnSpLocks/>
          </p:cNvCxnSpPr>
          <p:nvPr/>
        </p:nvCxnSpPr>
        <p:spPr>
          <a:xfrm>
            <a:off x="3627817" y="4230386"/>
            <a:ext cx="1141284" cy="1497841"/>
          </a:xfrm>
          <a:prstGeom prst="line">
            <a:avLst/>
          </a:prstGeom>
          <a:ln>
            <a:solidFill>
              <a:schemeClr val="tx1"/>
            </a:solidFill>
            <a:head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electricity-icon-7504.png">
            <a:extLst>
              <a:ext uri="{FF2B5EF4-FFF2-40B4-BE49-F238E27FC236}">
                <a16:creationId xmlns:a16="http://schemas.microsoft.com/office/drawing/2014/main" id="{05F30AD4-D85E-02C9-127A-7E5F3507B1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0" y="1193635"/>
            <a:ext cx="1336801" cy="1039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B94D4-71F7-3187-C58A-29E82FBBA5B3}"/>
              </a:ext>
            </a:extLst>
          </p:cNvPr>
          <p:cNvSpPr txBox="1"/>
          <p:nvPr/>
        </p:nvSpPr>
        <p:spPr>
          <a:xfrm>
            <a:off x="7717368" y="1149379"/>
            <a:ext cx="1811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Energy</a:t>
            </a:r>
            <a:endParaRPr lang="en-US" sz="2200" dirty="0"/>
          </a:p>
        </p:txBody>
      </p:sp>
      <p:pic>
        <p:nvPicPr>
          <p:cNvPr id="15" name="Immagine 11">
            <a:extLst>
              <a:ext uri="{FF2B5EF4-FFF2-40B4-BE49-F238E27FC236}">
                <a16:creationId xmlns:a16="http://schemas.microsoft.com/office/drawing/2014/main" id="{9F160F88-2649-D789-E545-340BA07A47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313" r="45830" b="2793"/>
          <a:stretch/>
        </p:blipFill>
        <p:spPr>
          <a:xfrm>
            <a:off x="8255341" y="2618089"/>
            <a:ext cx="1333809" cy="1327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3CCFC8-711E-07C7-5FCC-F73D79553479}"/>
              </a:ext>
            </a:extLst>
          </p:cNvPr>
          <p:cNvSpPr txBox="1"/>
          <p:nvPr/>
        </p:nvSpPr>
        <p:spPr>
          <a:xfrm>
            <a:off x="9651528" y="2512507"/>
            <a:ext cx="1811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Control System</a:t>
            </a: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0FF03-F584-3709-F44D-AAFC0B50250F}"/>
              </a:ext>
            </a:extLst>
          </p:cNvPr>
          <p:cNvSpPr txBox="1"/>
          <p:nvPr/>
        </p:nvSpPr>
        <p:spPr>
          <a:xfrm>
            <a:off x="8380007" y="2038897"/>
            <a:ext cx="24650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 err="1"/>
              <a:t>Valves</a:t>
            </a:r>
            <a:r>
              <a:rPr lang="it-IT" sz="2200" b="1" dirty="0"/>
              <a:t> </a:t>
            </a:r>
            <a:r>
              <a:rPr lang="it-IT" sz="2200" b="1" dirty="0" err="1"/>
              <a:t>actuation</a:t>
            </a:r>
            <a:endParaRPr 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AEF54-7ABF-9C76-E95A-04FD80A16371}"/>
              </a:ext>
            </a:extLst>
          </p:cNvPr>
          <p:cNvSpPr txBox="1"/>
          <p:nvPr/>
        </p:nvSpPr>
        <p:spPr>
          <a:xfrm>
            <a:off x="9129053" y="4014942"/>
            <a:ext cx="1811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Cloud</a:t>
            </a:r>
            <a:endParaRPr lang="en-US" sz="2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68BD3A-65B0-5728-E068-EB5EA464D2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996" y="4363332"/>
            <a:ext cx="821782" cy="8217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8E50EB-BEE7-2998-287C-52B0930029E0}"/>
              </a:ext>
            </a:extLst>
          </p:cNvPr>
          <p:cNvSpPr txBox="1"/>
          <p:nvPr/>
        </p:nvSpPr>
        <p:spPr>
          <a:xfrm>
            <a:off x="8677099" y="5237758"/>
            <a:ext cx="16275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management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monitoring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control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64A7B4-0243-75C2-DFD9-E3CEEC5696A5}"/>
              </a:ext>
            </a:extLst>
          </p:cNvPr>
          <p:cNvGrpSpPr/>
          <p:nvPr/>
        </p:nvGrpSpPr>
        <p:grpSpPr>
          <a:xfrm>
            <a:off x="9981677" y="4474015"/>
            <a:ext cx="1156539" cy="697228"/>
            <a:chOff x="4340700" y="3381368"/>
            <a:chExt cx="1400379" cy="844229"/>
          </a:xfrm>
        </p:grpSpPr>
        <p:pic>
          <p:nvPicPr>
            <p:cNvPr id="25" name="Picture 10" descr="http://www.eurospapoolnews.com/userfiles/images/iPad-con-web-connectivity.jpg">
              <a:extLst>
                <a:ext uri="{FF2B5EF4-FFF2-40B4-BE49-F238E27FC236}">
                  <a16:creationId xmlns:a16="http://schemas.microsoft.com/office/drawing/2014/main" id="{D56D04AB-9985-F311-1BA7-5379A024A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700" y="3381368"/>
              <a:ext cx="1400379" cy="844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7F244E9-A710-E22D-5146-E67529DF7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0047" t="10022"/>
            <a:stretch/>
          </p:blipFill>
          <p:spPr>
            <a:xfrm rot="759747">
              <a:off x="4663356" y="3516850"/>
              <a:ext cx="717579" cy="56830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88F144-D320-A39E-CB5C-BF7140F545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9134" y="5178823"/>
            <a:ext cx="1643217" cy="1687628"/>
          </a:xfrm>
          <a:prstGeom prst="rect">
            <a:avLst/>
          </a:prstGeom>
        </p:spPr>
      </p:pic>
      <p:pic>
        <p:nvPicPr>
          <p:cNvPr id="11" name="Picture 10" descr="A picture containing black, screenshot&#10;&#10;Description automatically generated">
            <a:extLst>
              <a:ext uri="{FF2B5EF4-FFF2-40B4-BE49-F238E27FC236}">
                <a16:creationId xmlns:a16="http://schemas.microsoft.com/office/drawing/2014/main" id="{AA7686AC-93A0-2E26-1D33-FBF8B1292A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9062" t="29410" r="22421" b="25291"/>
          <a:stretch/>
        </p:blipFill>
        <p:spPr>
          <a:xfrm>
            <a:off x="9761248" y="3279675"/>
            <a:ext cx="783218" cy="606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4913FF-0154-1125-7D06-DA2ADB4B96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891490" y="831184"/>
            <a:ext cx="4010010" cy="53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4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7"/>
          <p:cNvSpPr txBox="1">
            <a:spLocks/>
          </p:cNvSpPr>
          <p:nvPr/>
        </p:nvSpPr>
        <p:spPr>
          <a:xfrm>
            <a:off x="205581" y="44450"/>
            <a:ext cx="9037638" cy="514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err="1"/>
              <a:t>Conclusions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164663" y="1372171"/>
            <a:ext cx="8018024" cy="4250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it-IT" b="1" kern="0" dirty="0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Energy dissipated in control </a:t>
            </a:r>
            <a:r>
              <a:rPr lang="it-IT" b="1" kern="0" dirty="0" err="1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process</a:t>
            </a:r>
            <a:r>
              <a:rPr lang="it-IT" b="1" kern="0" dirty="0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 </a:t>
            </a:r>
            <a:r>
              <a:rPr lang="it-IT" b="1" kern="0" dirty="0" err="1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is</a:t>
            </a:r>
            <a:r>
              <a:rPr lang="it-IT" b="1" kern="0" dirty="0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 </a:t>
            </a:r>
            <a:r>
              <a:rPr lang="it-IT" b="1" kern="0" dirty="0" err="1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diffused</a:t>
            </a:r>
            <a:r>
              <a:rPr lang="it-IT" b="1" kern="0" dirty="0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 and </a:t>
            </a:r>
            <a:r>
              <a:rPr lang="it-IT" b="1" kern="0" dirty="0" err="1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not</a:t>
            </a:r>
            <a:r>
              <a:rPr lang="it-IT" b="1" kern="0" dirty="0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 </a:t>
            </a:r>
            <a:r>
              <a:rPr lang="it-IT" b="1" kern="0" dirty="0" err="1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negligible</a:t>
            </a:r>
            <a:r>
              <a:rPr lang="it-IT" b="1" kern="0" dirty="0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it-IT" b="1" kern="0" dirty="0">
                <a:solidFill>
                  <a:srgbClr val="003F6E"/>
                </a:solidFill>
                <a:sym typeface="Wingdings" panose="05000000000000000000" pitchFamily="2" charset="2"/>
              </a:rPr>
              <a:t>Recover part of the energy commonly dissipated </a:t>
            </a:r>
            <a:r>
              <a:rPr lang="it-IT" b="1" kern="0" dirty="0" err="1">
                <a:solidFill>
                  <a:srgbClr val="003F6E"/>
                </a:solidFill>
                <a:sym typeface="Wingdings" panose="05000000000000000000" pitchFamily="2" charset="2"/>
              </a:rPr>
              <a:t>is</a:t>
            </a:r>
            <a:r>
              <a:rPr lang="it-IT" b="1" kern="0" dirty="0">
                <a:solidFill>
                  <a:srgbClr val="003F6E"/>
                </a:solidFill>
                <a:sym typeface="Wingdings" panose="05000000000000000000" pitchFamily="2" charset="2"/>
              </a:rPr>
              <a:t> </a:t>
            </a:r>
            <a:r>
              <a:rPr lang="it-IT" b="1" kern="0" dirty="0" err="1">
                <a:solidFill>
                  <a:srgbClr val="003F6E"/>
                </a:solidFill>
                <a:sym typeface="Wingdings" panose="05000000000000000000" pitchFamily="2" charset="2"/>
              </a:rPr>
              <a:t>possible</a:t>
            </a:r>
            <a:r>
              <a:rPr lang="it-IT" b="1" kern="0" dirty="0">
                <a:solidFill>
                  <a:srgbClr val="003F6E"/>
                </a:solidFill>
                <a:sym typeface="Wingdings" panose="05000000000000000000" pitchFamily="2" charset="2"/>
              </a:rPr>
              <a:t>;</a:t>
            </a:r>
            <a:endParaRPr lang="it-IT" b="1" kern="0" dirty="0">
              <a:solidFill>
                <a:srgbClr val="003F6E"/>
              </a:solidFill>
              <a:ea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b="1" kern="0" dirty="0">
              <a:solidFill>
                <a:srgbClr val="003F6E"/>
              </a:solidFill>
              <a:ea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b="1" kern="0" dirty="0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The </a:t>
            </a:r>
            <a:r>
              <a:rPr lang="en-US" b="1" kern="0" dirty="0" err="1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GreenValve</a:t>
            </a:r>
            <a:r>
              <a:rPr lang="en-US" b="1" kern="0" dirty="0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b="1" kern="0" dirty="0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 can substitute a common control valve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b="1" kern="0" dirty="0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Can be used without electric grid connection and feed instrumentations and other devices; 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b="1" kern="0" dirty="0">
                <a:solidFill>
                  <a:srgbClr val="003F6E"/>
                </a:solidFill>
                <a:ea typeface="+mj-ea"/>
                <a:sym typeface="Wingdings" panose="05000000000000000000" pitchFamily="2" charset="2"/>
              </a:rPr>
              <a:t>It can be wireless governed and improve pressure management and network sustainability;</a:t>
            </a:r>
            <a:endParaRPr lang="it-IT" b="1" kern="0" dirty="0">
              <a:solidFill>
                <a:srgbClr val="003F6E"/>
              </a:solidFill>
              <a:ea typeface="+mj-ea"/>
              <a:sym typeface="Wingdings" panose="05000000000000000000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 rot="19062138">
            <a:off x="825762" y="1751822"/>
            <a:ext cx="752129" cy="430887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200" b="1" kern="0" dirty="0">
                <a:solidFill>
                  <a:srgbClr val="003F6E"/>
                </a:solidFill>
                <a:ea typeface="+mj-ea"/>
              </a:rPr>
              <a:t>WDS</a:t>
            </a:r>
            <a:endParaRPr lang="en-US" sz="2200" b="1" kern="0" dirty="0">
              <a:solidFill>
                <a:srgbClr val="003F6E"/>
              </a:solidFill>
              <a:ea typeface="+mj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359" y="7063192"/>
            <a:ext cx="3606800" cy="784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it-IT" sz="1500" kern="0" dirty="0">
                <a:solidFill>
                  <a:srgbClr val="003F6E"/>
                </a:solidFill>
                <a:ea typeface="+mj-ea"/>
              </a:rPr>
              <a:t>GreenValve project won the </a:t>
            </a:r>
            <a:r>
              <a:rPr lang="it-IT" sz="1500" b="1" kern="0" dirty="0">
                <a:solidFill>
                  <a:srgbClr val="003F6E"/>
                </a:solidFill>
                <a:ea typeface="+mj-ea"/>
              </a:rPr>
              <a:t>ISA prize </a:t>
            </a:r>
            <a:r>
              <a:rPr lang="it-IT" sz="1500" kern="0" dirty="0">
                <a:solidFill>
                  <a:srgbClr val="003F6E"/>
                </a:solidFill>
                <a:ea typeface="+mj-ea"/>
              </a:rPr>
              <a:t>for innovation in 2016.</a:t>
            </a:r>
            <a:endParaRPr lang="en-US" sz="1500" kern="0" dirty="0">
              <a:solidFill>
                <a:srgbClr val="003F6E"/>
              </a:solidFill>
              <a:ea typeface="+mj-ea"/>
            </a:endParaRPr>
          </a:p>
          <a:p>
            <a:pPr>
              <a:defRPr/>
            </a:pPr>
            <a:r>
              <a:rPr lang="it-IT" sz="1500" kern="0" dirty="0">
                <a:solidFill>
                  <a:srgbClr val="003F6E"/>
                </a:solidFill>
                <a:ea typeface="+mj-ea"/>
              </a:rPr>
              <a:t>(International Society of automation)</a:t>
            </a:r>
            <a:endParaRPr lang="en-US" sz="1500" kern="0" dirty="0">
              <a:solidFill>
                <a:srgbClr val="003F6E"/>
              </a:solidFill>
              <a:ea typeface="+mj-ea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85" y="7191779"/>
            <a:ext cx="5619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612842" y="7974288"/>
            <a:ext cx="4089400" cy="5540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it-IT" sz="1500" kern="0" dirty="0">
                <a:solidFill>
                  <a:srgbClr val="003F6E"/>
                </a:solidFill>
                <a:ea typeface="+mj-ea"/>
              </a:rPr>
              <a:t>GreenValve has been chosen for presentation at the exibition </a:t>
            </a:r>
            <a:r>
              <a:rPr lang="it-IT" sz="1500" b="1" kern="0" dirty="0">
                <a:solidFill>
                  <a:srgbClr val="003F6E"/>
                </a:solidFill>
                <a:ea typeface="+mj-ea"/>
              </a:rPr>
              <a:t>PowerGEN 2016.</a:t>
            </a:r>
            <a:endParaRPr lang="en-US" sz="1500" b="1" kern="0" dirty="0">
              <a:solidFill>
                <a:srgbClr val="003F6E"/>
              </a:solidFill>
              <a:ea typeface="+mj-ea"/>
            </a:endParaRPr>
          </a:p>
        </p:txBody>
      </p:sp>
      <p:pic>
        <p:nvPicPr>
          <p:cNvPr id="9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868" y="7961589"/>
            <a:ext cx="561975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727" y="7173522"/>
            <a:ext cx="5635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555390" y="7052684"/>
            <a:ext cx="33654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sz="1500" kern="0" dirty="0">
                <a:solidFill>
                  <a:srgbClr val="003F6E"/>
                </a:solidFill>
                <a:ea typeface="+mj-ea"/>
              </a:rPr>
              <a:t>GreenValve project has been chosen for presentation at </a:t>
            </a:r>
            <a:r>
              <a:rPr lang="en-US" sz="1500" b="1" kern="0" dirty="0">
                <a:solidFill>
                  <a:srgbClr val="003F6E"/>
                </a:solidFill>
                <a:ea typeface="+mj-ea"/>
              </a:rPr>
              <a:t>APAC Innovation Summit  Smart City (Hong-Kong)</a:t>
            </a:r>
          </a:p>
        </p:txBody>
      </p:sp>
      <p:sp>
        <p:nvSpPr>
          <p:cNvPr id="12" name="Rectangle 11"/>
          <p:cNvSpPr/>
          <p:nvPr/>
        </p:nvSpPr>
        <p:spPr>
          <a:xfrm rot="19062138">
            <a:off x="1562837" y="3710071"/>
            <a:ext cx="663964" cy="430887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2200" b="1" kern="0" dirty="0">
                <a:solidFill>
                  <a:srgbClr val="003F6E"/>
                </a:solidFill>
                <a:ea typeface="+mj-ea"/>
              </a:rPr>
              <a:t>GVS</a:t>
            </a:r>
            <a:endParaRPr lang="en-US" sz="2200" b="1" kern="0" dirty="0">
              <a:solidFill>
                <a:srgbClr val="003F6E"/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6026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Water systems - optimization</a:t>
            </a:r>
          </a:p>
        </p:txBody>
      </p:sp>
      <p:sp>
        <p:nvSpPr>
          <p:cNvPr id="3" name="CasellaDiTesto 7"/>
          <p:cNvSpPr txBox="1"/>
          <p:nvPr/>
        </p:nvSpPr>
        <p:spPr>
          <a:xfrm>
            <a:off x="102815" y="923003"/>
            <a:ext cx="4644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What can be optimized in a water system? </a:t>
            </a:r>
          </a:p>
        </p:txBody>
      </p:sp>
      <p:grpSp>
        <p:nvGrpSpPr>
          <p:cNvPr id="10" name="Gruppo 6"/>
          <p:cNvGrpSpPr/>
          <p:nvPr/>
        </p:nvGrpSpPr>
        <p:grpSpPr>
          <a:xfrm>
            <a:off x="1609118" y="1912880"/>
            <a:ext cx="4798854" cy="3259309"/>
            <a:chOff x="85118" y="1912879"/>
            <a:chExt cx="4798854" cy="3259309"/>
          </a:xfrm>
        </p:grpSpPr>
        <p:sp>
          <p:nvSpPr>
            <p:cNvPr id="11" name="CasellaDiTesto 12"/>
            <p:cNvSpPr txBox="1"/>
            <p:nvPr/>
          </p:nvSpPr>
          <p:spPr>
            <a:xfrm>
              <a:off x="85118" y="4802856"/>
              <a:ext cx="2900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ym typeface="Wingdings" panose="05000000000000000000" pitchFamily="2" charset="2"/>
                </a:rPr>
                <a:t>Active Components Valves</a:t>
              </a:r>
              <a:endParaRPr lang="it-IT" dirty="0"/>
            </a:p>
          </p:txBody>
        </p:sp>
        <p:grpSp>
          <p:nvGrpSpPr>
            <p:cNvPr id="12" name="Gruppo 57"/>
            <p:cNvGrpSpPr/>
            <p:nvPr/>
          </p:nvGrpSpPr>
          <p:grpSpPr>
            <a:xfrm>
              <a:off x="2985248" y="1912879"/>
              <a:ext cx="1898724" cy="3074643"/>
              <a:chOff x="2985248" y="1912879"/>
              <a:chExt cx="1898724" cy="3074643"/>
            </a:xfrm>
          </p:grpSpPr>
          <p:grpSp>
            <p:nvGrpSpPr>
              <p:cNvPr id="13" name="Gruppo 54"/>
              <p:cNvGrpSpPr/>
              <p:nvPr/>
            </p:nvGrpSpPr>
            <p:grpSpPr>
              <a:xfrm>
                <a:off x="2985248" y="1912879"/>
                <a:ext cx="1898724" cy="3074643"/>
                <a:chOff x="2985248" y="1912879"/>
                <a:chExt cx="1898724" cy="3074643"/>
              </a:xfrm>
            </p:grpSpPr>
            <p:cxnSp>
              <p:nvCxnSpPr>
                <p:cNvPr id="15" name="Connettore 2 23"/>
                <p:cNvCxnSpPr>
                  <a:cxnSpLocks/>
                  <a:stCxn id="11" idx="3"/>
                </p:cNvCxnSpPr>
                <p:nvPr/>
              </p:nvCxnSpPr>
              <p:spPr>
                <a:xfrm flipV="1">
                  <a:off x="2985248" y="1912879"/>
                  <a:ext cx="1898724" cy="3074643"/>
                </a:xfrm>
                <a:prstGeom prst="straightConnector1">
                  <a:avLst/>
                </a:prstGeom>
                <a:ln>
                  <a:solidFill>
                    <a:srgbClr val="00CC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nettore 2 25"/>
                <p:cNvCxnSpPr>
                  <a:cxnSpLocks/>
                  <a:stCxn id="11" idx="3"/>
                </p:cNvCxnSpPr>
                <p:nvPr/>
              </p:nvCxnSpPr>
              <p:spPr>
                <a:xfrm flipV="1">
                  <a:off x="2985248" y="2178424"/>
                  <a:ext cx="1898724" cy="2809098"/>
                </a:xfrm>
                <a:prstGeom prst="straightConnector1">
                  <a:avLst/>
                </a:prstGeom>
                <a:ln>
                  <a:solidFill>
                    <a:srgbClr val="00CC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ttore 2 27"/>
                <p:cNvCxnSpPr>
                  <a:cxnSpLocks/>
                  <a:stCxn id="11" idx="3"/>
                </p:cNvCxnSpPr>
                <p:nvPr/>
              </p:nvCxnSpPr>
              <p:spPr>
                <a:xfrm flipV="1">
                  <a:off x="2985248" y="2585963"/>
                  <a:ext cx="1898724" cy="2401559"/>
                </a:xfrm>
                <a:prstGeom prst="straightConnector1">
                  <a:avLst/>
                </a:prstGeom>
                <a:ln>
                  <a:solidFill>
                    <a:srgbClr val="00CC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ttore 2 29"/>
                <p:cNvCxnSpPr>
                  <a:cxnSpLocks/>
                  <a:stCxn id="11" idx="3"/>
                </p:cNvCxnSpPr>
                <p:nvPr/>
              </p:nvCxnSpPr>
              <p:spPr>
                <a:xfrm flipV="1">
                  <a:off x="2985248" y="3598170"/>
                  <a:ext cx="1898724" cy="1389352"/>
                </a:xfrm>
                <a:prstGeom prst="straightConnector1">
                  <a:avLst/>
                </a:prstGeom>
                <a:ln>
                  <a:solidFill>
                    <a:srgbClr val="00CC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Connettore 2 55"/>
              <p:cNvCxnSpPr>
                <a:cxnSpLocks/>
                <a:stCxn id="11" idx="3"/>
              </p:cNvCxnSpPr>
              <p:nvPr/>
            </p:nvCxnSpPr>
            <p:spPr>
              <a:xfrm flipV="1">
                <a:off x="2985248" y="3308400"/>
                <a:ext cx="1898724" cy="1679122"/>
              </a:xfrm>
              <a:prstGeom prst="straightConnector1">
                <a:avLst/>
              </a:prstGeom>
              <a:ln>
                <a:solidFill>
                  <a:srgbClr val="00CC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uppo 5"/>
          <p:cNvGrpSpPr/>
          <p:nvPr/>
        </p:nvGrpSpPr>
        <p:grpSpPr>
          <a:xfrm>
            <a:off x="1571627" y="2521392"/>
            <a:ext cx="4836347" cy="1076779"/>
            <a:chOff x="47626" y="2521391"/>
            <a:chExt cx="4836347" cy="1076779"/>
          </a:xfrm>
        </p:grpSpPr>
        <p:sp>
          <p:nvSpPr>
            <p:cNvPr id="22" name="CasellaDiTesto 11"/>
            <p:cNvSpPr txBox="1"/>
            <p:nvPr/>
          </p:nvSpPr>
          <p:spPr>
            <a:xfrm>
              <a:off x="47626" y="2521391"/>
              <a:ext cx="3175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ym typeface="Wingdings" panose="05000000000000000000" pitchFamily="2" charset="2"/>
                </a:rPr>
                <a:t>Passive Components Sensors </a:t>
              </a:r>
              <a:endParaRPr lang="it-IT" dirty="0"/>
            </a:p>
          </p:txBody>
        </p:sp>
        <p:grpSp>
          <p:nvGrpSpPr>
            <p:cNvPr id="23" name="Gruppo 64"/>
            <p:cNvGrpSpPr/>
            <p:nvPr/>
          </p:nvGrpSpPr>
          <p:grpSpPr>
            <a:xfrm>
              <a:off x="3223033" y="2585967"/>
              <a:ext cx="1660940" cy="1012203"/>
              <a:chOff x="3223033" y="2585967"/>
              <a:chExt cx="1660940" cy="1012203"/>
            </a:xfrm>
          </p:grpSpPr>
          <p:grpSp>
            <p:nvGrpSpPr>
              <p:cNvPr id="24" name="Gruppo 41"/>
              <p:cNvGrpSpPr/>
              <p:nvPr/>
            </p:nvGrpSpPr>
            <p:grpSpPr>
              <a:xfrm>
                <a:off x="3223033" y="2585967"/>
                <a:ext cx="1660940" cy="327568"/>
                <a:chOff x="3440315" y="2587535"/>
                <a:chExt cx="1429181" cy="319856"/>
              </a:xfrm>
            </p:grpSpPr>
            <p:cxnSp>
              <p:nvCxnSpPr>
                <p:cNvPr id="27" name="Connettore 2 19"/>
                <p:cNvCxnSpPr>
                  <a:cxnSpLocks/>
                  <a:stCxn id="22" idx="3"/>
                </p:cNvCxnSpPr>
                <p:nvPr/>
              </p:nvCxnSpPr>
              <p:spPr>
                <a:xfrm flipV="1">
                  <a:off x="3440315" y="2587535"/>
                  <a:ext cx="1429181" cy="1172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ttore 2 21"/>
                <p:cNvCxnSpPr>
                  <a:cxnSpLocks/>
                  <a:stCxn id="22" idx="3"/>
                </p:cNvCxnSpPr>
                <p:nvPr/>
              </p:nvCxnSpPr>
              <p:spPr>
                <a:xfrm>
                  <a:off x="3440316" y="2704802"/>
                  <a:ext cx="1429178" cy="20258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Connettore 2 58"/>
              <p:cNvCxnSpPr>
                <a:cxnSpLocks/>
                <a:stCxn id="22" idx="3"/>
              </p:cNvCxnSpPr>
              <p:nvPr/>
            </p:nvCxnSpPr>
            <p:spPr>
              <a:xfrm>
                <a:off x="3223034" y="2706057"/>
                <a:ext cx="1660938" cy="6023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2 61"/>
              <p:cNvCxnSpPr>
                <a:cxnSpLocks/>
                <a:stCxn id="22" idx="3"/>
              </p:cNvCxnSpPr>
              <p:nvPr/>
            </p:nvCxnSpPr>
            <p:spPr>
              <a:xfrm>
                <a:off x="3223034" y="2706057"/>
                <a:ext cx="1660938" cy="892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Rettangolo 14"/>
          <p:cNvSpPr/>
          <p:nvPr/>
        </p:nvSpPr>
        <p:spPr>
          <a:xfrm>
            <a:off x="6407972" y="1543546"/>
            <a:ext cx="4550054" cy="227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Leakages reduction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Energy efficiency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Maintainance costs and planning</a:t>
            </a:r>
            <a:endParaRPr lang="it-IT" sz="1600" dirty="0">
              <a:ln w="18415" cmpd="sng">
                <a:noFill/>
                <a:prstDash val="solid"/>
              </a:ln>
              <a:solidFill>
                <a:srgbClr val="00CC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Water Quality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Infrastructure resilience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Water system management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8" t="19296" r="26441" b="20188"/>
          <a:stretch/>
        </p:blipFill>
        <p:spPr>
          <a:xfrm>
            <a:off x="-1153732" y="2706058"/>
            <a:ext cx="948826" cy="1877747"/>
          </a:xfrm>
          <a:prstGeom prst="rect">
            <a:avLst/>
          </a:prstGeom>
        </p:spPr>
      </p:pic>
      <p:sp>
        <p:nvSpPr>
          <p:cNvPr id="50" name="CasellaDiTesto 7"/>
          <p:cNvSpPr txBox="1"/>
          <p:nvPr/>
        </p:nvSpPr>
        <p:spPr>
          <a:xfrm>
            <a:off x="6089474" y="5660610"/>
            <a:ext cx="4256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A tool for the </a:t>
            </a:r>
            <a:r>
              <a:rPr lang="it-IT" sz="2000" b="1" dirty="0" err="1"/>
              <a:t>digital</a:t>
            </a:r>
            <a:r>
              <a:rPr lang="it-IT" sz="2000" b="1" dirty="0"/>
              <a:t> transition of WDS</a:t>
            </a:r>
          </a:p>
        </p:txBody>
      </p:sp>
      <p:sp>
        <p:nvSpPr>
          <p:cNvPr id="51" name="Left Arrow 50"/>
          <p:cNvSpPr/>
          <p:nvPr/>
        </p:nvSpPr>
        <p:spPr>
          <a:xfrm rot="10800000">
            <a:off x="1524000" y="5608988"/>
            <a:ext cx="4442622" cy="503354"/>
          </a:xfrm>
          <a:prstGeom prst="leftArrow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>
              <a:solidFill>
                <a:schemeClr val="tx1"/>
              </a:solidFill>
            </a:endParaRPr>
          </a:p>
        </p:txBody>
      </p:sp>
      <p:pic>
        <p:nvPicPr>
          <p:cNvPr id="5" name="Immagine 10" descr="Immagine che contiene argento&#10;&#10;Descrizione generata automaticamente">
            <a:extLst>
              <a:ext uri="{FF2B5EF4-FFF2-40B4-BE49-F238E27FC236}">
                <a16:creationId xmlns:a16="http://schemas.microsoft.com/office/drawing/2014/main" id="{42E9492D-06BD-0237-3E31-41594A97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96" y="2807734"/>
            <a:ext cx="948430" cy="20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56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9">
            <a:extLst>
              <a:ext uri="{FF2B5EF4-FFF2-40B4-BE49-F238E27FC236}">
                <a16:creationId xmlns:a16="http://schemas.microsoft.com/office/drawing/2014/main" id="{19877CCA-2077-6243-5339-2E288B4209DA}"/>
              </a:ext>
            </a:extLst>
          </p:cNvPr>
          <p:cNvGrpSpPr/>
          <p:nvPr/>
        </p:nvGrpSpPr>
        <p:grpSpPr>
          <a:xfrm>
            <a:off x="-160421" y="675114"/>
            <a:ext cx="4841710" cy="3272056"/>
            <a:chOff x="4834627" y="3762558"/>
            <a:chExt cx="3910003" cy="2642403"/>
          </a:xfrm>
        </p:grpSpPr>
        <p:pic>
          <p:nvPicPr>
            <p:cNvPr id="3" name="Immagine 14" descr="Il posizionamento ottimale delle valvole di regolazione rappresenta un problema di ottimizzazione risolvibile tramite l’utilizzo di algoritmi euristici. Tra questi si è scelto di utilizzare il Particle Swarm Optimization (PSO).">
              <a:extLst>
                <a:ext uri="{FF2B5EF4-FFF2-40B4-BE49-F238E27FC236}">
                  <a16:creationId xmlns:a16="http://schemas.microsoft.com/office/drawing/2014/main" id="{8A9BD0D3-1FF7-F67B-1E5B-7EC21041A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83"/>
            <a:stretch/>
          </p:blipFill>
          <p:spPr>
            <a:xfrm>
              <a:off x="4975012" y="3794961"/>
              <a:ext cx="3769618" cy="2610000"/>
            </a:xfrm>
            <a:prstGeom prst="rect">
              <a:avLst/>
            </a:prstGeom>
          </p:spPr>
        </p:pic>
        <p:sp>
          <p:nvSpPr>
            <p:cNvPr id="5" name="Rettangolo 15">
              <a:extLst>
                <a:ext uri="{FF2B5EF4-FFF2-40B4-BE49-F238E27FC236}">
                  <a16:creationId xmlns:a16="http://schemas.microsoft.com/office/drawing/2014/main" id="{0DE78E76-2FCE-D2A9-D801-45580D71E8F7}"/>
                </a:ext>
              </a:extLst>
            </p:cNvPr>
            <p:cNvSpPr/>
            <p:nvPr/>
          </p:nvSpPr>
          <p:spPr>
            <a:xfrm>
              <a:off x="4834627" y="3762558"/>
              <a:ext cx="1108622" cy="55399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spAutoFit/>
            </a:bodyPr>
            <a:lstStyle/>
            <a:p>
              <a:pPr algn="ctr"/>
              <a:r>
                <a:rPr lang="it-IT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PSO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3F7A3E-E19A-F17F-FFDF-1382FAA6D6FE}"/>
              </a:ext>
            </a:extLst>
          </p:cNvPr>
          <p:cNvGrpSpPr/>
          <p:nvPr/>
        </p:nvGrpSpPr>
        <p:grpSpPr>
          <a:xfrm>
            <a:off x="4622498" y="1361123"/>
            <a:ext cx="7572670" cy="3826598"/>
            <a:chOff x="5243353" y="1018118"/>
            <a:chExt cx="6020037" cy="30420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30350A-8386-BEE0-2B53-37DD9FECAB01}"/>
                </a:ext>
              </a:extLst>
            </p:cNvPr>
            <p:cNvSpPr/>
            <p:nvPr/>
          </p:nvSpPr>
          <p:spPr>
            <a:xfrm>
              <a:off x="5349931" y="1018118"/>
              <a:ext cx="5913459" cy="2996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o 15">
              <a:extLst>
                <a:ext uri="{FF2B5EF4-FFF2-40B4-BE49-F238E27FC236}">
                  <a16:creationId xmlns:a16="http://schemas.microsoft.com/office/drawing/2014/main" id="{ADA48AA9-E2F8-1111-3880-F931300D12F3}"/>
                </a:ext>
              </a:extLst>
            </p:cNvPr>
            <p:cNvGrpSpPr/>
            <p:nvPr/>
          </p:nvGrpSpPr>
          <p:grpSpPr>
            <a:xfrm>
              <a:off x="5243353" y="1070994"/>
              <a:ext cx="6020037" cy="2989150"/>
              <a:chOff x="746500" y="2049985"/>
              <a:chExt cx="6772935" cy="3241714"/>
            </a:xfrm>
          </p:grpSpPr>
          <p:pic>
            <p:nvPicPr>
              <p:cNvPr id="16" name="Immagine 16">
                <a:extLst>
                  <a:ext uri="{FF2B5EF4-FFF2-40B4-BE49-F238E27FC236}">
                    <a16:creationId xmlns:a16="http://schemas.microsoft.com/office/drawing/2014/main" id="{16199068-B415-89F3-7801-033C6A3BC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89435" y="2049985"/>
                <a:ext cx="6030000" cy="2758029"/>
              </a:xfrm>
              <a:prstGeom prst="rect">
                <a:avLst/>
              </a:prstGeom>
            </p:spPr>
          </p:pic>
          <p:sp>
            <p:nvSpPr>
              <p:cNvPr id="17" name="CasellaDiTesto 17">
                <a:extLst>
                  <a:ext uri="{FF2B5EF4-FFF2-40B4-BE49-F238E27FC236}">
                    <a16:creationId xmlns:a16="http://schemas.microsoft.com/office/drawing/2014/main" id="{75CE01BE-014B-4B9B-721A-2CDCCAB6517A}"/>
                  </a:ext>
                </a:extLst>
              </p:cNvPr>
              <p:cNvSpPr txBox="1"/>
              <p:nvPr/>
            </p:nvSpPr>
            <p:spPr>
              <a:xfrm>
                <a:off x="1489435" y="4645368"/>
                <a:ext cx="603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1600" dirty="0"/>
                  <a:t>1 5 10 15 20 25 30 35 40</a:t>
                </a:r>
                <a:br>
                  <a:rPr lang="it-IT" sz="1600" dirty="0"/>
                </a:br>
                <a:endParaRPr lang="it-IT" sz="1600" dirty="0"/>
              </a:p>
            </p:txBody>
          </p:sp>
          <p:sp>
            <p:nvSpPr>
              <p:cNvPr id="18" name="CasellaDiTesto 18">
                <a:extLst>
                  <a:ext uri="{FF2B5EF4-FFF2-40B4-BE49-F238E27FC236}">
                    <a16:creationId xmlns:a16="http://schemas.microsoft.com/office/drawing/2014/main" id="{78434AD1-9D04-7B67-3A7B-199DAD4A9AA3}"/>
                  </a:ext>
                </a:extLst>
              </p:cNvPr>
              <p:cNvSpPr txBox="1"/>
              <p:nvPr/>
            </p:nvSpPr>
            <p:spPr>
              <a:xfrm>
                <a:off x="1602557" y="4872620"/>
                <a:ext cx="5844618" cy="29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/>
                  <a:t>Iteration</a:t>
                </a:r>
                <a:endParaRPr lang="it-IT" sz="1600" dirty="0"/>
              </a:p>
            </p:txBody>
          </p:sp>
          <p:sp>
            <p:nvSpPr>
              <p:cNvPr id="19" name="CasellaDiTesto 19">
                <a:extLst>
                  <a:ext uri="{FF2B5EF4-FFF2-40B4-BE49-F238E27FC236}">
                    <a16:creationId xmlns:a16="http://schemas.microsoft.com/office/drawing/2014/main" id="{4FB11338-219D-6E90-1E88-390C0996A824}"/>
                  </a:ext>
                </a:extLst>
              </p:cNvPr>
              <p:cNvSpPr txBox="1"/>
              <p:nvPr/>
            </p:nvSpPr>
            <p:spPr>
              <a:xfrm>
                <a:off x="746500" y="2153605"/>
                <a:ext cx="867266" cy="2414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600" dirty="0"/>
                  <a:t>110 </a:t>
                </a:r>
              </a:p>
              <a:p>
                <a:pPr algn="r"/>
                <a:r>
                  <a:rPr lang="it-IT" sz="1600" dirty="0"/>
                  <a:t>100</a:t>
                </a:r>
              </a:p>
              <a:p>
                <a:pPr algn="r"/>
                <a:r>
                  <a:rPr lang="it-IT" sz="1600" dirty="0"/>
                  <a:t>90 </a:t>
                </a:r>
              </a:p>
              <a:p>
                <a:pPr algn="r"/>
                <a:r>
                  <a:rPr lang="it-IT" sz="1600" dirty="0"/>
                  <a:t>80</a:t>
                </a:r>
              </a:p>
              <a:p>
                <a:pPr algn="r"/>
                <a:r>
                  <a:rPr lang="it-IT" sz="1600" dirty="0"/>
                  <a:t>70 </a:t>
                </a:r>
              </a:p>
              <a:p>
                <a:pPr algn="r"/>
                <a:r>
                  <a:rPr lang="it-IT" sz="1600" dirty="0"/>
                  <a:t>60</a:t>
                </a:r>
              </a:p>
              <a:p>
                <a:pPr algn="r"/>
                <a:r>
                  <a:rPr lang="it-IT" sz="1600" dirty="0"/>
                  <a:t>50 </a:t>
                </a:r>
              </a:p>
              <a:p>
                <a:pPr algn="r"/>
                <a:r>
                  <a:rPr lang="it-IT" sz="1600" dirty="0"/>
                  <a:t>40</a:t>
                </a:r>
              </a:p>
              <a:p>
                <a:pPr algn="r"/>
                <a:r>
                  <a:rPr lang="it-IT" sz="1600" dirty="0"/>
                  <a:t>30</a:t>
                </a:r>
              </a:p>
              <a:p>
                <a:pPr algn="r"/>
                <a:r>
                  <a:rPr lang="it-IT" sz="1600" dirty="0"/>
                  <a:t>20</a:t>
                </a:r>
              </a:p>
              <a:p>
                <a:pPr algn="r"/>
                <a:r>
                  <a:rPr lang="it-IT" sz="1600" dirty="0"/>
                  <a:t>10 </a:t>
                </a:r>
              </a:p>
            </p:txBody>
          </p:sp>
          <p:sp>
            <p:nvSpPr>
              <p:cNvPr id="20" name="CasellaDiTesto 20">
                <a:extLst>
                  <a:ext uri="{FF2B5EF4-FFF2-40B4-BE49-F238E27FC236}">
                    <a16:creationId xmlns:a16="http://schemas.microsoft.com/office/drawing/2014/main" id="{78AA2F48-ACC9-D24B-8174-08F70A54503A}"/>
                  </a:ext>
                </a:extLst>
              </p:cNvPr>
              <p:cNvSpPr txBox="1"/>
              <p:nvPr/>
            </p:nvSpPr>
            <p:spPr>
              <a:xfrm rot="16200000">
                <a:off x="365718" y="3266266"/>
                <a:ext cx="1487437" cy="302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/>
                  <a:t>Leakage [L/s]</a:t>
                </a:r>
              </a:p>
            </p:txBody>
          </p:sp>
        </p:grp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E20406-C90D-1B1E-57CA-7D16EAAC6C01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2571" t="1243" r="20047" b="6117"/>
          <a:stretch/>
        </p:blipFill>
        <p:spPr>
          <a:xfrm>
            <a:off x="1558024" y="3435477"/>
            <a:ext cx="3297102" cy="3406580"/>
          </a:xfrm>
          <a:prstGeom prst="rect">
            <a:avLst/>
          </a:prstGeom>
        </p:spPr>
      </p:pic>
      <p:pic>
        <p:nvPicPr>
          <p:cNvPr id="23" name="Graphic 22" descr="Arrow: Straight with solid fill">
            <a:extLst>
              <a:ext uri="{FF2B5EF4-FFF2-40B4-BE49-F238E27FC236}">
                <a16:creationId xmlns:a16="http://schemas.microsoft.com/office/drawing/2014/main" id="{F29BA70E-8F24-FA4D-8B22-2C498B7ABF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85C81-0F8C-3ECE-4A40-3AF000536AD2}"/>
              </a:ext>
            </a:extLst>
          </p:cNvPr>
          <p:cNvSpPr txBox="1"/>
          <p:nvPr/>
        </p:nvSpPr>
        <p:spPr>
          <a:xfrm>
            <a:off x="5197566" y="4995160"/>
            <a:ext cx="4457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Particle</a:t>
            </a:r>
            <a:r>
              <a:rPr lang="it-IT" dirty="0"/>
              <a:t> </a:t>
            </a:r>
            <a:r>
              <a:rPr lang="it-IT" dirty="0" err="1"/>
              <a:t>foundamental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Velocity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Inertia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Fitness (leakage)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B12E6-B374-C36C-9168-E51C682D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6" y="139166"/>
            <a:ext cx="10411944" cy="840400"/>
          </a:xfrm>
        </p:spPr>
        <p:txBody>
          <a:bodyPr/>
          <a:lstStyle/>
          <a:p>
            <a:r>
              <a:rPr lang="en-GB" dirty="0"/>
              <a:t>Valve placement and setting (PSO)</a:t>
            </a:r>
          </a:p>
        </p:txBody>
      </p:sp>
    </p:spTree>
    <p:extLst>
      <p:ext uri="{BB962C8B-B14F-4D97-AF65-F5344CB8AC3E}">
        <p14:creationId xmlns:p14="http://schemas.microsoft.com/office/powerpoint/2010/main" val="3593398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14">
            <a:extLst>
              <a:ext uri="{FF2B5EF4-FFF2-40B4-BE49-F238E27FC236}">
                <a16:creationId xmlns:a16="http://schemas.microsoft.com/office/drawing/2014/main" id="{8DBF8B66-385D-1E8C-7AE2-84DAF3F42467}"/>
              </a:ext>
            </a:extLst>
          </p:cNvPr>
          <p:cNvGrpSpPr>
            <a:grpSpLocks noChangeAspect="1"/>
          </p:cNvGrpSpPr>
          <p:nvPr/>
        </p:nvGrpSpPr>
        <p:grpSpPr>
          <a:xfrm>
            <a:off x="265347" y="849125"/>
            <a:ext cx="3522784" cy="3297925"/>
            <a:chOff x="0" y="1390658"/>
            <a:chExt cx="4572000" cy="4280170"/>
          </a:xfrm>
        </p:grpSpPr>
        <p:pic>
          <p:nvPicPr>
            <p:cNvPr id="32" name="Immagine 5" descr="Immagine che contiene grafico, diagramma">
              <a:extLst>
                <a:ext uri="{FF2B5EF4-FFF2-40B4-BE49-F238E27FC236}">
                  <a16:creationId xmlns:a16="http://schemas.microsoft.com/office/drawing/2014/main" id="{5011E128-54BC-2503-32AB-A3243E2B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90658"/>
              <a:ext cx="4572000" cy="428017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34" name="Gruppo 8">
              <a:extLst>
                <a:ext uri="{FF2B5EF4-FFF2-40B4-BE49-F238E27FC236}">
                  <a16:creationId xmlns:a16="http://schemas.microsoft.com/office/drawing/2014/main" id="{2F28BDE2-9BE6-686E-9CA9-6B21EDC423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1279" y="1475363"/>
              <a:ext cx="360000" cy="190589"/>
              <a:chOff x="6042581" y="1338606"/>
              <a:chExt cx="1300900" cy="556182"/>
            </a:xfrm>
          </p:grpSpPr>
          <p:sp>
            <p:nvSpPr>
              <p:cNvPr id="39" name="Triangolo isoscele 6">
                <a:extLst>
                  <a:ext uri="{FF2B5EF4-FFF2-40B4-BE49-F238E27FC236}">
                    <a16:creationId xmlns:a16="http://schemas.microsoft.com/office/drawing/2014/main" id="{67EAF884-23F3-213E-E85F-4C21DF148377}"/>
                  </a:ext>
                </a:extLst>
              </p:cNvPr>
              <p:cNvSpPr/>
              <p:nvPr/>
            </p:nvSpPr>
            <p:spPr>
              <a:xfrm rot="5400000">
                <a:off x="6089715" y="1291472"/>
                <a:ext cx="556182" cy="650450"/>
              </a:xfrm>
              <a:prstGeom prst="triangl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Triangolo isoscele 7">
                <a:extLst>
                  <a:ext uri="{FF2B5EF4-FFF2-40B4-BE49-F238E27FC236}">
                    <a16:creationId xmlns:a16="http://schemas.microsoft.com/office/drawing/2014/main" id="{E05436B3-0948-239C-17CF-9EBB59C2DF35}"/>
                  </a:ext>
                </a:extLst>
              </p:cNvPr>
              <p:cNvSpPr/>
              <p:nvPr/>
            </p:nvSpPr>
            <p:spPr>
              <a:xfrm rot="16200000" flipH="1">
                <a:off x="6740165" y="1291472"/>
                <a:ext cx="556182" cy="650450"/>
              </a:xfrm>
              <a:prstGeom prst="triangl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" name="Gruppo 9">
              <a:extLst>
                <a:ext uri="{FF2B5EF4-FFF2-40B4-BE49-F238E27FC236}">
                  <a16:creationId xmlns:a16="http://schemas.microsoft.com/office/drawing/2014/main" id="{F020F5AA-0A51-BEA3-7ACE-E9DBB86D5D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4854" y="3849536"/>
              <a:ext cx="360000" cy="190589"/>
              <a:chOff x="6042581" y="1338606"/>
              <a:chExt cx="1300900" cy="556182"/>
            </a:xfrm>
          </p:grpSpPr>
          <p:sp>
            <p:nvSpPr>
              <p:cNvPr id="37" name="Triangolo isoscele 10">
                <a:extLst>
                  <a:ext uri="{FF2B5EF4-FFF2-40B4-BE49-F238E27FC236}">
                    <a16:creationId xmlns:a16="http://schemas.microsoft.com/office/drawing/2014/main" id="{0DDC9606-13FE-F021-1687-13CF14D1E806}"/>
                  </a:ext>
                </a:extLst>
              </p:cNvPr>
              <p:cNvSpPr/>
              <p:nvPr/>
            </p:nvSpPr>
            <p:spPr>
              <a:xfrm rot="5400000">
                <a:off x="6089715" y="1291472"/>
                <a:ext cx="556182" cy="650450"/>
              </a:xfrm>
              <a:prstGeom prst="triangl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Triangolo isoscele 11">
                <a:extLst>
                  <a:ext uri="{FF2B5EF4-FFF2-40B4-BE49-F238E27FC236}">
                    <a16:creationId xmlns:a16="http://schemas.microsoft.com/office/drawing/2014/main" id="{59DF3EF9-AD6D-F59C-D476-BBD4FCBB20A7}"/>
                  </a:ext>
                </a:extLst>
              </p:cNvPr>
              <p:cNvSpPr/>
              <p:nvPr/>
            </p:nvSpPr>
            <p:spPr>
              <a:xfrm rot="16200000" flipH="1">
                <a:off x="6740165" y="1291472"/>
                <a:ext cx="556182" cy="650450"/>
              </a:xfrm>
              <a:prstGeom prst="triangl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AD06C6-A862-1A1D-F264-13A0996F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Benchmark e complex networks application</a:t>
            </a:r>
          </a:p>
        </p:txBody>
      </p:sp>
      <p:sp>
        <p:nvSpPr>
          <p:cNvPr id="4" name="CasellaDiTesto 5">
            <a:extLst>
              <a:ext uri="{FF2B5EF4-FFF2-40B4-BE49-F238E27FC236}">
                <a16:creationId xmlns:a16="http://schemas.microsoft.com/office/drawing/2014/main" id="{97511192-29CC-9415-0FD8-1AAB59B15236}"/>
              </a:ext>
            </a:extLst>
          </p:cNvPr>
          <p:cNvSpPr txBox="1"/>
          <p:nvPr/>
        </p:nvSpPr>
        <p:spPr>
          <a:xfrm>
            <a:off x="547773" y="4452123"/>
            <a:ext cx="335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Applied on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networks</a:t>
            </a:r>
          </a:p>
        </p:txBody>
      </p:sp>
      <p:pic>
        <p:nvPicPr>
          <p:cNvPr id="5" name="Immagine 20">
            <a:extLst>
              <a:ext uri="{FF2B5EF4-FFF2-40B4-BE49-F238E27FC236}">
                <a16:creationId xmlns:a16="http://schemas.microsoft.com/office/drawing/2014/main" id="{98DF12AC-031A-0F7C-A284-B17694E6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700" y="2648283"/>
            <a:ext cx="252000" cy="176599"/>
          </a:xfrm>
          <a:prstGeom prst="rect">
            <a:avLst/>
          </a:prstGeom>
        </p:spPr>
      </p:pic>
      <p:cxnSp>
        <p:nvCxnSpPr>
          <p:cNvPr id="6" name="Connettore diritto 22">
            <a:extLst>
              <a:ext uri="{FF2B5EF4-FFF2-40B4-BE49-F238E27FC236}">
                <a16:creationId xmlns:a16="http://schemas.microsoft.com/office/drawing/2014/main" id="{7E3B3696-4A1B-BEC3-7B99-924E1D8BAA7B}"/>
              </a:ext>
            </a:extLst>
          </p:cNvPr>
          <p:cNvCxnSpPr>
            <a:cxnSpLocks/>
          </p:cNvCxnSpPr>
          <p:nvPr/>
        </p:nvCxnSpPr>
        <p:spPr>
          <a:xfrm>
            <a:off x="11774890" y="2749196"/>
            <a:ext cx="135987" cy="0"/>
          </a:xfrm>
          <a:prstGeom prst="line">
            <a:avLst/>
          </a:prstGeom>
          <a:ln w="63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ttangolo 26">
            <a:extLst>
              <a:ext uri="{FF2B5EF4-FFF2-40B4-BE49-F238E27FC236}">
                <a16:creationId xmlns:a16="http://schemas.microsoft.com/office/drawing/2014/main" id="{7F7E1196-4DCC-F1BD-5402-94B1EDB93382}"/>
              </a:ext>
            </a:extLst>
          </p:cNvPr>
          <p:cNvSpPr/>
          <p:nvPr/>
        </p:nvSpPr>
        <p:spPr>
          <a:xfrm>
            <a:off x="4890657" y="3449177"/>
            <a:ext cx="224531" cy="72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54">
            <a:extLst>
              <a:ext uri="{FF2B5EF4-FFF2-40B4-BE49-F238E27FC236}">
                <a16:creationId xmlns:a16="http://schemas.microsoft.com/office/drawing/2014/main" id="{C2FE9F67-3753-59B6-756F-92265173106B}"/>
              </a:ext>
            </a:extLst>
          </p:cNvPr>
          <p:cNvGrpSpPr/>
          <p:nvPr/>
        </p:nvGrpSpPr>
        <p:grpSpPr>
          <a:xfrm>
            <a:off x="4008877" y="1093875"/>
            <a:ext cx="7920000" cy="4586166"/>
            <a:chOff x="611999" y="999242"/>
            <a:chExt cx="7920000" cy="4586166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pic>
          <p:nvPicPr>
            <p:cNvPr id="9" name="Immagine 15">
              <a:extLst>
                <a:ext uri="{FF2B5EF4-FFF2-40B4-BE49-F238E27FC236}">
                  <a16:creationId xmlns:a16="http://schemas.microsoft.com/office/drawing/2014/main" id="{657662A1-8CF4-C898-4C73-4C2ADBB13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999" y="999242"/>
              <a:ext cx="7920000" cy="458616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0" name="Immagine 25">
              <a:extLst>
                <a:ext uri="{FF2B5EF4-FFF2-40B4-BE49-F238E27FC236}">
                  <a16:creationId xmlns:a16="http://schemas.microsoft.com/office/drawing/2014/main" id="{3D6507C4-38C7-4CC5-C81A-22C5241A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4588949">
              <a:off x="1484717" y="3403624"/>
              <a:ext cx="216000" cy="15137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11" name="Connettore diritto 27">
              <a:extLst>
                <a:ext uri="{FF2B5EF4-FFF2-40B4-BE49-F238E27FC236}">
                  <a16:creationId xmlns:a16="http://schemas.microsoft.com/office/drawing/2014/main" id="{BDD6BF6B-DC1D-BE33-F5A4-BA68A9011FF7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428401" y="3374301"/>
              <a:ext cx="139072" cy="3289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Immagine 17">
              <a:extLst>
                <a:ext uri="{FF2B5EF4-FFF2-40B4-BE49-F238E27FC236}">
                  <a16:creationId xmlns:a16="http://schemas.microsoft.com/office/drawing/2014/main" id="{4ADCA139-52FC-3199-EDA8-46DA460D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2965" y="3188190"/>
              <a:ext cx="252000" cy="2217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pic>
        <p:nvPicPr>
          <p:cNvPr id="13" name="Immagine 28">
            <a:extLst>
              <a:ext uri="{FF2B5EF4-FFF2-40B4-BE49-F238E27FC236}">
                <a16:creationId xmlns:a16="http://schemas.microsoft.com/office/drawing/2014/main" id="{0DDE7A35-3013-35EB-7E6A-FA6EBAEF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2919">
            <a:off x="8604691" y="3965529"/>
            <a:ext cx="162000" cy="113528"/>
          </a:xfrm>
          <a:prstGeom prst="rect">
            <a:avLst/>
          </a:prstGeom>
        </p:spPr>
      </p:pic>
      <p:sp>
        <p:nvSpPr>
          <p:cNvPr id="14" name="Rettangolo 33">
            <a:extLst>
              <a:ext uri="{FF2B5EF4-FFF2-40B4-BE49-F238E27FC236}">
                <a16:creationId xmlns:a16="http://schemas.microsoft.com/office/drawing/2014/main" id="{AD2F29B3-2B3A-E115-F88C-B694A0C27D7C}"/>
              </a:ext>
            </a:extLst>
          </p:cNvPr>
          <p:cNvSpPr/>
          <p:nvPr/>
        </p:nvSpPr>
        <p:spPr>
          <a:xfrm>
            <a:off x="5244639" y="2484520"/>
            <a:ext cx="163919" cy="68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diritto 35">
            <a:extLst>
              <a:ext uri="{FF2B5EF4-FFF2-40B4-BE49-F238E27FC236}">
                <a16:creationId xmlns:a16="http://schemas.microsoft.com/office/drawing/2014/main" id="{D8213A2B-DA3B-353A-E5F9-8A4E0BEECC41}"/>
              </a:ext>
            </a:extLst>
          </p:cNvPr>
          <p:cNvCxnSpPr>
            <a:cxnSpLocks/>
          </p:cNvCxnSpPr>
          <p:nvPr/>
        </p:nvCxnSpPr>
        <p:spPr>
          <a:xfrm flipH="1" flipV="1">
            <a:off x="5088323" y="2443337"/>
            <a:ext cx="405960" cy="142927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uppo 55">
            <a:extLst>
              <a:ext uri="{FF2B5EF4-FFF2-40B4-BE49-F238E27FC236}">
                <a16:creationId xmlns:a16="http://schemas.microsoft.com/office/drawing/2014/main" id="{08A7E3A7-DAA2-14B6-70A1-46263C6B1BFC}"/>
              </a:ext>
            </a:extLst>
          </p:cNvPr>
          <p:cNvGrpSpPr/>
          <p:nvPr/>
        </p:nvGrpSpPr>
        <p:grpSpPr>
          <a:xfrm>
            <a:off x="5117093" y="2377316"/>
            <a:ext cx="346341" cy="231832"/>
            <a:chOff x="1720215" y="2284749"/>
            <a:chExt cx="346341" cy="231832"/>
          </a:xfrm>
        </p:grpSpPr>
        <p:pic>
          <p:nvPicPr>
            <p:cNvPr id="17" name="Immagine 30">
              <a:extLst>
                <a:ext uri="{FF2B5EF4-FFF2-40B4-BE49-F238E27FC236}">
                  <a16:creationId xmlns:a16="http://schemas.microsoft.com/office/drawing/2014/main" id="{227D8FE3-B32B-C6CC-059A-5200B15C9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87830" flipH="1">
              <a:off x="1886556" y="2412917"/>
              <a:ext cx="180000" cy="103664"/>
            </a:xfrm>
            <a:prstGeom prst="rect">
              <a:avLst/>
            </a:prstGeom>
          </p:spPr>
        </p:pic>
        <p:pic>
          <p:nvPicPr>
            <p:cNvPr id="18" name="Immagine 32">
              <a:extLst>
                <a:ext uri="{FF2B5EF4-FFF2-40B4-BE49-F238E27FC236}">
                  <a16:creationId xmlns:a16="http://schemas.microsoft.com/office/drawing/2014/main" id="{3EB12EB8-6B78-67E9-0C29-EBB16094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5931" y="2284749"/>
              <a:ext cx="163919" cy="180000"/>
            </a:xfrm>
            <a:prstGeom prst="rect">
              <a:avLst/>
            </a:prstGeom>
          </p:spPr>
        </p:pic>
        <p:cxnSp>
          <p:nvCxnSpPr>
            <p:cNvPr id="19" name="Connettore diritto 45">
              <a:extLst>
                <a:ext uri="{FF2B5EF4-FFF2-40B4-BE49-F238E27FC236}">
                  <a16:creationId xmlns:a16="http://schemas.microsoft.com/office/drawing/2014/main" id="{6F857489-F203-0D91-B98D-9030F917B3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6060" y="2383701"/>
              <a:ext cx="57996" cy="40301"/>
            </a:xfrm>
            <a:prstGeom prst="line">
              <a:avLst/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ttore diritto 49">
              <a:extLst>
                <a:ext uri="{FF2B5EF4-FFF2-40B4-BE49-F238E27FC236}">
                  <a16:creationId xmlns:a16="http://schemas.microsoft.com/office/drawing/2014/main" id="{2E4E9BB3-9A09-8807-32F4-283FECACFE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0215" y="2358978"/>
              <a:ext cx="57996" cy="40301"/>
            </a:xfrm>
            <a:prstGeom prst="line">
              <a:avLst/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po 61">
            <a:extLst>
              <a:ext uri="{FF2B5EF4-FFF2-40B4-BE49-F238E27FC236}">
                <a16:creationId xmlns:a16="http://schemas.microsoft.com/office/drawing/2014/main" id="{535BFCBF-1C60-23EB-4A9C-1419A9CDA8A4}"/>
              </a:ext>
            </a:extLst>
          </p:cNvPr>
          <p:cNvGrpSpPr/>
          <p:nvPr/>
        </p:nvGrpSpPr>
        <p:grpSpPr>
          <a:xfrm>
            <a:off x="11523244" y="2455899"/>
            <a:ext cx="530270" cy="336895"/>
            <a:chOff x="8126366" y="2363332"/>
            <a:chExt cx="530270" cy="336895"/>
          </a:xfrm>
        </p:grpSpPr>
        <p:pic>
          <p:nvPicPr>
            <p:cNvPr id="22" name="Immagine 57">
              <a:extLst>
                <a:ext uri="{FF2B5EF4-FFF2-40B4-BE49-F238E27FC236}">
                  <a16:creationId xmlns:a16="http://schemas.microsoft.com/office/drawing/2014/main" id="{09FE3A4E-FEE4-259E-5F34-44207C087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4636" y="2363332"/>
              <a:ext cx="252000" cy="221760"/>
            </a:xfrm>
            <a:prstGeom prst="rect">
              <a:avLst/>
            </a:prstGeom>
          </p:spPr>
        </p:pic>
        <p:pic>
          <p:nvPicPr>
            <p:cNvPr id="23" name="Immagine 58">
              <a:extLst>
                <a:ext uri="{FF2B5EF4-FFF2-40B4-BE49-F238E27FC236}">
                  <a16:creationId xmlns:a16="http://schemas.microsoft.com/office/drawing/2014/main" id="{0F9B7094-6FF1-A1B3-C831-19968DB1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25020">
              <a:off x="8126366" y="2548857"/>
              <a:ext cx="216000" cy="151370"/>
            </a:xfrm>
            <a:prstGeom prst="rect">
              <a:avLst/>
            </a:prstGeom>
          </p:spPr>
        </p:pic>
        <p:cxnSp>
          <p:nvCxnSpPr>
            <p:cNvPr id="24" name="Connettore diritto 60">
              <a:extLst>
                <a:ext uri="{FF2B5EF4-FFF2-40B4-BE49-F238E27FC236}">
                  <a16:creationId xmlns:a16="http://schemas.microsoft.com/office/drawing/2014/main" id="{6C4331CF-7D68-931A-6889-53B980889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6710" y="2580944"/>
              <a:ext cx="69215" cy="16406"/>
            </a:xfrm>
            <a:prstGeom prst="line">
              <a:avLst/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Callout: linea 62">
            <a:extLst>
              <a:ext uri="{FF2B5EF4-FFF2-40B4-BE49-F238E27FC236}">
                <a16:creationId xmlns:a16="http://schemas.microsoft.com/office/drawing/2014/main" id="{2490EBE9-B8C4-6FD6-3C2E-1A75AC212F2E}"/>
              </a:ext>
            </a:extLst>
          </p:cNvPr>
          <p:cNvSpPr/>
          <p:nvPr/>
        </p:nvSpPr>
        <p:spPr>
          <a:xfrm>
            <a:off x="4522091" y="3195295"/>
            <a:ext cx="632422" cy="597543"/>
          </a:xfrm>
          <a:prstGeom prst="borderCallout1">
            <a:avLst>
              <a:gd name="adj1" fmla="val 67616"/>
              <a:gd name="adj2" fmla="val -49552"/>
              <a:gd name="adj3" fmla="val 51967"/>
              <a:gd name="adj4" fmla="val -177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64">
            <a:extLst>
              <a:ext uri="{FF2B5EF4-FFF2-40B4-BE49-F238E27FC236}">
                <a16:creationId xmlns:a16="http://schemas.microsoft.com/office/drawing/2014/main" id="{AE433DA0-E3EA-9A02-924E-00D1CA3A3932}"/>
              </a:ext>
            </a:extLst>
          </p:cNvPr>
          <p:cNvSpPr txBox="1"/>
          <p:nvPr/>
        </p:nvSpPr>
        <p:spPr>
          <a:xfrm>
            <a:off x="3487978" y="3494066"/>
            <a:ext cx="815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PRV-2</a:t>
            </a:r>
          </a:p>
        </p:txBody>
      </p:sp>
      <p:sp>
        <p:nvSpPr>
          <p:cNvPr id="27" name="Callout: linea 65">
            <a:extLst>
              <a:ext uri="{FF2B5EF4-FFF2-40B4-BE49-F238E27FC236}">
                <a16:creationId xmlns:a16="http://schemas.microsoft.com/office/drawing/2014/main" id="{2A1579A3-49C9-1574-3688-EDB8BD4AAF6B}"/>
              </a:ext>
            </a:extLst>
          </p:cNvPr>
          <p:cNvSpPr/>
          <p:nvPr/>
        </p:nvSpPr>
        <p:spPr>
          <a:xfrm>
            <a:off x="11458678" y="2333758"/>
            <a:ext cx="708819" cy="597543"/>
          </a:xfrm>
          <a:prstGeom prst="borderCallout1">
            <a:avLst>
              <a:gd name="adj1" fmla="val 49787"/>
              <a:gd name="adj2" fmla="val -420"/>
              <a:gd name="adj3" fmla="val 20074"/>
              <a:gd name="adj4" fmla="val -56105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66">
            <a:extLst>
              <a:ext uri="{FF2B5EF4-FFF2-40B4-BE49-F238E27FC236}">
                <a16:creationId xmlns:a16="http://schemas.microsoft.com/office/drawing/2014/main" id="{6A30373E-EFF2-D446-6F6F-ECFA0D7FC8F7}"/>
              </a:ext>
            </a:extLst>
          </p:cNvPr>
          <p:cNvSpPr txBox="1"/>
          <p:nvPr/>
        </p:nvSpPr>
        <p:spPr>
          <a:xfrm>
            <a:off x="10392501" y="2183203"/>
            <a:ext cx="815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PRV-1</a:t>
            </a:r>
          </a:p>
        </p:txBody>
      </p:sp>
      <p:sp>
        <p:nvSpPr>
          <p:cNvPr id="29" name="Callout: linea 67">
            <a:extLst>
              <a:ext uri="{FF2B5EF4-FFF2-40B4-BE49-F238E27FC236}">
                <a16:creationId xmlns:a16="http://schemas.microsoft.com/office/drawing/2014/main" id="{727A8B05-8D7B-FF6F-4223-F72511C438BD}"/>
              </a:ext>
            </a:extLst>
          </p:cNvPr>
          <p:cNvSpPr/>
          <p:nvPr/>
        </p:nvSpPr>
        <p:spPr>
          <a:xfrm>
            <a:off x="8397730" y="3819091"/>
            <a:ext cx="575922" cy="406403"/>
          </a:xfrm>
          <a:prstGeom prst="borderCallout1">
            <a:avLst>
              <a:gd name="adj1" fmla="val 98537"/>
              <a:gd name="adj2" fmla="val 49858"/>
              <a:gd name="adj3" fmla="val 291947"/>
              <a:gd name="adj4" fmla="val 6826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68">
            <a:extLst>
              <a:ext uri="{FF2B5EF4-FFF2-40B4-BE49-F238E27FC236}">
                <a16:creationId xmlns:a16="http://schemas.microsoft.com/office/drawing/2014/main" id="{5BB78309-2089-F32F-4EA9-E88753F917BF}"/>
              </a:ext>
            </a:extLst>
          </p:cNvPr>
          <p:cNvSpPr txBox="1"/>
          <p:nvPr/>
        </p:nvSpPr>
        <p:spPr>
          <a:xfrm>
            <a:off x="8403442" y="4953737"/>
            <a:ext cx="815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PRV-3</a:t>
            </a:r>
          </a:p>
        </p:txBody>
      </p:sp>
      <p:pic>
        <p:nvPicPr>
          <p:cNvPr id="41" name="Graphic 40" descr="Arrow: Straight with solid fill">
            <a:extLst>
              <a:ext uri="{FF2B5EF4-FFF2-40B4-BE49-F238E27FC236}">
                <a16:creationId xmlns:a16="http://schemas.microsoft.com/office/drawing/2014/main" id="{0C74C097-E866-45ED-910A-479681400F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4CF34-E817-4060-81C8-73AEE3E7A3D1}"/>
              </a:ext>
            </a:extLst>
          </p:cNvPr>
          <p:cNvSpPr txBox="1"/>
          <p:nvPr/>
        </p:nvSpPr>
        <p:spPr>
          <a:xfrm>
            <a:off x="8685691" y="5797493"/>
            <a:ext cx="40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*Dal lavoro di tesi di Giulia Scaletti</a:t>
            </a:r>
          </a:p>
        </p:txBody>
      </p:sp>
    </p:spTree>
    <p:extLst>
      <p:ext uri="{BB962C8B-B14F-4D97-AF65-F5344CB8AC3E}">
        <p14:creationId xmlns:p14="http://schemas.microsoft.com/office/powerpoint/2010/main" val="757642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Field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9"/>
          <a:stretch/>
        </p:blipFill>
        <p:spPr>
          <a:xfrm>
            <a:off x="0" y="709807"/>
            <a:ext cx="9157625" cy="3306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45" y="3866724"/>
            <a:ext cx="5980983" cy="301159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105220" y="2940828"/>
            <a:ext cx="2737461" cy="3904472"/>
            <a:chOff x="6134100" y="2646716"/>
            <a:chExt cx="3009900" cy="42930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6586" y="4682801"/>
              <a:ext cx="3007414" cy="2256971"/>
            </a:xfrm>
            <a:prstGeom prst="rect">
              <a:avLst/>
            </a:prstGeom>
          </p:spPr>
        </p:pic>
        <p:pic>
          <p:nvPicPr>
            <p:cNvPr id="9" name="Immagin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30" t="26713" r="31872" b="39688"/>
            <a:stretch/>
          </p:blipFill>
          <p:spPr>
            <a:xfrm>
              <a:off x="7411724" y="5512831"/>
              <a:ext cx="796445" cy="10372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2" t="4190" b="33411"/>
            <a:stretch/>
          </p:blipFill>
          <p:spPr>
            <a:xfrm>
              <a:off x="6134100" y="2646716"/>
              <a:ext cx="2166764" cy="2045900"/>
            </a:xfrm>
            <a:prstGeom prst="rect">
              <a:avLst/>
            </a:prstGeom>
          </p:spPr>
        </p:pic>
      </p:grp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CE7B8CEB-DB67-4E29-B758-D7DC73466CAE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302099" y="2614224"/>
            <a:ext cx="564352" cy="1252499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ttangolo 21">
            <a:extLst>
              <a:ext uri="{FF2B5EF4-FFF2-40B4-BE49-F238E27FC236}">
                <a16:creationId xmlns:a16="http://schemas.microsoft.com/office/drawing/2014/main" id="{ADBC1FA8-F4FA-4A35-A129-775B97047886}"/>
              </a:ext>
            </a:extLst>
          </p:cNvPr>
          <p:cNvSpPr/>
          <p:nvPr/>
        </p:nvSpPr>
        <p:spPr>
          <a:xfrm>
            <a:off x="9866451" y="2429558"/>
            <a:ext cx="1658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Pressure sensor</a:t>
            </a:r>
          </a:p>
        </p:txBody>
      </p:sp>
      <p:sp>
        <p:nvSpPr>
          <p:cNvPr id="15" name="Rettangolo 21">
            <a:extLst>
              <a:ext uri="{FF2B5EF4-FFF2-40B4-BE49-F238E27FC236}">
                <a16:creationId xmlns:a16="http://schemas.microsoft.com/office/drawing/2014/main" id="{ADBC1FA8-F4FA-4A35-A129-775B97047886}"/>
              </a:ext>
            </a:extLst>
          </p:cNvPr>
          <p:cNvSpPr/>
          <p:nvPr/>
        </p:nvSpPr>
        <p:spPr>
          <a:xfrm>
            <a:off x="8528211" y="-2532"/>
            <a:ext cx="2069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Data by A2A monitoring system</a:t>
            </a:r>
          </a:p>
        </p:txBody>
      </p:sp>
      <p:pic>
        <p:nvPicPr>
          <p:cNvPr id="16" name="Immagin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7805" y="56499"/>
            <a:ext cx="1451073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87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856F-FB7A-A3E9-90C1-0461356D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Some </a:t>
            </a:r>
            <a:r>
              <a:rPr lang="it-IT" b="1" dirty="0" err="1">
                <a:solidFill>
                  <a:schemeClr val="bg1"/>
                </a:solidFill>
              </a:rPr>
              <a:t>limitations</a:t>
            </a:r>
            <a:endParaRPr lang="en-GB" dirty="0"/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20E39BA2-FE1B-4E3E-144C-E84831404FAA}"/>
              </a:ext>
            </a:extLst>
          </p:cNvPr>
          <p:cNvSpPr txBox="1"/>
          <p:nvPr/>
        </p:nvSpPr>
        <p:spPr>
          <a:xfrm>
            <a:off x="1200150" y="87369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dirty="0"/>
              <a:t>PSO </a:t>
            </a:r>
            <a:r>
              <a:rPr lang="it-IT" sz="2600" dirty="0" err="1"/>
              <a:t>issues</a:t>
            </a:r>
            <a:r>
              <a:rPr lang="it-IT" sz="2600" dirty="0"/>
              <a:t>	                     			    Assesment</a:t>
            </a:r>
          </a:p>
        </p:txBody>
      </p:sp>
      <p:grpSp>
        <p:nvGrpSpPr>
          <p:cNvPr id="5" name="Gruppo 15">
            <a:extLst>
              <a:ext uri="{FF2B5EF4-FFF2-40B4-BE49-F238E27FC236}">
                <a16:creationId xmlns:a16="http://schemas.microsoft.com/office/drawing/2014/main" id="{795ED1C1-05D7-5DA3-8729-588556E6B0AC}"/>
              </a:ext>
            </a:extLst>
          </p:cNvPr>
          <p:cNvGrpSpPr/>
          <p:nvPr/>
        </p:nvGrpSpPr>
        <p:grpSpPr>
          <a:xfrm>
            <a:off x="1803463" y="1554234"/>
            <a:ext cx="7937374" cy="1197428"/>
            <a:chOff x="603313" y="1768683"/>
            <a:chExt cx="7937374" cy="1197428"/>
          </a:xfrm>
        </p:grpSpPr>
        <p:grpSp>
          <p:nvGrpSpPr>
            <p:cNvPr id="6" name="Gruppo 10">
              <a:extLst>
                <a:ext uri="{FF2B5EF4-FFF2-40B4-BE49-F238E27FC236}">
                  <a16:creationId xmlns:a16="http://schemas.microsoft.com/office/drawing/2014/main" id="{CC20693F-0D85-FD62-FA33-EBF3D5233704}"/>
                </a:ext>
              </a:extLst>
            </p:cNvPr>
            <p:cNvGrpSpPr/>
            <p:nvPr/>
          </p:nvGrpSpPr>
          <p:grpSpPr>
            <a:xfrm>
              <a:off x="603313" y="1778111"/>
              <a:ext cx="3096000" cy="1188000"/>
              <a:chOff x="603315" y="2068248"/>
              <a:chExt cx="3096000" cy="1188000"/>
            </a:xfrm>
          </p:grpSpPr>
          <p:sp>
            <p:nvSpPr>
              <p:cNvPr id="11" name="Rettangolo 9">
                <a:extLst>
                  <a:ext uri="{FF2B5EF4-FFF2-40B4-BE49-F238E27FC236}">
                    <a16:creationId xmlns:a16="http://schemas.microsoft.com/office/drawing/2014/main" id="{70B68E9D-B07A-A09F-EB1F-D1438A14E420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CasellaDiTesto 8">
                <a:extLst>
                  <a:ext uri="{FF2B5EF4-FFF2-40B4-BE49-F238E27FC236}">
                    <a16:creationId xmlns:a16="http://schemas.microsoft.com/office/drawing/2014/main" id="{D9B0B669-259F-C42F-C29E-2A0B329823FF}"/>
                  </a:ext>
                </a:extLst>
              </p:cNvPr>
              <p:cNvSpPr txBox="1"/>
              <p:nvPr/>
            </p:nvSpPr>
            <p:spPr>
              <a:xfrm>
                <a:off x="952754" y="2452765"/>
                <a:ext cx="23971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Constraints</a:t>
                </a:r>
                <a:endParaRPr lang="it-IT" sz="2000" dirty="0"/>
              </a:p>
            </p:txBody>
          </p:sp>
        </p:grpSp>
        <p:grpSp>
          <p:nvGrpSpPr>
            <p:cNvPr id="7" name="Gruppo 11">
              <a:extLst>
                <a:ext uri="{FF2B5EF4-FFF2-40B4-BE49-F238E27FC236}">
                  <a16:creationId xmlns:a16="http://schemas.microsoft.com/office/drawing/2014/main" id="{37EF4637-B898-8332-6A9A-F7FC88393C08}"/>
                </a:ext>
              </a:extLst>
            </p:cNvPr>
            <p:cNvGrpSpPr/>
            <p:nvPr/>
          </p:nvGrpSpPr>
          <p:grpSpPr>
            <a:xfrm>
              <a:off x="5444687" y="1768683"/>
              <a:ext cx="3096000" cy="1188000"/>
              <a:chOff x="603315" y="2068248"/>
              <a:chExt cx="3096000" cy="1188000"/>
            </a:xfrm>
          </p:grpSpPr>
          <p:sp>
            <p:nvSpPr>
              <p:cNvPr id="9" name="Rettangolo 12">
                <a:extLst>
                  <a:ext uri="{FF2B5EF4-FFF2-40B4-BE49-F238E27FC236}">
                    <a16:creationId xmlns:a16="http://schemas.microsoft.com/office/drawing/2014/main" id="{4DEB63F2-34D8-8E8C-AF5B-612271909F88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CasellaDiTesto 13">
                <a:extLst>
                  <a:ext uri="{FF2B5EF4-FFF2-40B4-BE49-F238E27FC236}">
                    <a16:creationId xmlns:a16="http://schemas.microsoft.com/office/drawing/2014/main" id="{D518C950-900F-68AA-A17E-1CC9740953AD}"/>
                  </a:ext>
                </a:extLst>
              </p:cNvPr>
              <p:cNvSpPr txBox="1"/>
              <p:nvPr/>
            </p:nvSpPr>
            <p:spPr>
              <a:xfrm>
                <a:off x="807995" y="2317733"/>
                <a:ext cx="2686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Direct in </a:t>
                </a:r>
                <a:r>
                  <a:rPr lang="it-IT" sz="2000" b="0" i="0" u="none" strike="noStrike" baseline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objective</a:t>
                </a:r>
                <a:r>
                  <a:rPr lang="it-IT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000" b="0" i="0" u="none" strike="noStrike" baseline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functions</a:t>
                </a:r>
                <a:endParaRPr lang="it-IT" sz="2000" dirty="0"/>
              </a:p>
            </p:txBody>
          </p:sp>
        </p:grpSp>
        <p:sp>
          <p:nvSpPr>
            <p:cNvPr id="8" name="Freccia a destra 14">
              <a:extLst>
                <a:ext uri="{FF2B5EF4-FFF2-40B4-BE49-F238E27FC236}">
                  <a16:creationId xmlns:a16="http://schemas.microsoft.com/office/drawing/2014/main" id="{CBA3251B-D968-E062-E03F-5DB2AB6B009A}"/>
                </a:ext>
              </a:extLst>
            </p:cNvPr>
            <p:cNvSpPr/>
            <p:nvPr/>
          </p:nvSpPr>
          <p:spPr>
            <a:xfrm>
              <a:off x="3903992" y="2177845"/>
              <a:ext cx="1336015" cy="369674"/>
            </a:xfrm>
            <a:prstGeom prst="rightArrow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13" name="Gruppo 18">
            <a:extLst>
              <a:ext uri="{FF2B5EF4-FFF2-40B4-BE49-F238E27FC236}">
                <a16:creationId xmlns:a16="http://schemas.microsoft.com/office/drawing/2014/main" id="{5D0B756D-1376-632C-9B91-00571F471764}"/>
              </a:ext>
            </a:extLst>
          </p:cNvPr>
          <p:cNvGrpSpPr/>
          <p:nvPr/>
        </p:nvGrpSpPr>
        <p:grpSpPr>
          <a:xfrm>
            <a:off x="1803464" y="4556694"/>
            <a:ext cx="7937374" cy="1197428"/>
            <a:chOff x="603313" y="1768683"/>
            <a:chExt cx="7937374" cy="1197428"/>
          </a:xfrm>
        </p:grpSpPr>
        <p:grpSp>
          <p:nvGrpSpPr>
            <p:cNvPr id="14" name="Gruppo 19">
              <a:extLst>
                <a:ext uri="{FF2B5EF4-FFF2-40B4-BE49-F238E27FC236}">
                  <a16:creationId xmlns:a16="http://schemas.microsoft.com/office/drawing/2014/main" id="{32FF4580-7069-4ED8-BD39-149687EDD333}"/>
                </a:ext>
              </a:extLst>
            </p:cNvPr>
            <p:cNvGrpSpPr/>
            <p:nvPr/>
          </p:nvGrpSpPr>
          <p:grpSpPr>
            <a:xfrm>
              <a:off x="603313" y="1778111"/>
              <a:ext cx="3096000" cy="1188000"/>
              <a:chOff x="603315" y="2068248"/>
              <a:chExt cx="3096000" cy="1188000"/>
            </a:xfrm>
          </p:grpSpPr>
          <p:sp>
            <p:nvSpPr>
              <p:cNvPr id="19" name="Rettangolo 24">
                <a:extLst>
                  <a:ext uri="{FF2B5EF4-FFF2-40B4-BE49-F238E27FC236}">
                    <a16:creationId xmlns:a16="http://schemas.microsoft.com/office/drawing/2014/main" id="{0AE5363C-C519-81A3-9230-7B28DA8F0DF7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CasellaDiTesto 25">
                <a:extLst>
                  <a:ext uri="{FF2B5EF4-FFF2-40B4-BE49-F238E27FC236}">
                    <a16:creationId xmlns:a16="http://schemas.microsoft.com/office/drawing/2014/main" id="{5A6F7662-E6FC-DDAD-E088-1480AF90D57B}"/>
                  </a:ext>
                </a:extLst>
              </p:cNvPr>
              <p:cNvSpPr txBox="1"/>
              <p:nvPr/>
            </p:nvSpPr>
            <p:spPr>
              <a:xfrm>
                <a:off x="952754" y="2467982"/>
                <a:ext cx="23971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Local minima</a:t>
                </a:r>
                <a:endParaRPr lang="it-IT" sz="2000" dirty="0"/>
              </a:p>
            </p:txBody>
          </p:sp>
        </p:grpSp>
        <p:grpSp>
          <p:nvGrpSpPr>
            <p:cNvPr id="15" name="Gruppo 20">
              <a:extLst>
                <a:ext uri="{FF2B5EF4-FFF2-40B4-BE49-F238E27FC236}">
                  <a16:creationId xmlns:a16="http://schemas.microsoft.com/office/drawing/2014/main" id="{A2F86094-F934-A07E-F547-1CAEFDC2A58D}"/>
                </a:ext>
              </a:extLst>
            </p:cNvPr>
            <p:cNvGrpSpPr/>
            <p:nvPr/>
          </p:nvGrpSpPr>
          <p:grpSpPr>
            <a:xfrm>
              <a:off x="5444687" y="1768683"/>
              <a:ext cx="3096000" cy="1188000"/>
              <a:chOff x="603315" y="2068248"/>
              <a:chExt cx="3096000" cy="1188000"/>
            </a:xfrm>
          </p:grpSpPr>
          <p:sp>
            <p:nvSpPr>
              <p:cNvPr id="17" name="Rettangolo 22">
                <a:extLst>
                  <a:ext uri="{FF2B5EF4-FFF2-40B4-BE49-F238E27FC236}">
                    <a16:creationId xmlns:a16="http://schemas.microsoft.com/office/drawing/2014/main" id="{3D800295-B167-8D74-23F3-956F2FB7E667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CasellaDiTesto 23">
                <a:extLst>
                  <a:ext uri="{FF2B5EF4-FFF2-40B4-BE49-F238E27FC236}">
                    <a16:creationId xmlns:a16="http://schemas.microsoft.com/office/drawing/2014/main" id="{4C0B99D6-97E3-1125-C0C9-0B1886E9C926}"/>
                  </a:ext>
                </a:extLst>
              </p:cNvPr>
              <p:cNvSpPr txBox="1"/>
              <p:nvPr/>
            </p:nvSpPr>
            <p:spPr>
              <a:xfrm>
                <a:off x="766930" y="2308304"/>
                <a:ext cx="27687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0" i="0" u="none" strike="noStrike" baseline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Repetitions</a:t>
                </a:r>
                <a:r>
                  <a:rPr lang="it-IT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:r>
                  <a:rPr lang="it-IT" sz="2000" b="0" i="0" u="none" strike="noStrike" baseline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different</a:t>
                </a:r>
                <a:r>
                  <a:rPr lang="it-IT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 start</a:t>
                </a:r>
                <a:endParaRPr lang="it-IT" sz="2000" dirty="0"/>
              </a:p>
            </p:txBody>
          </p:sp>
        </p:grpSp>
        <p:sp>
          <p:nvSpPr>
            <p:cNvPr id="16" name="Freccia a destra 21">
              <a:extLst>
                <a:ext uri="{FF2B5EF4-FFF2-40B4-BE49-F238E27FC236}">
                  <a16:creationId xmlns:a16="http://schemas.microsoft.com/office/drawing/2014/main" id="{066105E5-76AD-BB71-65B5-5C5FBF6398FE}"/>
                </a:ext>
              </a:extLst>
            </p:cNvPr>
            <p:cNvSpPr/>
            <p:nvPr/>
          </p:nvSpPr>
          <p:spPr>
            <a:xfrm>
              <a:off x="3903992" y="2177845"/>
              <a:ext cx="1336015" cy="369674"/>
            </a:xfrm>
            <a:prstGeom prst="rightArrow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6">
            <a:extLst>
              <a:ext uri="{FF2B5EF4-FFF2-40B4-BE49-F238E27FC236}">
                <a16:creationId xmlns:a16="http://schemas.microsoft.com/office/drawing/2014/main" id="{312FE497-F3C8-DEE6-404F-51A77E1BB98C}"/>
              </a:ext>
            </a:extLst>
          </p:cNvPr>
          <p:cNvGrpSpPr/>
          <p:nvPr/>
        </p:nvGrpSpPr>
        <p:grpSpPr>
          <a:xfrm>
            <a:off x="1803463" y="3050750"/>
            <a:ext cx="7937375" cy="1197428"/>
            <a:chOff x="603312" y="1768683"/>
            <a:chExt cx="7937375" cy="1197428"/>
          </a:xfrm>
        </p:grpSpPr>
        <p:grpSp>
          <p:nvGrpSpPr>
            <p:cNvPr id="22" name="Gruppo 27">
              <a:extLst>
                <a:ext uri="{FF2B5EF4-FFF2-40B4-BE49-F238E27FC236}">
                  <a16:creationId xmlns:a16="http://schemas.microsoft.com/office/drawing/2014/main" id="{3154FCD0-E362-1A13-ECB8-1730ABE5ECCD}"/>
                </a:ext>
              </a:extLst>
            </p:cNvPr>
            <p:cNvGrpSpPr/>
            <p:nvPr/>
          </p:nvGrpSpPr>
          <p:grpSpPr>
            <a:xfrm>
              <a:off x="603312" y="1778111"/>
              <a:ext cx="3096001" cy="1188000"/>
              <a:chOff x="603314" y="2068248"/>
              <a:chExt cx="3096001" cy="1188000"/>
            </a:xfrm>
          </p:grpSpPr>
          <p:sp>
            <p:nvSpPr>
              <p:cNvPr id="27" name="Rettangolo 32">
                <a:extLst>
                  <a:ext uri="{FF2B5EF4-FFF2-40B4-BE49-F238E27FC236}">
                    <a16:creationId xmlns:a16="http://schemas.microsoft.com/office/drawing/2014/main" id="{91BF62C8-8CDB-9135-907C-2C208DC93FFD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CasellaDiTesto 33">
                <a:extLst>
                  <a:ext uri="{FF2B5EF4-FFF2-40B4-BE49-F238E27FC236}">
                    <a16:creationId xmlns:a16="http://schemas.microsoft.com/office/drawing/2014/main" id="{C25A7339-7823-11CC-9F59-902BD979E44D}"/>
                  </a:ext>
                </a:extLst>
              </p:cNvPr>
              <p:cNvSpPr txBox="1"/>
              <p:nvPr/>
            </p:nvSpPr>
            <p:spPr>
              <a:xfrm>
                <a:off x="603314" y="2298876"/>
                <a:ext cx="309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Shape</a:t>
                </a: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of </a:t>
                </a:r>
              </a:p>
              <a:p>
                <a:pPr algn="ctr"/>
                <a:r>
                  <a:rPr lang="it-IT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research</a:t>
                </a: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space</a:t>
                </a:r>
                <a:endParaRPr lang="it-IT" sz="2000" dirty="0"/>
              </a:p>
            </p:txBody>
          </p:sp>
        </p:grpSp>
        <p:grpSp>
          <p:nvGrpSpPr>
            <p:cNvPr id="23" name="Gruppo 28">
              <a:extLst>
                <a:ext uri="{FF2B5EF4-FFF2-40B4-BE49-F238E27FC236}">
                  <a16:creationId xmlns:a16="http://schemas.microsoft.com/office/drawing/2014/main" id="{B1CF2B09-9770-BC19-7286-BE9FDEA65205}"/>
                </a:ext>
              </a:extLst>
            </p:cNvPr>
            <p:cNvGrpSpPr/>
            <p:nvPr/>
          </p:nvGrpSpPr>
          <p:grpSpPr>
            <a:xfrm>
              <a:off x="5444687" y="1768683"/>
              <a:ext cx="3096000" cy="1188000"/>
              <a:chOff x="603315" y="2068248"/>
              <a:chExt cx="3096000" cy="1188000"/>
            </a:xfrm>
          </p:grpSpPr>
          <p:sp>
            <p:nvSpPr>
              <p:cNvPr id="25" name="Rettangolo 30">
                <a:extLst>
                  <a:ext uri="{FF2B5EF4-FFF2-40B4-BE49-F238E27FC236}">
                    <a16:creationId xmlns:a16="http://schemas.microsoft.com/office/drawing/2014/main" id="{C6517952-7830-9DB9-9E5E-AC009FE0DE68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CasellaDiTesto 31">
                <a:extLst>
                  <a:ext uri="{FF2B5EF4-FFF2-40B4-BE49-F238E27FC236}">
                    <a16:creationId xmlns:a16="http://schemas.microsoft.com/office/drawing/2014/main" id="{DCF54AE1-0C40-CD55-DA04-2DDF98BDF3A6}"/>
                  </a:ext>
                </a:extLst>
              </p:cNvPr>
              <p:cNvSpPr txBox="1"/>
              <p:nvPr/>
            </p:nvSpPr>
            <p:spPr>
              <a:xfrm>
                <a:off x="766930" y="2163844"/>
                <a:ext cx="27687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Ordering</a:t>
                </a: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pipes</a:t>
                </a: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that</a:t>
                </a: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are more </a:t>
                </a:r>
                <a:r>
                  <a:rPr lang="it-IT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promising</a:t>
                </a:r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:r>
                  <a:rPr lang="it-IT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installations</a:t>
                </a:r>
                <a:endParaRPr lang="it-IT" sz="2000" dirty="0"/>
              </a:p>
            </p:txBody>
          </p:sp>
        </p:grpSp>
        <p:sp>
          <p:nvSpPr>
            <p:cNvPr id="24" name="Freccia a destra 29">
              <a:extLst>
                <a:ext uri="{FF2B5EF4-FFF2-40B4-BE49-F238E27FC236}">
                  <a16:creationId xmlns:a16="http://schemas.microsoft.com/office/drawing/2014/main" id="{B2E51195-B1C0-BD21-50AE-A8393FBCA81B}"/>
                </a:ext>
              </a:extLst>
            </p:cNvPr>
            <p:cNvSpPr/>
            <p:nvPr/>
          </p:nvSpPr>
          <p:spPr>
            <a:xfrm>
              <a:off x="3903992" y="2177845"/>
              <a:ext cx="1336015" cy="369674"/>
            </a:xfrm>
            <a:prstGeom prst="rightArrow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Graphic 28" descr="Arrow: Straight with solid fill">
            <a:extLst>
              <a:ext uri="{FF2B5EF4-FFF2-40B4-BE49-F238E27FC236}">
                <a16:creationId xmlns:a16="http://schemas.microsoft.com/office/drawing/2014/main" id="{F102B0DB-0BFA-7DB7-17BA-F217D2AA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96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How much energy is dissipated?</a:t>
            </a:r>
          </a:p>
          <a:p>
            <a:endParaRPr lang="it-IT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112760"/>
              </p:ext>
            </p:extLst>
          </p:nvPr>
        </p:nvGraphicFramePr>
        <p:xfrm>
          <a:off x="590739" y="1586575"/>
          <a:ext cx="9378885" cy="4321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5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3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8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8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5798">
                <a:tc rowSpan="2"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 </a:t>
                      </a:r>
                      <a:r>
                        <a:rPr lang="it-IT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values</a:t>
                      </a:r>
                      <a:r>
                        <a:rPr lang="it-IT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endParaRPr lang="it-IT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02953" marR="102953" marT="51477" marB="51477" anchor="ctr"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Valve Diameter</a:t>
                      </a:r>
                      <a:endParaRPr lang="it-IT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Differential pressure</a:t>
                      </a:r>
                    </a:p>
                  </a:txBody>
                  <a:tcPr marL="50047" marR="50047" marT="0" marB="0" anchor="ctr"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Flow rate</a:t>
                      </a:r>
                      <a:endParaRPr lang="it-IT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baseline="0" dirty="0">
                          <a:effectLst/>
                        </a:rPr>
                        <a:t>Dissipated Power</a:t>
                      </a:r>
                    </a:p>
                  </a:txBody>
                  <a:tcPr marL="50047" marR="50047" marT="0" marB="0" anchor="ctr"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+mn-lt"/>
                          <a:ea typeface="+mn-ea"/>
                          <a:cs typeface="+mn-cs"/>
                        </a:rPr>
                        <a:t>Monthly</a:t>
                      </a:r>
                      <a:r>
                        <a:rPr lang="it-IT" sz="14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dissipated energy</a:t>
                      </a:r>
                      <a:endParaRPr lang="it-IT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16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effectLst/>
                        </a:rPr>
                        <a:t>[mm]</a:t>
                      </a:r>
                      <a:endParaRPr lang="it-IT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effectLst/>
                        </a:rPr>
                        <a:t>[bar]</a:t>
                      </a:r>
                      <a:endParaRPr lang="it-IT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effectLst/>
                        </a:rPr>
                        <a:t>[l/s]</a:t>
                      </a:r>
                      <a:endParaRPr lang="it-IT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effectLst/>
                        </a:rPr>
                        <a:t>[KW]</a:t>
                      </a:r>
                      <a:endParaRPr lang="it-IT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b="1" dirty="0">
                          <a:solidFill>
                            <a:srgbClr val="FFFF00"/>
                          </a:solidFill>
                          <a:effectLst/>
                        </a:rPr>
                        <a:t>[</a:t>
                      </a:r>
                      <a:r>
                        <a:rPr lang="en-US" sz="1400" b="1" noProof="0" dirty="0">
                          <a:solidFill>
                            <a:srgbClr val="FFFF00"/>
                          </a:solidFill>
                          <a:effectLst/>
                        </a:rPr>
                        <a:t>KWh/month</a:t>
                      </a:r>
                      <a:r>
                        <a:rPr lang="it-IT" sz="1400" b="1" dirty="0">
                          <a:solidFill>
                            <a:srgbClr val="FFFF00"/>
                          </a:solidFill>
                          <a:effectLst/>
                        </a:rPr>
                        <a:t>]</a:t>
                      </a:r>
                      <a:endParaRPr lang="it-IT" sz="1200" b="1" dirty="0">
                        <a:solidFill>
                          <a:srgbClr val="FFFF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306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WDS .1 - hilly areas, net pressure reduction. </a:t>
                      </a:r>
                    </a:p>
                  </a:txBody>
                  <a:tcPr marL="50047" marR="500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100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4.5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17.5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7.9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2300" b="1" dirty="0">
                          <a:solidFill>
                            <a:srgbClr val="FFFF00"/>
                          </a:solidFill>
                          <a:effectLst/>
                        </a:rPr>
                        <a:t>5700</a:t>
                      </a:r>
                      <a:endParaRPr lang="it-IT" sz="2000" b="1" dirty="0">
                        <a:solidFill>
                          <a:srgbClr val="FFFF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69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WDS</a:t>
                      </a:r>
                      <a:r>
                        <a:rPr lang="it-IT" sz="1400" baseline="0" dirty="0">
                          <a:effectLst/>
                        </a:rPr>
                        <a:t> .</a:t>
                      </a:r>
                      <a:r>
                        <a:rPr lang="it-IT" sz="1400" dirty="0">
                          <a:effectLst/>
                        </a:rPr>
                        <a:t>2 - </a:t>
                      </a:r>
                      <a:r>
                        <a:rPr lang="en-US" sz="1400" dirty="0">
                          <a:effectLst/>
                        </a:rPr>
                        <a:t>plain areas, delivery from water main</a:t>
                      </a:r>
                      <a:endParaRPr lang="it-IT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150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4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27.5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11.0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2300" b="1" dirty="0">
                          <a:solidFill>
                            <a:srgbClr val="FFFF00"/>
                          </a:solidFill>
                          <a:effectLst/>
                        </a:rPr>
                        <a:t>8000</a:t>
                      </a:r>
                      <a:endParaRPr lang="it-IT" sz="2000" b="1" dirty="0">
                        <a:solidFill>
                          <a:srgbClr val="FFFF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86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</a:rPr>
                        <a:t>WDS</a:t>
                      </a:r>
                      <a:r>
                        <a:rPr lang="it-IT" sz="1400" baseline="0" dirty="0">
                          <a:effectLst/>
                        </a:rPr>
                        <a:t> .</a:t>
                      </a:r>
                      <a:r>
                        <a:rPr lang="it-IT" sz="1400" dirty="0">
                          <a:effectLst/>
                        </a:rPr>
                        <a:t>3 - </a:t>
                      </a:r>
                      <a:r>
                        <a:rPr lang="en-US" sz="1400" dirty="0">
                          <a:effectLst/>
                        </a:rPr>
                        <a:t>mountain areas, duct from springs/ net  pressure reduction</a:t>
                      </a:r>
                      <a:endParaRPr lang="it-IT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50 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9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7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6.3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2300" b="1" dirty="0">
                          <a:solidFill>
                            <a:srgbClr val="FFFF00"/>
                          </a:solidFill>
                          <a:effectLst/>
                        </a:rPr>
                        <a:t>4600</a:t>
                      </a:r>
                      <a:endParaRPr lang="it-IT" sz="2000" b="1" dirty="0">
                        <a:solidFill>
                          <a:srgbClr val="FFFF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69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400" baseline="0" dirty="0">
                          <a:effectLst/>
                        </a:rPr>
                        <a:t>WDS .4 -  </a:t>
                      </a:r>
                      <a:r>
                        <a:rPr lang="en-US" sz="1400" baseline="0" dirty="0">
                          <a:effectLst/>
                        </a:rPr>
                        <a:t>mountain areas, delivery from water main</a:t>
                      </a:r>
                      <a:endParaRPr lang="it-IT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100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10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10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</a:rPr>
                        <a:t>10.0</a:t>
                      </a:r>
                      <a:endParaRPr lang="it-IT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2300" b="1" dirty="0">
                          <a:solidFill>
                            <a:srgbClr val="FFFF00"/>
                          </a:solidFill>
                          <a:effectLst/>
                        </a:rPr>
                        <a:t>7200</a:t>
                      </a:r>
                      <a:endParaRPr lang="it-IT" sz="2000" b="1" dirty="0">
                        <a:solidFill>
                          <a:srgbClr val="FFFF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0047" marR="50047" marT="0" marB="0" anchor="ctr">
                    <a:gradFill flip="none" rotWithShape="1">
                      <a:gsLst>
                        <a:gs pos="0">
                          <a:srgbClr val="00CC99">
                            <a:tint val="66000"/>
                            <a:satMod val="160000"/>
                          </a:srgbClr>
                        </a:gs>
                        <a:gs pos="50000">
                          <a:srgbClr val="00CC99">
                            <a:tint val="44500"/>
                            <a:satMod val="160000"/>
                          </a:srgbClr>
                        </a:gs>
                        <a:gs pos="100000">
                          <a:srgbClr val="00CC99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CasellaDiTesto 37"/>
          <p:cNvSpPr txBox="1"/>
          <p:nvPr/>
        </p:nvSpPr>
        <p:spPr>
          <a:xfrm>
            <a:off x="293093" y="814176"/>
            <a:ext cx="6143218" cy="462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 err="1"/>
              <a:t>Dissipated</a:t>
            </a:r>
            <a:r>
              <a:rPr lang="it-IT" b="1" dirty="0"/>
              <a:t> Power: P [W] = Q </a:t>
            </a:r>
            <a:r>
              <a:rPr lang="it-IT" dirty="0"/>
              <a:t>[mc/s] </a:t>
            </a:r>
            <a:r>
              <a:rPr lang="it-IT" b="1" dirty="0"/>
              <a:t>* </a:t>
            </a:r>
            <a:r>
              <a:rPr lang="it-IT" b="1" dirty="0" err="1">
                <a:latin typeface="Symbol" panose="05050102010706020507" pitchFamily="18" charset="2"/>
              </a:rPr>
              <a:t>D</a:t>
            </a:r>
            <a:r>
              <a:rPr lang="it-IT" b="1" dirty="0" err="1"/>
              <a:t>p</a:t>
            </a:r>
            <a:r>
              <a:rPr lang="it-IT" b="1" dirty="0"/>
              <a:t> </a:t>
            </a:r>
            <a:r>
              <a:rPr lang="it-IT" dirty="0"/>
              <a:t>[Pa]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81162" y="6015610"/>
            <a:ext cx="660661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Calibri" pitchFamily="34" charset="0"/>
              </a:rPr>
              <a:t>Average electric consumption of a 4 people family 250KWh / month</a:t>
            </a:r>
          </a:p>
        </p:txBody>
      </p:sp>
      <p:sp>
        <p:nvSpPr>
          <p:cNvPr id="7" name="Rectangle 6"/>
          <p:cNvSpPr/>
          <p:nvPr/>
        </p:nvSpPr>
        <p:spPr>
          <a:xfrm>
            <a:off x="10253744" y="3015831"/>
            <a:ext cx="964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Calibri" pitchFamily="34" charset="0"/>
              </a:rPr>
              <a:t>90 ab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53744" y="3793251"/>
            <a:ext cx="964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Calibri" pitchFamily="34" charset="0"/>
              </a:rPr>
              <a:t>120 ab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53744" y="4570671"/>
            <a:ext cx="964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Calibri" pitchFamily="34" charset="0"/>
              </a:rPr>
              <a:t>70 ab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253744" y="5336379"/>
            <a:ext cx="9644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Calibri" pitchFamily="34" charset="0"/>
              </a:rPr>
              <a:t>110 ab </a:t>
            </a:r>
          </a:p>
        </p:txBody>
      </p:sp>
    </p:spTree>
    <p:extLst>
      <p:ext uri="{BB962C8B-B14F-4D97-AF65-F5344CB8AC3E}">
        <p14:creationId xmlns:p14="http://schemas.microsoft.com/office/powerpoint/2010/main" val="32160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C8146C-AC3E-6D3E-582A-6AD1F3FBAF16}"/>
              </a:ext>
            </a:extLst>
          </p:cNvPr>
          <p:cNvSpPr/>
          <p:nvPr/>
        </p:nvSpPr>
        <p:spPr>
          <a:xfrm>
            <a:off x="0" y="6050424"/>
            <a:ext cx="5291346" cy="80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20652" y="12065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Water </a:t>
            </a:r>
            <a:r>
              <a:rPr lang="it-IT" b="1" dirty="0" err="1">
                <a:solidFill>
                  <a:schemeClr val="bg1"/>
                </a:solidFill>
              </a:rPr>
              <a:t>distribution</a:t>
            </a:r>
            <a:r>
              <a:rPr lang="it-IT" b="1" dirty="0">
                <a:solidFill>
                  <a:schemeClr val="bg1"/>
                </a:solidFill>
              </a:rPr>
              <a:t> systems</a:t>
            </a:r>
          </a:p>
        </p:txBody>
      </p:sp>
      <p:sp>
        <p:nvSpPr>
          <p:cNvPr id="3" name="CasellaDiTesto 17"/>
          <p:cNvSpPr txBox="1"/>
          <p:nvPr/>
        </p:nvSpPr>
        <p:spPr>
          <a:xfrm>
            <a:off x="137735" y="806072"/>
            <a:ext cx="571556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n w="18415" cmpd="sng">
                  <a:noFill/>
                  <a:prstDash val="solid"/>
                </a:ln>
              </a:rPr>
              <a:t>What kind of users in water </a:t>
            </a:r>
            <a:r>
              <a:rPr lang="it-IT" sz="2000" dirty="0" err="1">
                <a:ln w="18415" cmpd="sng">
                  <a:noFill/>
                  <a:prstDash val="solid"/>
                </a:ln>
              </a:rPr>
              <a:t>distribution</a:t>
            </a:r>
            <a:r>
              <a:rPr lang="it-IT" sz="2000" dirty="0">
                <a:ln w="18415" cmpd="sng">
                  <a:noFill/>
                  <a:prstDash val="solid"/>
                </a:ln>
              </a:rPr>
              <a:t> systems? </a:t>
            </a:r>
          </a:p>
        </p:txBody>
      </p:sp>
      <p:sp>
        <p:nvSpPr>
          <p:cNvPr id="6" name="CasellaDiTesto 17"/>
          <p:cNvSpPr txBox="1"/>
          <p:nvPr/>
        </p:nvSpPr>
        <p:spPr>
          <a:xfrm>
            <a:off x="3899403" y="3222735"/>
            <a:ext cx="1216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n w="18415" cmpd="sng">
                  <a:noFill/>
                  <a:prstDash val="solid"/>
                </a:ln>
              </a:rPr>
              <a:t>Industrial</a:t>
            </a:r>
          </a:p>
          <a:p>
            <a:pPr algn="ctr"/>
            <a:r>
              <a:rPr lang="it-IT" sz="2000" dirty="0">
                <a:ln w="18415" cmpd="sng">
                  <a:noFill/>
                  <a:prstDash val="solid"/>
                </a:ln>
              </a:rPr>
              <a:t>(23%)</a:t>
            </a:r>
          </a:p>
        </p:txBody>
      </p:sp>
      <p:sp>
        <p:nvSpPr>
          <p:cNvPr id="7" name="CasellaDiTesto 17"/>
          <p:cNvSpPr txBox="1"/>
          <p:nvPr/>
        </p:nvSpPr>
        <p:spPr>
          <a:xfrm>
            <a:off x="856502" y="3222735"/>
            <a:ext cx="1286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n w="18415" cmpd="sng">
                  <a:noFill/>
                  <a:prstDash val="solid"/>
                </a:ln>
              </a:rPr>
              <a:t>Civil</a:t>
            </a:r>
          </a:p>
          <a:p>
            <a:pPr algn="ctr"/>
            <a:r>
              <a:rPr lang="it-IT" sz="2000" dirty="0">
                <a:ln w="18415" cmpd="sng">
                  <a:noFill/>
                  <a:prstDash val="solid"/>
                </a:ln>
              </a:rPr>
              <a:t>(27%)</a:t>
            </a:r>
          </a:p>
        </p:txBody>
      </p:sp>
      <p:sp>
        <p:nvSpPr>
          <p:cNvPr id="8" name="CasellaDiTesto 17"/>
          <p:cNvSpPr txBox="1"/>
          <p:nvPr/>
        </p:nvSpPr>
        <p:spPr>
          <a:xfrm>
            <a:off x="6938330" y="3092106"/>
            <a:ext cx="1467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dirty="0">
                <a:ln w="18415" cmpd="sng">
                  <a:noFill/>
                  <a:prstDash val="solid"/>
                </a:ln>
              </a:rPr>
              <a:t>Agricoltural</a:t>
            </a:r>
          </a:p>
          <a:p>
            <a:pPr algn="ctr"/>
            <a:r>
              <a:rPr lang="it-IT" sz="2000" dirty="0">
                <a:ln w="18415" cmpd="sng">
                  <a:noFill/>
                  <a:prstDash val="solid"/>
                </a:ln>
              </a:rPr>
              <a:t>(50%)</a:t>
            </a:r>
          </a:p>
        </p:txBody>
      </p:sp>
      <p:sp>
        <p:nvSpPr>
          <p:cNvPr id="11" name="CasellaDiTesto 17"/>
          <p:cNvSpPr txBox="1"/>
          <p:nvPr/>
        </p:nvSpPr>
        <p:spPr>
          <a:xfrm>
            <a:off x="409714" y="4224243"/>
            <a:ext cx="4469437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n w="18415" cmpd="sng">
                  <a:noFill/>
                  <a:prstDash val="solid"/>
                </a:ln>
              </a:rPr>
              <a:t>They share some issues: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n w="18415" cmpd="sng">
                  <a:noFill/>
                  <a:prstDash val="solid"/>
                </a:ln>
              </a:rPr>
              <a:t>They need renovation (ageing)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ln w="18415" cmpd="sng">
                  <a:noFill/>
                  <a:prstDash val="solid"/>
                </a:ln>
              </a:rPr>
              <a:t>Change</a:t>
            </a:r>
            <a:r>
              <a:rPr lang="it-IT" sz="2000" b="1" dirty="0">
                <a:ln w="18415" cmpd="sng">
                  <a:noFill/>
                  <a:prstDash val="solid"/>
                </a:ln>
              </a:rPr>
              <a:t> of </a:t>
            </a:r>
            <a:r>
              <a:rPr lang="it-IT" sz="2000" b="1" dirty="0" err="1">
                <a:ln w="18415" cmpd="sng">
                  <a:noFill/>
                  <a:prstDash val="solid"/>
                </a:ln>
              </a:rPr>
              <a:t>habits</a:t>
            </a:r>
            <a:r>
              <a:rPr lang="it-IT" sz="2000" b="1" dirty="0">
                <a:ln w="18415" cmpd="sng">
                  <a:noFill/>
                  <a:prstDash val="solid"/>
                </a:ln>
              </a:rPr>
              <a:t> (</a:t>
            </a:r>
            <a:r>
              <a:rPr lang="it-IT" sz="2000" b="1" dirty="0" err="1">
                <a:ln w="18415" cmpd="sng">
                  <a:noFill/>
                  <a:prstDash val="solid"/>
                </a:ln>
              </a:rPr>
              <a:t>clime</a:t>
            </a:r>
            <a:r>
              <a:rPr lang="it-IT" sz="2000" b="1" dirty="0">
                <a:ln w="18415" cmpd="sng">
                  <a:noFill/>
                  <a:prstDash val="solid"/>
                </a:ln>
              </a:rPr>
              <a:t>, </a:t>
            </a:r>
            <a:r>
              <a:rPr lang="it-IT" sz="2000" b="1" dirty="0" err="1">
                <a:ln w="18415" cmpd="sng">
                  <a:noFill/>
                  <a:prstDash val="solid"/>
                </a:ln>
              </a:rPr>
              <a:t>population</a:t>
            </a:r>
            <a:r>
              <a:rPr lang="it-IT" sz="2000" b="1" dirty="0">
                <a:ln w="18415" cmpd="sng">
                  <a:noFill/>
                  <a:prstDash val="solid"/>
                </a:ln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err="1">
                <a:ln w="18415" cmpd="sng">
                  <a:noFill/>
                  <a:prstDash val="solid"/>
                </a:ln>
              </a:rPr>
              <a:t>Lack</a:t>
            </a:r>
            <a:r>
              <a:rPr lang="it-IT" sz="2000" b="1" dirty="0">
                <a:ln w="18415" cmpd="sng">
                  <a:noFill/>
                  <a:prstDash val="solid"/>
                </a:ln>
              </a:rPr>
              <a:t> of information</a:t>
            </a:r>
          </a:p>
        </p:txBody>
      </p:sp>
      <p:sp>
        <p:nvSpPr>
          <p:cNvPr id="12" name="CasellaDiTesto 17"/>
          <p:cNvSpPr txBox="1"/>
          <p:nvPr/>
        </p:nvSpPr>
        <p:spPr>
          <a:xfrm>
            <a:off x="5853302" y="4301129"/>
            <a:ext cx="3700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n w="18415" cmpd="sng">
                  <a:noFill/>
                  <a:prstDash val="solid"/>
                </a:ln>
              </a:rPr>
              <a:t>New challenges for the future</a:t>
            </a:r>
          </a:p>
          <a:p>
            <a:r>
              <a:rPr lang="it-IT" sz="2000" dirty="0">
                <a:ln w="18415" cmpd="sng">
                  <a:noFill/>
                  <a:prstDash val="solid"/>
                </a:ln>
              </a:rPr>
              <a:t>-UN sustainable </a:t>
            </a:r>
          </a:p>
          <a:p>
            <a:r>
              <a:rPr lang="it-IT" sz="2000" dirty="0">
                <a:ln w="18415" cmpd="sng">
                  <a:noFill/>
                  <a:prstDash val="solid"/>
                </a:ln>
              </a:rPr>
              <a:t>development goal n 6</a:t>
            </a:r>
          </a:p>
        </p:txBody>
      </p:sp>
      <p:sp>
        <p:nvSpPr>
          <p:cNvPr id="13" name="Freccia a sinistra 19"/>
          <p:cNvSpPr/>
          <p:nvPr/>
        </p:nvSpPr>
        <p:spPr>
          <a:xfrm rot="10800000">
            <a:off x="4879152" y="4462898"/>
            <a:ext cx="760598" cy="776902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016" y="1625703"/>
            <a:ext cx="2564770" cy="15970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276770" y="5883847"/>
            <a:ext cx="37148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2. Promoting smallholder irrigation for food Security –A review</a:t>
            </a:r>
            <a:endParaRPr lang="it-IT" sz="1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62" y="1621846"/>
            <a:ext cx="2297678" cy="160088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76772" y="5694818"/>
            <a:ext cx="677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/>
              <a:t>1. https://wwtonline.co.uk/news/pulp-and-paper-industry-to-invest-in-advanced-water-and-wastewater-treatment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b="14375"/>
          <a:stretch/>
        </p:blipFill>
        <p:spPr>
          <a:xfrm>
            <a:off x="229745" y="1609120"/>
            <a:ext cx="2411610" cy="1613615"/>
          </a:xfrm>
          <a:prstGeom prst="rect">
            <a:avLst/>
          </a:prstGeom>
        </p:spPr>
      </p:pic>
      <p:sp>
        <p:nvSpPr>
          <p:cNvPr id="23" name="CasellaDiTesto 17"/>
          <p:cNvSpPr txBox="1"/>
          <p:nvPr/>
        </p:nvSpPr>
        <p:spPr>
          <a:xfrm>
            <a:off x="9451540" y="1759668"/>
            <a:ext cx="2759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n w="18415" cmpd="sng">
                  <a:noFill/>
                  <a:prstDash val="solid"/>
                </a:ln>
              </a:rPr>
              <a:t>Total </a:t>
            </a:r>
            <a:r>
              <a:rPr lang="it-IT" sz="2000" dirty="0" err="1">
                <a:ln w="18415" cmpd="sng">
                  <a:noFill/>
                  <a:prstDash val="solid"/>
                </a:ln>
              </a:rPr>
              <a:t>withdrawal</a:t>
            </a:r>
            <a:r>
              <a:rPr lang="it-IT" sz="2000" dirty="0">
                <a:ln w="18415" cmpd="sng">
                  <a:noFill/>
                  <a:prstDash val="solid"/>
                </a:ln>
              </a:rPr>
              <a:t> (</a:t>
            </a:r>
            <a:r>
              <a:rPr lang="it-IT" sz="2000" dirty="0" err="1">
                <a:ln w="18415" cmpd="sng">
                  <a:noFill/>
                  <a:prstDash val="solid"/>
                </a:ln>
              </a:rPr>
              <a:t>Italy</a:t>
            </a:r>
            <a:r>
              <a:rPr lang="it-IT" sz="2000" dirty="0">
                <a:ln w="18415" cmpd="sng">
                  <a:noFill/>
                  <a:prstDash val="solid"/>
                </a:ln>
              </a:rPr>
              <a:t>):</a:t>
            </a:r>
          </a:p>
          <a:p>
            <a:r>
              <a:rPr lang="it-IT" sz="2000" dirty="0">
                <a:ln w="18415" cmpd="sng">
                  <a:noFill/>
                  <a:prstDash val="solid"/>
                </a:ln>
              </a:rPr>
              <a:t> 33,7 Mld liters </a:t>
            </a:r>
            <a:endParaRPr lang="it-IT" sz="2000" baseline="30000" dirty="0">
              <a:ln w="18415" cmpd="sng">
                <a:noFill/>
                <a:prstDash val="solid"/>
              </a:ln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514" y="4462898"/>
            <a:ext cx="1079625" cy="99418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80DBBB7-8ECC-4991-BE4C-AC74D7D0809F}"/>
              </a:ext>
            </a:extLst>
          </p:cNvPr>
          <p:cNvGrpSpPr/>
          <p:nvPr/>
        </p:nvGrpSpPr>
        <p:grpSpPr>
          <a:xfrm>
            <a:off x="1901944" y="2581993"/>
            <a:ext cx="7998081" cy="1326191"/>
            <a:chOff x="1729924" y="2829042"/>
            <a:chExt cx="7998081" cy="132619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0A98DC-7944-4ED7-6012-CC868472A23C}"/>
                </a:ext>
              </a:extLst>
            </p:cNvPr>
            <p:cNvGrpSpPr/>
            <p:nvPr/>
          </p:nvGrpSpPr>
          <p:grpSpPr>
            <a:xfrm>
              <a:off x="1729924" y="2829042"/>
              <a:ext cx="1732580" cy="1293397"/>
              <a:chOff x="-2206882" y="1095345"/>
              <a:chExt cx="1732580" cy="129339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180604C-3B5D-C38E-90E4-A62B043F6C49}"/>
                  </a:ext>
                </a:extLst>
              </p:cNvPr>
              <p:cNvSpPr/>
              <p:nvPr/>
            </p:nvSpPr>
            <p:spPr>
              <a:xfrm>
                <a:off x="-1892300" y="1295400"/>
                <a:ext cx="1155932" cy="76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865B7A-FBFE-DDA4-A42C-5AF0DE31F6D0}"/>
                  </a:ext>
                </a:extLst>
              </p:cNvPr>
              <p:cNvSpPr txBox="1"/>
              <p:nvPr/>
            </p:nvSpPr>
            <p:spPr>
              <a:xfrm>
                <a:off x="-2027366" y="1975988"/>
                <a:ext cx="4271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 b="1" dirty="0">
                    <a:ln w="18415" cmpd="sng">
                      <a:noFill/>
                      <a:prstDash val="solid"/>
                    </a:ln>
                  </a:rPr>
                  <a:t>0</a:t>
                </a:r>
                <a:endParaRPr lang="en-GB" sz="20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5CF5EB-313F-7EA3-E306-3A1EE9EDE047}"/>
                  </a:ext>
                </a:extLst>
              </p:cNvPr>
              <p:cNvSpPr txBox="1"/>
              <p:nvPr/>
            </p:nvSpPr>
            <p:spPr>
              <a:xfrm>
                <a:off x="-1041400" y="1988632"/>
                <a:ext cx="5670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 b="1" dirty="0">
                    <a:ln w="18415" cmpd="sng">
                      <a:noFill/>
                      <a:prstDash val="solid"/>
                    </a:ln>
                  </a:rPr>
                  <a:t>24</a:t>
                </a:r>
                <a:endParaRPr lang="en-GB" sz="20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B2286A-3DCD-5C29-4882-7D72BDEED622}"/>
                  </a:ext>
                </a:extLst>
              </p:cNvPr>
              <p:cNvSpPr txBox="1"/>
              <p:nvPr/>
            </p:nvSpPr>
            <p:spPr>
              <a:xfrm>
                <a:off x="-2206882" y="1095345"/>
                <a:ext cx="4271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 b="1" dirty="0">
                    <a:ln w="18415" cmpd="sng">
                      <a:noFill/>
                      <a:prstDash val="solid"/>
                    </a:ln>
                  </a:rPr>
                  <a:t>Q</a:t>
                </a:r>
                <a:endParaRPr lang="en-GB" sz="2000" dirty="0"/>
              </a:p>
            </p:txBody>
          </p:sp>
          <p:sp>
            <p:nvSpPr>
              <p:cNvPr id="26" name="Free-form: Shape 25">
                <a:extLst>
                  <a:ext uri="{FF2B5EF4-FFF2-40B4-BE49-F238E27FC236}">
                    <a16:creationId xmlns:a16="http://schemas.microsoft.com/office/drawing/2014/main" id="{F11860C9-7F11-6E3B-D943-D5B98E302785}"/>
                  </a:ext>
                </a:extLst>
              </p:cNvPr>
              <p:cNvSpPr/>
              <p:nvPr/>
            </p:nvSpPr>
            <p:spPr>
              <a:xfrm>
                <a:off x="-1879600" y="1481609"/>
                <a:ext cx="1143000" cy="372703"/>
              </a:xfrm>
              <a:custGeom>
                <a:avLst/>
                <a:gdLst>
                  <a:gd name="connsiteX0" fmla="*/ 0 w 1143000"/>
                  <a:gd name="connsiteY0" fmla="*/ 143991 h 372703"/>
                  <a:gd name="connsiteX1" fmla="*/ 88900 w 1143000"/>
                  <a:gd name="connsiteY1" fmla="*/ 372591 h 372703"/>
                  <a:gd name="connsiteX2" fmla="*/ 266700 w 1143000"/>
                  <a:gd name="connsiteY2" fmla="*/ 118591 h 372703"/>
                  <a:gd name="connsiteX3" fmla="*/ 381000 w 1143000"/>
                  <a:gd name="connsiteY3" fmla="*/ 4291 h 372703"/>
                  <a:gd name="connsiteX4" fmla="*/ 533400 w 1143000"/>
                  <a:gd name="connsiteY4" fmla="*/ 258291 h 372703"/>
                  <a:gd name="connsiteX5" fmla="*/ 876300 w 1143000"/>
                  <a:gd name="connsiteY5" fmla="*/ 143991 h 372703"/>
                  <a:gd name="connsiteX6" fmla="*/ 1028700 w 1143000"/>
                  <a:gd name="connsiteY6" fmla="*/ 29691 h 372703"/>
                  <a:gd name="connsiteX7" fmla="*/ 1143000 w 1143000"/>
                  <a:gd name="connsiteY7" fmla="*/ 156691 h 372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3000" h="372703">
                    <a:moveTo>
                      <a:pt x="0" y="143991"/>
                    </a:moveTo>
                    <a:cubicBezTo>
                      <a:pt x="22225" y="260407"/>
                      <a:pt x="44450" y="376824"/>
                      <a:pt x="88900" y="372591"/>
                    </a:cubicBezTo>
                    <a:cubicBezTo>
                      <a:pt x="133350" y="368358"/>
                      <a:pt x="218017" y="179974"/>
                      <a:pt x="266700" y="118591"/>
                    </a:cubicBezTo>
                    <a:cubicBezTo>
                      <a:pt x="315383" y="57208"/>
                      <a:pt x="336550" y="-18992"/>
                      <a:pt x="381000" y="4291"/>
                    </a:cubicBezTo>
                    <a:cubicBezTo>
                      <a:pt x="425450" y="27574"/>
                      <a:pt x="450850" y="235008"/>
                      <a:pt x="533400" y="258291"/>
                    </a:cubicBezTo>
                    <a:cubicBezTo>
                      <a:pt x="615950" y="281574"/>
                      <a:pt x="793750" y="182091"/>
                      <a:pt x="876300" y="143991"/>
                    </a:cubicBezTo>
                    <a:cubicBezTo>
                      <a:pt x="958850" y="105891"/>
                      <a:pt x="984250" y="27574"/>
                      <a:pt x="1028700" y="29691"/>
                    </a:cubicBezTo>
                    <a:cubicBezTo>
                      <a:pt x="1073150" y="31808"/>
                      <a:pt x="1143000" y="156691"/>
                      <a:pt x="1143000" y="156691"/>
                    </a:cubicBezTo>
                  </a:path>
                </a:pathLst>
              </a:cu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25B891A-3B41-6D78-8AC4-0D7446819002}"/>
                </a:ext>
              </a:extLst>
            </p:cNvPr>
            <p:cNvGrpSpPr/>
            <p:nvPr/>
          </p:nvGrpSpPr>
          <p:grpSpPr>
            <a:xfrm>
              <a:off x="4790170" y="2861836"/>
              <a:ext cx="1732580" cy="1293397"/>
              <a:chOff x="-2091309" y="3420149"/>
              <a:chExt cx="1732580" cy="129339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8D0B9CA-A55D-4F68-1B7B-65E2714F14E1}"/>
                  </a:ext>
                </a:extLst>
              </p:cNvPr>
              <p:cNvGrpSpPr/>
              <p:nvPr/>
            </p:nvGrpSpPr>
            <p:grpSpPr>
              <a:xfrm>
                <a:off x="-2091309" y="3420149"/>
                <a:ext cx="1732580" cy="1293397"/>
                <a:chOff x="-2206882" y="1095345"/>
                <a:chExt cx="1732580" cy="1293397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0C6EB15-9C70-B453-318E-798B57F5C4C9}"/>
                    </a:ext>
                  </a:extLst>
                </p:cNvPr>
                <p:cNvSpPr/>
                <p:nvPr/>
              </p:nvSpPr>
              <p:spPr>
                <a:xfrm>
                  <a:off x="-1892300" y="1295400"/>
                  <a:ext cx="1155932" cy="76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989B29-0E97-2631-F9A7-E8C8057E699B}"/>
                    </a:ext>
                  </a:extLst>
                </p:cNvPr>
                <p:cNvSpPr txBox="1"/>
                <p:nvPr/>
              </p:nvSpPr>
              <p:spPr>
                <a:xfrm>
                  <a:off x="-2027366" y="1975988"/>
                  <a:ext cx="42716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2000" b="1" dirty="0">
                      <a:ln w="18415" cmpd="sng">
                        <a:noFill/>
                        <a:prstDash val="solid"/>
                      </a:ln>
                    </a:rPr>
                    <a:t>0</a:t>
                  </a:r>
                  <a:endParaRPr lang="en-GB" sz="2000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AB30035-78B2-F4A9-BFA7-9743D0E4FDCF}"/>
                    </a:ext>
                  </a:extLst>
                </p:cNvPr>
                <p:cNvSpPr txBox="1"/>
                <p:nvPr/>
              </p:nvSpPr>
              <p:spPr>
                <a:xfrm>
                  <a:off x="-1041400" y="1988632"/>
                  <a:ext cx="56709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2000" b="1" dirty="0">
                      <a:ln w="18415" cmpd="sng">
                        <a:noFill/>
                        <a:prstDash val="solid"/>
                      </a:ln>
                    </a:rPr>
                    <a:t>24</a:t>
                  </a:r>
                  <a:endParaRPr lang="en-GB" sz="2000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DFB20B-8D4F-E7DD-2303-E07288DE5EC0}"/>
                    </a:ext>
                  </a:extLst>
                </p:cNvPr>
                <p:cNvSpPr txBox="1"/>
                <p:nvPr/>
              </p:nvSpPr>
              <p:spPr>
                <a:xfrm>
                  <a:off x="-2206882" y="1095345"/>
                  <a:ext cx="42716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2000" b="1" dirty="0">
                      <a:ln w="18415" cmpd="sng">
                        <a:noFill/>
                        <a:prstDash val="solid"/>
                      </a:ln>
                    </a:rPr>
                    <a:t>Q</a:t>
                  </a:r>
                  <a:endParaRPr lang="en-GB" sz="2000" dirty="0"/>
                </a:p>
              </p:txBody>
            </p:sp>
          </p:grp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B9FC39C-5FB7-3CA4-959A-8610ED8F4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762153" y="3843218"/>
                <a:ext cx="73397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5323D5D-109C-2FF7-EB27-75D7B3B254E0}"/>
                </a:ext>
              </a:extLst>
            </p:cNvPr>
            <p:cNvGrpSpPr/>
            <p:nvPr/>
          </p:nvGrpSpPr>
          <p:grpSpPr>
            <a:xfrm>
              <a:off x="7995425" y="2859907"/>
              <a:ext cx="1732580" cy="1293397"/>
              <a:chOff x="-2079865" y="5171119"/>
              <a:chExt cx="1732580" cy="1293397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B456F6B-DCEB-A136-AAA3-F4CF789B06F8}"/>
                  </a:ext>
                </a:extLst>
              </p:cNvPr>
              <p:cNvGrpSpPr/>
              <p:nvPr/>
            </p:nvGrpSpPr>
            <p:grpSpPr>
              <a:xfrm>
                <a:off x="-2079865" y="5171119"/>
                <a:ext cx="1732580" cy="1293397"/>
                <a:chOff x="-2206882" y="1095345"/>
                <a:chExt cx="1732580" cy="1293397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775D6FD-706B-4CD4-ED59-C5D5F058B1A6}"/>
                    </a:ext>
                  </a:extLst>
                </p:cNvPr>
                <p:cNvSpPr/>
                <p:nvPr/>
              </p:nvSpPr>
              <p:spPr>
                <a:xfrm>
                  <a:off x="-1892300" y="1295400"/>
                  <a:ext cx="1155932" cy="762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BEBBB52-A05F-A40A-9211-B8B9B9FD6C9F}"/>
                    </a:ext>
                  </a:extLst>
                </p:cNvPr>
                <p:cNvSpPr txBox="1"/>
                <p:nvPr/>
              </p:nvSpPr>
              <p:spPr>
                <a:xfrm>
                  <a:off x="-2027366" y="1975988"/>
                  <a:ext cx="42716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2000" b="1" dirty="0">
                      <a:ln w="18415" cmpd="sng">
                        <a:noFill/>
                        <a:prstDash val="solid"/>
                      </a:ln>
                    </a:rPr>
                    <a:t>0</a:t>
                  </a:r>
                  <a:endParaRPr lang="en-GB" sz="2000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BD4FB6B-32A3-233F-D267-8CF215640DC9}"/>
                    </a:ext>
                  </a:extLst>
                </p:cNvPr>
                <p:cNvSpPr txBox="1"/>
                <p:nvPr/>
              </p:nvSpPr>
              <p:spPr>
                <a:xfrm>
                  <a:off x="-1041400" y="1988632"/>
                  <a:ext cx="56709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2000" b="1" dirty="0">
                      <a:ln w="18415" cmpd="sng">
                        <a:noFill/>
                        <a:prstDash val="solid"/>
                      </a:ln>
                    </a:rPr>
                    <a:t>24</a:t>
                  </a:r>
                  <a:endParaRPr lang="en-GB" sz="2000" dirty="0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7D35591-DA54-DF35-EF46-F0A0C6B9B8C2}"/>
                    </a:ext>
                  </a:extLst>
                </p:cNvPr>
                <p:cNvSpPr txBox="1"/>
                <p:nvPr/>
              </p:nvSpPr>
              <p:spPr>
                <a:xfrm>
                  <a:off x="-2206882" y="1095345"/>
                  <a:ext cx="42716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2000" b="1" dirty="0">
                      <a:ln w="18415" cmpd="sng">
                        <a:noFill/>
                        <a:prstDash val="solid"/>
                      </a:ln>
                    </a:rPr>
                    <a:t>Q</a:t>
                  </a:r>
                  <a:endParaRPr lang="en-GB" sz="2000" dirty="0"/>
                </a:p>
              </p:txBody>
            </p:sp>
          </p:grp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F37D5BF-255D-B474-B71A-4A9F4C2AB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750709" y="5594188"/>
                <a:ext cx="27752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6DC27DE-2CEC-7A66-8847-D01478C5C1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79226" y="5697599"/>
                <a:ext cx="27752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CasellaDiTesto 17">
            <a:extLst>
              <a:ext uri="{FF2B5EF4-FFF2-40B4-BE49-F238E27FC236}">
                <a16:creationId xmlns:a16="http://schemas.microsoft.com/office/drawing/2014/main" id="{4CA41419-055E-E9AF-1607-9CEEB342DE5F}"/>
              </a:ext>
            </a:extLst>
          </p:cNvPr>
          <p:cNvSpPr txBox="1"/>
          <p:nvPr/>
        </p:nvSpPr>
        <p:spPr>
          <a:xfrm>
            <a:off x="9498462" y="2381938"/>
            <a:ext cx="2759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n w="18415" cmpd="sng">
                  <a:noFill/>
                  <a:prstDash val="solid"/>
                </a:ln>
              </a:rPr>
              <a:t>40% are </a:t>
            </a:r>
            <a:r>
              <a:rPr lang="it-IT" sz="2000" b="1" dirty="0" err="1">
                <a:ln w="18415" cmpd="sng">
                  <a:noFill/>
                  <a:prstDash val="solid"/>
                </a:ln>
              </a:rPr>
              <a:t>leakges</a:t>
            </a:r>
            <a:endParaRPr lang="it-IT" sz="2000" b="1" baseline="30000" dirty="0">
              <a:ln w="18415" cmpd="sng">
                <a:noFill/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27241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nnovation in understanding leakage - Water Industry Journal">
            <a:extLst>
              <a:ext uri="{FF2B5EF4-FFF2-40B4-BE49-F238E27FC236}">
                <a16:creationId xmlns:a16="http://schemas.microsoft.com/office/drawing/2014/main" id="{AF5251CC-C104-9989-3E48-31BCCFDAD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9" b="13448"/>
          <a:stretch/>
        </p:blipFill>
        <p:spPr bwMode="auto">
          <a:xfrm>
            <a:off x="6475131" y="608066"/>
            <a:ext cx="4895714" cy="22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B5D337B-C3BC-775E-810E-848000F61305}"/>
              </a:ext>
            </a:extLst>
          </p:cNvPr>
          <p:cNvSpPr txBox="1">
            <a:spLocks/>
          </p:cNvSpPr>
          <p:nvPr/>
        </p:nvSpPr>
        <p:spPr>
          <a:xfrm>
            <a:off x="63502" y="63500"/>
            <a:ext cx="10935644" cy="514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>
                <a:solidFill>
                  <a:schemeClr val="bg1"/>
                </a:solidFill>
              </a:rPr>
              <a:t>Su cosa stiamo lavorando?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64AF5-9B4B-CB4C-D304-16DD547A6EA1}"/>
              </a:ext>
            </a:extLst>
          </p:cNvPr>
          <p:cNvSpPr/>
          <p:nvPr/>
        </p:nvSpPr>
        <p:spPr>
          <a:xfrm>
            <a:off x="383005" y="1367858"/>
            <a:ext cx="6854734" cy="4065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Una rete può essere ottimizzata secondo diversi aspetti</a:t>
            </a:r>
          </a:p>
          <a:p>
            <a:pPr>
              <a:lnSpc>
                <a:spcPct val="150000"/>
              </a:lnSpc>
            </a:pPr>
            <a:endParaRPr lang="it-IT" dirty="0"/>
          </a:p>
          <a:p>
            <a:pPr>
              <a:lnSpc>
                <a:spcPct val="150000"/>
              </a:lnSpc>
            </a:pPr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-Operativo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-Idraulico</a:t>
            </a:r>
          </a:p>
          <a:p>
            <a:pPr>
              <a:lnSpc>
                <a:spcPct val="150000"/>
              </a:lnSpc>
            </a:pPr>
            <a:endParaRPr lang="it-IT" dirty="0"/>
          </a:p>
          <a:p>
            <a:pPr>
              <a:lnSpc>
                <a:spcPct val="150000"/>
              </a:lnSpc>
            </a:pPr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-Funzionale</a:t>
            </a:r>
          </a:p>
        </p:txBody>
      </p:sp>
      <p:pic>
        <p:nvPicPr>
          <p:cNvPr id="22" name="Graphic 21" descr="Arrow: Straight with solid fill">
            <a:extLst>
              <a:ext uri="{FF2B5EF4-FFF2-40B4-BE49-F238E27FC236}">
                <a16:creationId xmlns:a16="http://schemas.microsoft.com/office/drawing/2014/main" id="{95903507-AC10-A5DA-40F2-D2E97A52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675393" y="3547149"/>
            <a:ext cx="914400" cy="914400"/>
          </a:xfrm>
          <a:prstGeom prst="rect">
            <a:avLst/>
          </a:prstGeom>
        </p:spPr>
      </p:pic>
      <p:pic>
        <p:nvPicPr>
          <p:cNvPr id="23" name="Graphic 22" descr="Arrow: Straight with solid fill">
            <a:extLst>
              <a:ext uri="{FF2B5EF4-FFF2-40B4-BE49-F238E27FC236}">
                <a16:creationId xmlns:a16="http://schemas.microsoft.com/office/drawing/2014/main" id="{705F4EFD-2E50-6574-2BA3-C6BA84FC2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675393" y="4777946"/>
            <a:ext cx="914400" cy="914400"/>
          </a:xfrm>
          <a:prstGeom prst="rect">
            <a:avLst/>
          </a:prstGeom>
        </p:spPr>
      </p:pic>
      <p:pic>
        <p:nvPicPr>
          <p:cNvPr id="24" name="Graphic 23" descr="Arrow: Straight with solid fill">
            <a:extLst>
              <a:ext uri="{FF2B5EF4-FFF2-40B4-BE49-F238E27FC236}">
                <a16:creationId xmlns:a16="http://schemas.microsoft.com/office/drawing/2014/main" id="{D586752B-76BA-D42C-6B8B-0842E9B46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675392" y="232413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B679CA-C043-BF56-BBB9-1D776B90666C}"/>
              </a:ext>
            </a:extLst>
          </p:cNvPr>
          <p:cNvSpPr/>
          <p:nvPr/>
        </p:nvSpPr>
        <p:spPr>
          <a:xfrm>
            <a:off x="2713873" y="3685895"/>
            <a:ext cx="38618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Riduzione delle perdite</a:t>
            </a:r>
          </a:p>
          <a:p>
            <a:r>
              <a:rPr lang="it-IT" dirty="0"/>
              <a:t>Gestione delle pressioni</a:t>
            </a:r>
          </a:p>
          <a:p>
            <a:r>
              <a:rPr lang="it-IT" dirty="0"/>
              <a:t>(Tesi Giulia Scaletti)</a:t>
            </a:r>
          </a:p>
          <a:p>
            <a:endParaRPr lang="it-I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317ABF-AC10-E86E-9807-830BB515C304}"/>
              </a:ext>
            </a:extLst>
          </p:cNvPr>
          <p:cNvSpPr/>
          <p:nvPr/>
        </p:nvSpPr>
        <p:spPr>
          <a:xfrm>
            <a:off x="2755356" y="5025036"/>
            <a:ext cx="3861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Energia, monitoraggio e gestione</a:t>
            </a:r>
          </a:p>
          <a:p>
            <a:r>
              <a:rPr lang="it-IT" dirty="0"/>
              <a:t>(Tesi Giorgia Guarino)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34EA15-BE5F-F07A-7106-304B82E7B441}"/>
              </a:ext>
            </a:extLst>
          </p:cNvPr>
          <p:cNvSpPr/>
          <p:nvPr/>
        </p:nvSpPr>
        <p:spPr>
          <a:xfrm>
            <a:off x="2728851" y="2558573"/>
            <a:ext cx="3861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Riabilitazione</a:t>
            </a:r>
          </a:p>
          <a:p>
            <a:r>
              <a:rPr lang="it-IT" dirty="0"/>
              <a:t>(Tesi Luca Preite)</a:t>
            </a:r>
          </a:p>
        </p:txBody>
      </p:sp>
      <p:pic>
        <p:nvPicPr>
          <p:cNvPr id="2050" name="Picture 2" descr="Consac: arrivano i fondi per l'acquedotto Faraone - Servizi a Rete">
            <a:extLst>
              <a:ext uri="{FF2B5EF4-FFF2-40B4-BE49-F238E27FC236}">
                <a16:creationId xmlns:a16="http://schemas.microsoft.com/office/drawing/2014/main" id="{98016B05-E90D-E377-8136-8E5D7531F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57" y="4515434"/>
            <a:ext cx="4508888" cy="225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6ABD02-F645-9EA5-0A64-78E80622F94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902" b="89982" l="7067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1" b="10096"/>
          <a:stretch/>
        </p:blipFill>
        <p:spPr>
          <a:xfrm>
            <a:off x="4763630" y="435214"/>
            <a:ext cx="4508888" cy="499850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2A6675-0C66-0AE0-E676-AC20695646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0165" y="2267036"/>
            <a:ext cx="3182101" cy="23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55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EC5A-FD5C-5885-93D9-CC429BEC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perdite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B62F6-3981-F504-B884-C17F7225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00" y="1077504"/>
            <a:ext cx="4281679" cy="2854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E02C92-0889-FA51-636D-3585250F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4" y="3862084"/>
            <a:ext cx="2571835" cy="602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534C6B-E6D7-E8AD-F43F-43EE1500FFC1}"/>
                  </a:ext>
                </a:extLst>
              </p:cNvPr>
              <p:cNvSpPr txBox="1"/>
              <p:nvPr/>
            </p:nvSpPr>
            <p:spPr>
              <a:xfrm>
                <a:off x="3213155" y="3797378"/>
                <a:ext cx="4745210" cy="77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>
                    <a:latin typeface="Arial"/>
                    <a:cs typeface="Arial"/>
                  </a:rPr>
                  <a:t>Forma generalizzata in legge di potenza</a:t>
                </a:r>
              </a:p>
              <a:p>
                <a:r>
                  <a:rPr lang="it-IT" sz="2000" dirty="0">
                    <a:latin typeface="Arial"/>
                    <a:cs typeface="Arial"/>
                  </a:rPr>
                  <a:t>Da Torricelli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  <a:cs typeface="Arial"/>
                      </a:rPr>
                      <m:t>v</m:t>
                    </m:r>
                    <m:r>
                      <a:rPr lang="it-IT" sz="2000" b="0" i="0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radPr>
                      <m:deg/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Arial"/>
                          </a:rPr>
                          <m:t>𝑔h</m:t>
                        </m:r>
                      </m:e>
                    </m:rad>
                  </m:oMath>
                </a14:m>
                <a:endParaRPr lang="en-US" sz="20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534C6B-E6D7-E8AD-F43F-43EE1500F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55" y="3797378"/>
                <a:ext cx="4745210" cy="772840"/>
              </a:xfrm>
              <a:prstGeom prst="rect">
                <a:avLst/>
              </a:prstGeom>
              <a:blipFill>
                <a:blip r:embed="rId4"/>
                <a:stretch>
                  <a:fillRect l="-1284" t="-3937" r="-385" b="-102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8">
                <a:extLst>
                  <a:ext uri="{FF2B5EF4-FFF2-40B4-BE49-F238E27FC236}">
                    <a16:creationId xmlns:a16="http://schemas.microsoft.com/office/drawing/2014/main" id="{CC9FCC7A-F20D-C0A6-F561-F58DCCDAA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884" y="4578647"/>
                <a:ext cx="6505499" cy="1138773"/>
              </a:xfrm>
            </p:spPr>
            <p:txBody>
              <a:bodyPr wrap="none" anchor="b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b>
                        <m:r>
                          <a:rPr lang="it-IT" sz="20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𝑙𝑒𝑎𝑘</m:t>
                        </m:r>
                      </m:sub>
                    </m:sSub>
                  </m:oMath>
                </a14:m>
                <a:r>
                  <a:rPr lang="it-IT" sz="2000" dirty="0"/>
                  <a:t>	</a:t>
                </a:r>
                <a:r>
                  <a:rPr lang="it-IT" sz="2000" dirty="0">
                    <a:sym typeface="Wingdings" panose="05000000000000000000" pitchFamily="2" charset="2"/>
                  </a:rPr>
                  <a:t>→	portata di perdita</a:t>
                </a:r>
                <a:endParaRPr lang="en-US" sz="2000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sz="2000" dirty="0"/>
                  <a:t>		</a:t>
                </a:r>
                <a:r>
                  <a:rPr lang="en-US" sz="2000" dirty="0">
                    <a:sym typeface="Wingdings" panose="05000000000000000000" pitchFamily="2" charset="2"/>
                  </a:rPr>
                  <a:t>→	</a:t>
                </a:r>
                <a:r>
                  <a:rPr lang="it-IT" sz="2000" dirty="0">
                    <a:sym typeface="Wingdings" panose="05000000000000000000" pitchFamily="2" charset="2"/>
                  </a:rPr>
                  <a:t>entità della perdita (area effettiva di perdita)</a:t>
                </a:r>
              </a:p>
              <a:p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</m:oMath>
                </a14:m>
                <a:r>
                  <a:rPr lang="it-IT" sz="2000" dirty="0"/>
                  <a:t>		</a:t>
                </a:r>
                <a:r>
                  <a:rPr lang="it-IT" sz="2000" dirty="0">
                    <a:sym typeface="Wingdings" panose="05000000000000000000" pitchFamily="2" charset="2"/>
                  </a:rPr>
                  <a:t>→	pressione nel punto</a:t>
                </a:r>
              </a:p>
            </p:txBody>
          </p:sp>
        </mc:Choice>
        <mc:Fallback xmlns="">
          <p:sp>
            <p:nvSpPr>
              <p:cNvPr id="10" name="Content Placeholder 18">
                <a:extLst>
                  <a:ext uri="{FF2B5EF4-FFF2-40B4-BE49-F238E27FC236}">
                    <a16:creationId xmlns:a16="http://schemas.microsoft.com/office/drawing/2014/main" id="{CC9FCC7A-F20D-C0A6-F561-F58DCCDAA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884" y="4578647"/>
                <a:ext cx="6505499" cy="1138773"/>
              </a:xfrm>
              <a:blipFill>
                <a:blip r:embed="rId5"/>
                <a:stretch>
                  <a:fillRect l="-281" t="-1604" r="-94" b="-101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80B998-B06D-01ED-9FE4-43026BCE2DD7}"/>
              </a:ext>
            </a:extLst>
          </p:cNvPr>
          <p:cNvSpPr txBox="1"/>
          <p:nvPr/>
        </p:nvSpPr>
        <p:spPr>
          <a:xfrm>
            <a:off x="603733" y="1106457"/>
            <a:ext cx="6809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Arial"/>
                <a:cs typeface="Arial"/>
              </a:rPr>
              <a:t>In media in Europa le perdite idriche rappresentano circa 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14BBA-66BA-C551-93C2-F647FBADBE75}"/>
              </a:ext>
            </a:extLst>
          </p:cNvPr>
          <p:cNvSpPr txBox="1"/>
          <p:nvPr/>
        </p:nvSpPr>
        <p:spPr>
          <a:xfrm>
            <a:off x="2754269" y="1572324"/>
            <a:ext cx="343962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500" dirty="0">
                <a:latin typeface="Arial"/>
                <a:cs typeface="Arial"/>
              </a:rPr>
              <a:t>35% (perdite) </a:t>
            </a:r>
            <a:endParaRPr lang="en-US" sz="35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345ED-3E7E-9AC0-AA5A-8D1B9C272801}"/>
              </a:ext>
            </a:extLst>
          </p:cNvPr>
          <p:cNvSpPr txBox="1"/>
          <p:nvPr/>
        </p:nvSpPr>
        <p:spPr>
          <a:xfrm>
            <a:off x="1396040" y="2605326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Arial"/>
                <a:cs typeface="Arial"/>
              </a:rPr>
              <a:t>Problema ambientale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5280B-8CAB-BA76-A188-EA19D72BE773}"/>
              </a:ext>
            </a:extLst>
          </p:cNvPr>
          <p:cNvSpPr txBox="1"/>
          <p:nvPr/>
        </p:nvSpPr>
        <p:spPr>
          <a:xfrm>
            <a:off x="4290902" y="2447206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Arial"/>
                <a:cs typeface="Arial"/>
              </a:rPr>
              <a:t>Spreco di risorsa idrica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6231DF-D815-30EA-BCEC-DE6A82454DF2}"/>
              </a:ext>
            </a:extLst>
          </p:cNvPr>
          <p:cNvSpPr txBox="1"/>
          <p:nvPr/>
        </p:nvSpPr>
        <p:spPr>
          <a:xfrm>
            <a:off x="4290902" y="2847316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Arial"/>
                <a:cs typeface="Arial"/>
              </a:rPr>
              <a:t>Spreco di energia</a:t>
            </a:r>
          </a:p>
        </p:txBody>
      </p:sp>
      <p:pic>
        <p:nvPicPr>
          <p:cNvPr id="17" name="Graphic 16" descr="Arrow: Straight with solid fill">
            <a:extLst>
              <a:ext uri="{FF2B5EF4-FFF2-40B4-BE49-F238E27FC236}">
                <a16:creationId xmlns:a16="http://schemas.microsoft.com/office/drawing/2014/main" id="{C5FADBBD-7159-E3A0-2629-B202D730E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0F6D9-7F09-72F2-5037-8F5586886CBB}"/>
              </a:ext>
            </a:extLst>
          </p:cNvPr>
          <p:cNvSpPr txBox="1"/>
          <p:nvPr/>
        </p:nvSpPr>
        <p:spPr>
          <a:xfrm>
            <a:off x="9250114" y="4063258"/>
            <a:ext cx="19367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Arial"/>
                <a:cs typeface="Arial"/>
              </a:rPr>
              <a:t>Tipi di perdita:</a:t>
            </a:r>
          </a:p>
          <a:p>
            <a:r>
              <a:rPr lang="it-IT" sz="2000" dirty="0">
                <a:latin typeface="Arial"/>
                <a:cs typeface="Arial"/>
              </a:rPr>
              <a:t>-perdite occulte</a:t>
            </a:r>
          </a:p>
          <a:p>
            <a:r>
              <a:rPr lang="it-IT" sz="2000" dirty="0">
                <a:latin typeface="Arial"/>
                <a:cs typeface="Arial"/>
              </a:rPr>
              <a:t>-allacci illegali</a:t>
            </a:r>
          </a:p>
          <a:p>
            <a:r>
              <a:rPr lang="it-IT" sz="2000" dirty="0">
                <a:latin typeface="Arial"/>
                <a:cs typeface="Arial"/>
              </a:rPr>
              <a:t>-rotture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9EC0D-C0FF-C7AF-020E-46246DBDA428}"/>
              </a:ext>
            </a:extLst>
          </p:cNvPr>
          <p:cNvSpPr txBox="1"/>
          <p:nvPr/>
        </p:nvSpPr>
        <p:spPr>
          <a:xfrm>
            <a:off x="7527911" y="5394254"/>
            <a:ext cx="4587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L’intervento diretto di riabilitazione attraverso la sostituzione non è sempre percorribile</a:t>
            </a:r>
          </a:p>
        </p:txBody>
      </p:sp>
    </p:spTree>
    <p:extLst>
      <p:ext uri="{BB962C8B-B14F-4D97-AF65-F5344CB8AC3E}">
        <p14:creationId xmlns:p14="http://schemas.microsoft.com/office/powerpoint/2010/main" val="4179375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D91E-F050-C4AA-8DC7-B6317AD9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perdite</a:t>
            </a:r>
            <a:endParaRPr lang="en-GB" dirty="0"/>
          </a:p>
        </p:txBody>
      </p:sp>
      <p:pic>
        <p:nvPicPr>
          <p:cNvPr id="3" name="Graphic 2" descr="Arrow: Straight with solid fill">
            <a:extLst>
              <a:ext uri="{FF2B5EF4-FFF2-40B4-BE49-F238E27FC236}">
                <a16:creationId xmlns:a16="http://schemas.microsoft.com/office/drawing/2014/main" id="{E87851B2-B409-D04A-4361-2ED0585D0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A8BF10-86FA-93C3-DB5D-78BB1D256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8" b="92308" l="6802" r="94067">
                        <a14:foregroundMark x1="12012" y1="78291" x2="12012" y2="78291"/>
                        <a14:foregroundMark x1="7091" y1="61026" x2="7091" y2="61026"/>
                        <a14:foregroundMark x1="16787" y1="92308" x2="16787" y2="92308"/>
                        <a14:foregroundMark x1="94067" y1="71624" x2="94067" y2="71624"/>
                        <a14:foregroundMark x1="47467" y1="6838" x2="47467" y2="68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1533" y="3251295"/>
            <a:ext cx="2967500" cy="2512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93D073-FBBF-3EC7-876B-14249261421C}"/>
              </a:ext>
            </a:extLst>
          </p:cNvPr>
          <p:cNvSpPr txBox="1"/>
          <p:nvPr/>
        </p:nvSpPr>
        <p:spPr>
          <a:xfrm>
            <a:off x="384696" y="1491228"/>
            <a:ext cx="545855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Le valvole di regolazione sono introdotte nelle reti per:</a:t>
            </a:r>
          </a:p>
          <a:p>
            <a:pPr>
              <a:lnSpc>
                <a:spcPct val="150000"/>
              </a:lnSpc>
            </a:pPr>
            <a:r>
              <a:rPr lang="it-IT" b="1" dirty="0"/>
              <a:t>-ridurre le perdite </a:t>
            </a:r>
          </a:p>
          <a:p>
            <a:pPr>
              <a:lnSpc>
                <a:spcPct val="150000"/>
              </a:lnSpc>
            </a:pPr>
            <a:r>
              <a:rPr lang="it-IT" b="1" dirty="0"/>
              <a:t>-normalizzare le pressioni </a:t>
            </a:r>
          </a:p>
          <a:p>
            <a:pPr>
              <a:lnSpc>
                <a:spcPct val="150000"/>
              </a:lnSpc>
            </a:pPr>
            <a:r>
              <a:rPr lang="it-IT" b="1" dirty="0"/>
              <a:t>-allungare la vita utile dell’infrastruttura</a:t>
            </a:r>
          </a:p>
          <a:p>
            <a:pPr>
              <a:lnSpc>
                <a:spcPct val="150000"/>
              </a:lnSpc>
            </a:pPr>
            <a:endParaRPr lang="it-IT" dirty="0"/>
          </a:p>
        </p:txBody>
      </p:sp>
      <p:pic>
        <p:nvPicPr>
          <p:cNvPr id="6" name="Picture 2" descr="CSA">
            <a:extLst>
              <a:ext uri="{FF2B5EF4-FFF2-40B4-BE49-F238E27FC236}">
                <a16:creationId xmlns:a16="http://schemas.microsoft.com/office/drawing/2014/main" id="{476A3A54-E573-6E67-FAE6-A02507119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87" b="90533" l="7876" r="93317">
                        <a14:foregroundMark x1="15990" y1="10256" x2="15990" y2="10256"/>
                        <a14:foregroundMark x1="38902" y1="8481" x2="38902" y2="8481"/>
                        <a14:foregroundMark x1="7876" y1="8481" x2="7876" y2="8481"/>
                        <a14:foregroundMark x1="90453" y1="63708" x2="90453" y2="63708"/>
                        <a14:foregroundMark x1="93556" y1="64892" x2="93556" y2="64892"/>
                        <a14:foregroundMark x1="24821" y1="27219" x2="24821" y2="27219"/>
                        <a14:foregroundMark x1="13126" y1="90533" x2="13126" y2="90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654" y="1135718"/>
            <a:ext cx="2580593" cy="303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00A3B-CCBE-2BE3-1431-2410B728F362}"/>
              </a:ext>
            </a:extLst>
          </p:cNvPr>
          <p:cNvSpPr txBox="1"/>
          <p:nvPr/>
        </p:nvSpPr>
        <p:spPr>
          <a:xfrm>
            <a:off x="294463" y="4080140"/>
            <a:ext cx="326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Valvole riduttrici programmabili e controllabili da remoto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27C86-E8E5-9322-3520-A94AD2F43B7E}"/>
              </a:ext>
            </a:extLst>
          </p:cNvPr>
          <p:cNvSpPr txBox="1"/>
          <p:nvPr/>
        </p:nvSpPr>
        <p:spPr>
          <a:xfrm>
            <a:off x="3850310" y="4768663"/>
            <a:ext cx="2625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Acquedotti 4.0</a:t>
            </a:r>
          </a:p>
          <a:p>
            <a:r>
              <a:rPr lang="it-IT" dirty="0"/>
              <a:t>Digitalizzazione</a:t>
            </a:r>
          </a:p>
          <a:p>
            <a:r>
              <a:rPr lang="it-IT" dirty="0"/>
              <a:t>Operazioni Real-time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CC4FA7-F0D6-92D3-118C-E33C17779CC3}"/>
              </a:ext>
            </a:extLst>
          </p:cNvPr>
          <p:cNvSpPr txBox="1"/>
          <p:nvPr/>
        </p:nvSpPr>
        <p:spPr>
          <a:xfrm>
            <a:off x="267160" y="3694352"/>
            <a:ext cx="480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L’evoluzione delle soluzioni gestionali richiedono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64666-4D51-0B46-E633-6A78274454BE}"/>
              </a:ext>
            </a:extLst>
          </p:cNvPr>
          <p:cNvSpPr txBox="1"/>
          <p:nvPr/>
        </p:nvSpPr>
        <p:spPr>
          <a:xfrm>
            <a:off x="3850310" y="4479162"/>
            <a:ext cx="269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Nuovi obiettivi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4CFAFF-50C6-5374-BF1A-4E662AAC9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04" b="92717" l="9594" r="93727">
                        <a14:foregroundMark x1="10332" y1="63025" x2="10332" y2="63025"/>
                        <a14:foregroundMark x1="23985" y1="92997" x2="23985" y2="92997"/>
                        <a14:foregroundMark x1="51292" y1="89076" x2="51292" y2="89076"/>
                        <a14:foregroundMark x1="62362" y1="87955" x2="62362" y2="87955"/>
                        <a14:foregroundMark x1="45756" y1="10084" x2="45756" y2="10084"/>
                        <a14:foregroundMark x1="93727" y1="64986" x2="93727" y2="64986"/>
                        <a14:foregroundMark x1="91144" y1="76471" x2="91144" y2="76471"/>
                        <a14:foregroundMark x1="78598" y1="45378" x2="78598" y2="453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257" y="1069988"/>
            <a:ext cx="1582484" cy="2084674"/>
          </a:xfrm>
          <a:prstGeom prst="rect">
            <a:avLst/>
          </a:prstGeom>
        </p:spPr>
      </p:pic>
      <p:sp>
        <p:nvSpPr>
          <p:cNvPr id="13" name="Curved Down Arrow 9">
            <a:extLst>
              <a:ext uri="{FF2B5EF4-FFF2-40B4-BE49-F238E27FC236}">
                <a16:creationId xmlns:a16="http://schemas.microsoft.com/office/drawing/2014/main" id="{9420F538-00A8-2C2F-8FA2-9ED0CE69A52F}"/>
              </a:ext>
            </a:extLst>
          </p:cNvPr>
          <p:cNvSpPr/>
          <p:nvPr/>
        </p:nvSpPr>
        <p:spPr>
          <a:xfrm rot="12039839" flipH="1">
            <a:off x="8349382" y="2902257"/>
            <a:ext cx="1089739" cy="472770"/>
          </a:xfrm>
          <a:prstGeom prst="curvedDownArrow">
            <a:avLst>
              <a:gd name="adj1" fmla="val 18694"/>
              <a:gd name="adj2" fmla="val 54843"/>
              <a:gd name="adj3" fmla="val 522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4" name="Graphic 13" descr="Arrow: Anti-clockwise curve with solid fill">
            <a:extLst>
              <a:ext uri="{FF2B5EF4-FFF2-40B4-BE49-F238E27FC236}">
                <a16:creationId xmlns:a16="http://schemas.microsoft.com/office/drawing/2014/main" id="{D1298A15-30FE-79BA-F4A9-B795F5E40C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685713">
            <a:off x="2735960" y="4362327"/>
            <a:ext cx="1134648" cy="1134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751ED0-F5F9-E771-371F-05CA5D137165}"/>
              </a:ext>
            </a:extLst>
          </p:cNvPr>
          <p:cNvSpPr txBox="1"/>
          <p:nvPr/>
        </p:nvSpPr>
        <p:spPr>
          <a:xfrm>
            <a:off x="8542741" y="2466412"/>
            <a:ext cx="1478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+complessa</a:t>
            </a:r>
          </a:p>
          <a:p>
            <a:r>
              <a:rPr lang="it-IT" b="1" dirty="0"/>
              <a:t>+funzioni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20AE41-B09A-84D5-2C82-9598107FB6BB}"/>
              </a:ext>
            </a:extLst>
          </p:cNvPr>
          <p:cNvSpPr txBox="1"/>
          <p:nvPr/>
        </p:nvSpPr>
        <p:spPr>
          <a:xfrm>
            <a:off x="104200" y="799555"/>
            <a:ext cx="497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Il controllo delle pressioni per ridurre le perdite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D1726F-EA56-CFDE-9907-628ED3CA7FE9}"/>
              </a:ext>
            </a:extLst>
          </p:cNvPr>
          <p:cNvSpPr txBox="1"/>
          <p:nvPr/>
        </p:nvSpPr>
        <p:spPr>
          <a:xfrm>
            <a:off x="384696" y="1283824"/>
            <a:ext cx="497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Gli strumenti</a:t>
            </a:r>
          </a:p>
        </p:txBody>
      </p:sp>
    </p:spTree>
    <p:extLst>
      <p:ext uri="{BB962C8B-B14F-4D97-AF65-F5344CB8AC3E}">
        <p14:creationId xmlns:p14="http://schemas.microsoft.com/office/powerpoint/2010/main" val="3249682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15BA-CDDD-8F74-E04B-3EC8C40E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perdite</a:t>
            </a:r>
            <a:endParaRPr lang="en-GB" dirty="0"/>
          </a:p>
        </p:txBody>
      </p:sp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A88C9F3B-FD12-10F4-B4A0-FB2A724A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F7CE19-AD33-4718-4E21-7930EDCAF517}"/>
              </a:ext>
            </a:extLst>
          </p:cNvPr>
          <p:cNvSpPr txBox="1"/>
          <p:nvPr/>
        </p:nvSpPr>
        <p:spPr>
          <a:xfrm>
            <a:off x="0" y="1194933"/>
            <a:ext cx="8890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Come scegliere la posizione e il setting ottimale delle valvole da installare?</a:t>
            </a:r>
            <a:endParaRPr lang="en-US" sz="2200" dirty="0"/>
          </a:p>
        </p:txBody>
      </p:sp>
      <p:pic>
        <p:nvPicPr>
          <p:cNvPr id="6" name="Immagine 15">
            <a:extLst>
              <a:ext uri="{FF2B5EF4-FFF2-40B4-BE49-F238E27FC236}">
                <a16:creationId xmlns:a16="http://schemas.microsoft.com/office/drawing/2014/main" id="{F3B700D9-205D-AC03-D56D-436EEB992B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3246" y="979566"/>
            <a:ext cx="9794853" cy="5671821"/>
          </a:xfrm>
          <a:prstGeom prst="rect">
            <a:avLst/>
          </a:prstGeom>
          <a:ln w="28575">
            <a:noFill/>
          </a:ln>
          <a:scene3d>
            <a:camera prst="isometricTopUp"/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1121E1-5CA9-730F-F5F8-E7C6F84E8F8E}"/>
              </a:ext>
            </a:extLst>
          </p:cNvPr>
          <p:cNvSpPr txBox="1"/>
          <p:nvPr/>
        </p:nvSpPr>
        <p:spPr>
          <a:xfrm>
            <a:off x="161806" y="1597832"/>
            <a:ext cx="33370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&gt;300 possibili posizioni</a:t>
            </a:r>
          </a:p>
          <a:p>
            <a:r>
              <a:rPr lang="it-IT" sz="2200" b="1" dirty="0"/>
              <a:t>infiniti setting della valvola</a:t>
            </a:r>
          </a:p>
          <a:p>
            <a:r>
              <a:rPr lang="it-IT" sz="2200" b="1" dirty="0"/>
              <a:t>E se installo più valvole?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79905-6919-6320-EE8A-6CDA02C66775}"/>
              </a:ext>
            </a:extLst>
          </p:cNvPr>
          <p:cNvSpPr txBox="1"/>
          <p:nvPr/>
        </p:nvSpPr>
        <p:spPr>
          <a:xfrm>
            <a:off x="9269812" y="4095972"/>
            <a:ext cx="143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56km</a:t>
            </a:r>
          </a:p>
          <a:p>
            <a:r>
              <a:rPr lang="it-IT" dirty="0"/>
              <a:t>388 nodi</a:t>
            </a:r>
          </a:p>
          <a:p>
            <a:r>
              <a:rPr lang="it-IT" dirty="0"/>
              <a:t>10</a:t>
            </a:r>
            <a:r>
              <a:rPr lang="it-IT" baseline="30000" dirty="0"/>
              <a:t>??</a:t>
            </a:r>
            <a:r>
              <a:rPr lang="it-IT" dirty="0"/>
              <a:t> soluzioni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28DC4-4A57-A10C-D4C0-7FEA25F8071B}"/>
              </a:ext>
            </a:extLst>
          </p:cNvPr>
          <p:cNvSpPr/>
          <p:nvPr/>
        </p:nvSpPr>
        <p:spPr>
          <a:xfrm>
            <a:off x="9137024" y="4008351"/>
            <a:ext cx="1659616" cy="1010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277FE-8541-4CD9-8C9F-A0B2E435B19D}"/>
              </a:ext>
            </a:extLst>
          </p:cNvPr>
          <p:cNvSpPr txBox="1"/>
          <p:nvPr/>
        </p:nvSpPr>
        <p:spPr>
          <a:xfrm>
            <a:off x="4070350" y="2025010"/>
            <a:ext cx="202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/>
              <a:t>Cioè che minimizza le perdite</a:t>
            </a:r>
            <a:endParaRPr lang="en-GB" dirty="0"/>
          </a:p>
        </p:txBody>
      </p:sp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D86FB365-E733-94CC-E085-BA85D4E3A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779712" y="1362766"/>
            <a:ext cx="46120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0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J138061000_3'' V2 rev.1">
            <a:hlinkClick r:id="" action="ppaction://media"/>
            <a:extLst>
              <a:ext uri="{FF2B5EF4-FFF2-40B4-BE49-F238E27FC236}">
                <a16:creationId xmlns:a16="http://schemas.microsoft.com/office/drawing/2014/main" id="{CA1F593D-ABF3-548D-95B7-138101EA75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5677" r="28500"/>
          <a:stretch/>
        </p:blipFill>
        <p:spPr>
          <a:xfrm>
            <a:off x="7867002" y="2217078"/>
            <a:ext cx="2203313" cy="30137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47299A-6A5E-64BF-70A5-9E515241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Digitalizzazione</a:t>
            </a:r>
            <a:endParaRPr lang="en-GB" dirty="0"/>
          </a:p>
        </p:txBody>
      </p:sp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D604E9C5-A2EF-FE38-601A-AD2A4AA27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-495300" y="-57150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FC4D4-1E19-6A59-3A84-942146DC16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5" b="44515"/>
          <a:stretch/>
        </p:blipFill>
        <p:spPr>
          <a:xfrm rot="10800000">
            <a:off x="3883823" y="2892343"/>
            <a:ext cx="2608742" cy="1522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587F9F-DD1E-CFFC-6B7E-204BB4F0F567}"/>
              </a:ext>
            </a:extLst>
          </p:cNvPr>
          <p:cNvSpPr/>
          <p:nvPr/>
        </p:nvSpPr>
        <p:spPr>
          <a:xfrm>
            <a:off x="603470" y="1284114"/>
            <a:ext cx="10491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 "/>
              </a:rPr>
              <a:t>E’ </a:t>
            </a:r>
            <a:r>
              <a:rPr lang="en-US" b="1" dirty="0" err="1">
                <a:latin typeface="Arial "/>
              </a:rPr>
              <a:t>una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valvola</a:t>
            </a:r>
            <a:r>
              <a:rPr lang="en-US" b="1" dirty="0">
                <a:latin typeface="Arial "/>
              </a:rPr>
              <a:t> di </a:t>
            </a:r>
            <a:r>
              <a:rPr lang="en-US" b="1" dirty="0" err="1">
                <a:latin typeface="Arial "/>
              </a:rPr>
              <a:t>regolazione</a:t>
            </a:r>
            <a:r>
              <a:rPr lang="en-US" b="1" dirty="0">
                <a:latin typeface="Arial "/>
              </a:rPr>
              <a:t> innovative </a:t>
            </a:r>
            <a:r>
              <a:rPr lang="en-US" b="1" dirty="0" err="1">
                <a:latin typeface="Arial "/>
              </a:rPr>
              <a:t>progettata</a:t>
            </a:r>
            <a:r>
              <a:rPr lang="en-US" b="1" dirty="0">
                <a:latin typeface="Arial "/>
              </a:rPr>
              <a:t> per </a:t>
            </a:r>
            <a:r>
              <a:rPr lang="en-US" b="1" dirty="0" err="1">
                <a:latin typeface="Arial "/>
              </a:rPr>
              <a:t>controllare</a:t>
            </a:r>
            <a:r>
              <a:rPr lang="en-US" b="1" dirty="0">
                <a:latin typeface="Arial "/>
              </a:rPr>
              <a:t> il </a:t>
            </a:r>
            <a:r>
              <a:rPr lang="en-US" b="1" dirty="0" err="1">
                <a:latin typeface="Arial "/>
              </a:rPr>
              <a:t>flusso</a:t>
            </a:r>
            <a:r>
              <a:rPr lang="en-US" b="1" dirty="0">
                <a:latin typeface="Arial "/>
              </a:rPr>
              <a:t> e </a:t>
            </a:r>
            <a:r>
              <a:rPr lang="en-US" b="1" dirty="0" err="1">
                <a:latin typeface="Arial "/>
              </a:rPr>
              <a:t>recuperare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parte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dell’energia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dissipata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nel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processo</a:t>
            </a:r>
            <a:r>
              <a:rPr lang="en-US" b="1" dirty="0">
                <a:latin typeface="Arial "/>
              </a:rPr>
              <a:t> di </a:t>
            </a:r>
            <a:r>
              <a:rPr lang="en-US" b="1" dirty="0" err="1">
                <a:latin typeface="Arial "/>
              </a:rPr>
              <a:t>regolazione</a:t>
            </a:r>
            <a:endParaRPr lang="en-US" b="1" dirty="0">
              <a:latin typeface="Arial "/>
            </a:endParaRPr>
          </a:p>
        </p:txBody>
      </p:sp>
      <p:cxnSp>
        <p:nvCxnSpPr>
          <p:cNvPr id="7" name="Connettore 2 24">
            <a:extLst>
              <a:ext uri="{FF2B5EF4-FFF2-40B4-BE49-F238E27FC236}">
                <a16:creationId xmlns:a16="http://schemas.microsoft.com/office/drawing/2014/main" id="{6B2D8E16-A0F8-8180-151A-5DE8F6F2025F}"/>
              </a:ext>
            </a:extLst>
          </p:cNvPr>
          <p:cNvCxnSpPr/>
          <p:nvPr/>
        </p:nvCxnSpPr>
        <p:spPr bwMode="auto">
          <a:xfrm flipV="1">
            <a:off x="7831531" y="3779663"/>
            <a:ext cx="405303" cy="1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Plus 10">
            <a:extLst>
              <a:ext uri="{FF2B5EF4-FFF2-40B4-BE49-F238E27FC236}">
                <a16:creationId xmlns:a16="http://schemas.microsoft.com/office/drawing/2014/main" id="{418EF4CF-3A35-BC52-FB47-28A5B6C89E39}"/>
              </a:ext>
            </a:extLst>
          </p:cNvPr>
          <p:cNvSpPr/>
          <p:nvPr/>
        </p:nvSpPr>
        <p:spPr bwMode="auto">
          <a:xfrm>
            <a:off x="3921488" y="3400839"/>
            <a:ext cx="597236" cy="541494"/>
          </a:xfrm>
          <a:prstGeom prst="mathPlu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sz="2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Equal 11">
            <a:extLst>
              <a:ext uri="{FF2B5EF4-FFF2-40B4-BE49-F238E27FC236}">
                <a16:creationId xmlns:a16="http://schemas.microsoft.com/office/drawing/2014/main" id="{203C3171-A695-6120-7F37-6ECF73930D0E}"/>
              </a:ext>
            </a:extLst>
          </p:cNvPr>
          <p:cNvSpPr/>
          <p:nvPr/>
        </p:nvSpPr>
        <p:spPr bwMode="auto">
          <a:xfrm>
            <a:off x="6498051" y="3437827"/>
            <a:ext cx="743643" cy="498154"/>
          </a:xfrm>
          <a:prstGeom prst="mathEqua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sz="2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CasellaDiTesto 8">
            <a:extLst>
              <a:ext uri="{FF2B5EF4-FFF2-40B4-BE49-F238E27FC236}">
                <a16:creationId xmlns:a16="http://schemas.microsoft.com/office/drawing/2014/main" id="{A83495EF-2E82-7238-92EA-96321F6818DE}"/>
              </a:ext>
            </a:extLst>
          </p:cNvPr>
          <p:cNvSpPr txBox="1"/>
          <p:nvPr/>
        </p:nvSpPr>
        <p:spPr>
          <a:xfrm>
            <a:off x="2053394" y="2284572"/>
            <a:ext cx="232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+mj-lt"/>
              </a:rPr>
              <a:t>Controllo</a:t>
            </a:r>
          </a:p>
        </p:txBody>
      </p:sp>
      <p:sp>
        <p:nvSpPr>
          <p:cNvPr id="11" name="CasellaDiTesto 8">
            <a:extLst>
              <a:ext uri="{FF2B5EF4-FFF2-40B4-BE49-F238E27FC236}">
                <a16:creationId xmlns:a16="http://schemas.microsoft.com/office/drawing/2014/main" id="{66618F37-4518-BB31-0901-C9458D29C080}"/>
              </a:ext>
            </a:extLst>
          </p:cNvPr>
          <p:cNvSpPr txBox="1"/>
          <p:nvPr/>
        </p:nvSpPr>
        <p:spPr>
          <a:xfrm>
            <a:off x="4379024" y="2286386"/>
            <a:ext cx="232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+mj-lt"/>
              </a:rPr>
              <a:t>Recupero di Energia</a:t>
            </a:r>
          </a:p>
        </p:txBody>
      </p:sp>
      <p:sp>
        <p:nvSpPr>
          <p:cNvPr id="12" name="CasellaDiTesto 8">
            <a:extLst>
              <a:ext uri="{FF2B5EF4-FFF2-40B4-BE49-F238E27FC236}">
                <a16:creationId xmlns:a16="http://schemas.microsoft.com/office/drawing/2014/main" id="{381B5553-B872-8953-480A-3CB4247D999A}"/>
              </a:ext>
            </a:extLst>
          </p:cNvPr>
          <p:cNvSpPr txBox="1"/>
          <p:nvPr/>
        </p:nvSpPr>
        <p:spPr>
          <a:xfrm>
            <a:off x="8471010" y="1883132"/>
            <a:ext cx="232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+mj-lt"/>
              </a:rPr>
              <a:t>GreenValve</a:t>
            </a:r>
          </a:p>
        </p:txBody>
      </p:sp>
      <p:sp>
        <p:nvSpPr>
          <p:cNvPr id="13" name="CasellaDiTesto 8">
            <a:extLst>
              <a:ext uri="{FF2B5EF4-FFF2-40B4-BE49-F238E27FC236}">
                <a16:creationId xmlns:a16="http://schemas.microsoft.com/office/drawing/2014/main" id="{9BD6A16F-FDC5-137D-45F3-84DC6393F5F6}"/>
              </a:ext>
            </a:extLst>
          </p:cNvPr>
          <p:cNvSpPr txBox="1"/>
          <p:nvPr/>
        </p:nvSpPr>
        <p:spPr>
          <a:xfrm>
            <a:off x="2079523" y="4619975"/>
            <a:ext cx="205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+mj-lt"/>
              </a:rPr>
              <a:t>Valvola a sfera</a:t>
            </a:r>
          </a:p>
        </p:txBody>
      </p:sp>
      <p:sp>
        <p:nvSpPr>
          <p:cNvPr id="14" name="CasellaDiTesto 8">
            <a:extLst>
              <a:ext uri="{FF2B5EF4-FFF2-40B4-BE49-F238E27FC236}">
                <a16:creationId xmlns:a16="http://schemas.microsoft.com/office/drawing/2014/main" id="{9DFE5E11-033C-BB1B-22EB-1E2F1F115570}"/>
              </a:ext>
            </a:extLst>
          </p:cNvPr>
          <p:cNvSpPr txBox="1"/>
          <p:nvPr/>
        </p:nvSpPr>
        <p:spPr>
          <a:xfrm>
            <a:off x="4860954" y="4402565"/>
            <a:ext cx="146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+mj-lt"/>
              </a:rPr>
              <a:t>Turbina</a:t>
            </a:r>
          </a:p>
        </p:txBody>
      </p:sp>
      <p:sp>
        <p:nvSpPr>
          <p:cNvPr id="15" name="CasellaDiTesto 8">
            <a:extLst>
              <a:ext uri="{FF2B5EF4-FFF2-40B4-BE49-F238E27FC236}">
                <a16:creationId xmlns:a16="http://schemas.microsoft.com/office/drawing/2014/main" id="{5AD15E6B-5B11-A4D6-9AB3-5F130DC2759B}"/>
              </a:ext>
            </a:extLst>
          </p:cNvPr>
          <p:cNvSpPr txBox="1"/>
          <p:nvPr/>
        </p:nvSpPr>
        <p:spPr>
          <a:xfrm>
            <a:off x="7434623" y="5218328"/>
            <a:ext cx="306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002060"/>
                </a:solidFill>
                <a:latin typeface="+mj-lt"/>
              </a:rPr>
              <a:t>Valvola di controllo e a recupero energetico</a:t>
            </a:r>
          </a:p>
        </p:txBody>
      </p:sp>
      <p:pic>
        <p:nvPicPr>
          <p:cNvPr id="16" name="Picture 2" descr="https://www.interapp.net/media/product-TLBVH23/TLBVH23.jpg">
            <a:extLst>
              <a:ext uri="{FF2B5EF4-FFF2-40B4-BE49-F238E27FC236}">
                <a16:creationId xmlns:a16="http://schemas.microsoft.com/office/drawing/2014/main" id="{8CC61EDE-5FAF-3FBD-A026-1140678A8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667" b="79667" l="24500" r="73125">
                        <a14:foregroundMark x1="24500" y1="55833" x2="24500" y2="55833"/>
                        <a14:foregroundMark x1="55375" y1="58333" x2="55375" y2="58333"/>
                        <a14:foregroundMark x1="45000" y1="64000" x2="48875" y2="66333"/>
                        <a14:foregroundMark x1="47250" y1="60167" x2="48750" y2="60333"/>
                        <a14:foregroundMark x1="48625" y1="62333" x2="48625" y2="62333"/>
                        <a14:foregroundMark x1="48625" y1="62333" x2="48625" y2="62333"/>
                        <a14:foregroundMark x1="41500" y1="65667" x2="35000" y2="65667"/>
                        <a14:foregroundMark x1="33250" y1="60167" x2="56750" y2="53500"/>
                        <a14:foregroundMark x1="56750" y1="53500" x2="68375" y2="57667"/>
                        <a14:foregroundMark x1="59875" y1="58833" x2="38375" y2="66667"/>
                        <a14:foregroundMark x1="55500" y1="57000" x2="41250" y2="63667"/>
                        <a14:foregroundMark x1="41250" y1="63667" x2="38625" y2="63333"/>
                        <a14:foregroundMark x1="51125" y1="26667" x2="51125" y2="26667"/>
                        <a14:foregroundMark x1="67000" y1="39500" x2="71875" y2="58000"/>
                        <a14:foregroundMark x1="71875" y1="58000" x2="71500" y2="66000"/>
                        <a14:foregroundMark x1="45625" y1="62000" x2="50125" y2="61833"/>
                        <a14:foregroundMark x1="72875" y1="59500" x2="71750" y2="52667"/>
                        <a14:foregroundMark x1="72250" y1="52000" x2="72250" y2="52000"/>
                        <a14:foregroundMark x1="72250" y1="51333" x2="73125" y2="53500"/>
                        <a14:foregroundMark x1="31750" y1="77333" x2="35125" y2="7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92" t="20444" r="22542" b="17111"/>
          <a:stretch/>
        </p:blipFill>
        <p:spPr bwMode="auto">
          <a:xfrm rot="21338704">
            <a:off x="1242475" y="2629593"/>
            <a:ext cx="2533349" cy="207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C21DBEDA-F55D-B7BF-8358-6E1BF5FD0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6" y="794086"/>
            <a:ext cx="5964278" cy="338554"/>
          </a:xfrm>
          <a:prstGeom prst="rect">
            <a:avLst/>
          </a:prstGeom>
          <a:solidFill>
            <a:srgbClr val="FFC000"/>
          </a:solidFill>
          <a:ln w="19050"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Sviluppo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di un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brevetto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del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Politecnico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di Milano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E8DBEE-C55C-6DD1-2919-A9E94202D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6" y="5695382"/>
            <a:ext cx="7670859" cy="338554"/>
          </a:xfrm>
          <a:prstGeom prst="rect">
            <a:avLst/>
          </a:prstGeom>
          <a:solidFill>
            <a:srgbClr val="FFC000"/>
          </a:solidFill>
          <a:ln w="19050"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E’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progettata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per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sostituire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le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esistenti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valvole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di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controllo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senza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necessità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di fittings</a:t>
            </a:r>
          </a:p>
        </p:txBody>
      </p:sp>
      <p:pic>
        <p:nvPicPr>
          <p:cNvPr id="20" name="Picture 10" descr="C:\Users\Giacomo\Downloads\download.jpg">
            <a:extLst>
              <a:ext uri="{FF2B5EF4-FFF2-40B4-BE49-F238E27FC236}">
                <a16:creationId xmlns:a16="http://schemas.microsoft.com/office/drawing/2014/main" id="{F883100C-5C49-7D1A-64A2-4C7C836F9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7" b="96653" l="0" r="100000"/>
                    </a14:imgEffect>
                  </a14:imgLayer>
                </a14:imgProps>
              </a:ext>
            </a:extLst>
          </a:blip>
          <a:srcRect t="11146"/>
          <a:stretch>
            <a:fillRect/>
          </a:stretch>
        </p:blipFill>
        <p:spPr bwMode="auto">
          <a:xfrm>
            <a:off x="2727029" y="3400839"/>
            <a:ext cx="1186633" cy="1194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03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299A-6A5E-64BF-70A5-9E515241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Digitalizzazione</a:t>
            </a:r>
            <a:endParaRPr lang="en-GB" dirty="0"/>
          </a:p>
        </p:txBody>
      </p:sp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D604E9C5-A2EF-FE38-601A-AD2A4AA27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495300" y="-57150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9D225-3B83-F42C-67BD-3B306686ED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89982" l="7067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1" b="10096"/>
          <a:stretch/>
        </p:blipFill>
        <p:spPr>
          <a:xfrm>
            <a:off x="863029" y="1324009"/>
            <a:ext cx="2558123" cy="283590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Curved Left Arrow 67">
            <a:extLst>
              <a:ext uri="{FF2B5EF4-FFF2-40B4-BE49-F238E27FC236}">
                <a16:creationId xmlns:a16="http://schemas.microsoft.com/office/drawing/2014/main" id="{D7C438E6-0A56-CCF1-0C03-D07DCD2C2E7F}"/>
              </a:ext>
            </a:extLst>
          </p:cNvPr>
          <p:cNvSpPr/>
          <p:nvPr/>
        </p:nvSpPr>
        <p:spPr bwMode="auto">
          <a:xfrm flipV="1">
            <a:off x="3192396" y="1272567"/>
            <a:ext cx="1431207" cy="3138365"/>
          </a:xfrm>
          <a:prstGeom prst="curvedLeftArrow">
            <a:avLst>
              <a:gd name="adj1" fmla="val 33093"/>
              <a:gd name="adj2" fmla="val 55809"/>
              <a:gd name="adj3" fmla="val 32355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dirty="0">
              <a:latin typeface="+mj-lt"/>
            </a:endParaRPr>
          </a:p>
        </p:txBody>
      </p:sp>
      <p:sp>
        <p:nvSpPr>
          <p:cNvPr id="6" name="TextBox 61">
            <a:extLst>
              <a:ext uri="{FF2B5EF4-FFF2-40B4-BE49-F238E27FC236}">
                <a16:creationId xmlns:a16="http://schemas.microsoft.com/office/drawing/2014/main" id="{90E6A03F-A542-667D-0933-83965380298D}"/>
              </a:ext>
            </a:extLst>
          </p:cNvPr>
          <p:cNvSpPr txBox="1"/>
          <p:nvPr/>
        </p:nvSpPr>
        <p:spPr>
          <a:xfrm>
            <a:off x="6587249" y="4011496"/>
            <a:ext cx="350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Pressione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Portata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Temperatura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,,,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AC42B3-5C86-48A1-9E40-C13F83F66D85}"/>
              </a:ext>
            </a:extLst>
          </p:cNvPr>
          <p:cNvSpPr/>
          <p:nvPr/>
        </p:nvSpPr>
        <p:spPr>
          <a:xfrm>
            <a:off x="5161323" y="3522153"/>
            <a:ext cx="4406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Monitoraggio </a:t>
            </a:r>
            <a:r>
              <a:rPr lang="it-IT" dirty="0" err="1">
                <a:sym typeface="Wingdings" panose="05000000000000000000" pitchFamily="2" charset="2"/>
              </a:rPr>
              <a:t>rela-time</a:t>
            </a:r>
            <a:r>
              <a:rPr lang="it-IT" dirty="0">
                <a:sym typeface="Wingdings" panose="05000000000000000000" pitchFamily="2" charset="2"/>
              </a:rPr>
              <a:t> ad alta frequenza</a:t>
            </a:r>
          </a:p>
        </p:txBody>
      </p:sp>
      <p:pic>
        <p:nvPicPr>
          <p:cNvPr id="8" name="Picture 69">
            <a:extLst>
              <a:ext uri="{FF2B5EF4-FFF2-40B4-BE49-F238E27FC236}">
                <a16:creationId xmlns:a16="http://schemas.microsoft.com/office/drawing/2014/main" id="{2F3F9F86-6CDF-F443-AA43-039434E60F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4591" y="4014732"/>
            <a:ext cx="562326" cy="562326"/>
          </a:xfrm>
          <a:prstGeom prst="rect">
            <a:avLst/>
          </a:prstGeom>
        </p:spPr>
      </p:pic>
      <p:sp>
        <p:nvSpPr>
          <p:cNvPr id="9" name="Left-Right Arrow 71">
            <a:extLst>
              <a:ext uri="{FF2B5EF4-FFF2-40B4-BE49-F238E27FC236}">
                <a16:creationId xmlns:a16="http://schemas.microsoft.com/office/drawing/2014/main" id="{ABF3D92C-DC7E-BEBE-19D4-6BE2C05FF0A0}"/>
              </a:ext>
            </a:extLst>
          </p:cNvPr>
          <p:cNvSpPr/>
          <p:nvPr/>
        </p:nvSpPr>
        <p:spPr bwMode="auto">
          <a:xfrm rot="2700000">
            <a:off x="3272185" y="3258218"/>
            <a:ext cx="1641460" cy="587902"/>
          </a:xfrm>
          <a:prstGeom prst="leftRightArrow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dirty="0">
              <a:latin typeface="+mj-l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1C2696A-F6F7-570E-2192-9115B46587B7}"/>
              </a:ext>
            </a:extLst>
          </p:cNvPr>
          <p:cNvSpPr txBox="1"/>
          <p:nvPr/>
        </p:nvSpPr>
        <p:spPr>
          <a:xfrm>
            <a:off x="1955125" y="108883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+mj-lt"/>
              </a:rPr>
              <a:t>Attuatore</a:t>
            </a:r>
          </a:p>
        </p:txBody>
      </p:sp>
      <p:sp>
        <p:nvSpPr>
          <p:cNvPr id="11" name="TextBox 76">
            <a:extLst>
              <a:ext uri="{FF2B5EF4-FFF2-40B4-BE49-F238E27FC236}">
                <a16:creationId xmlns:a16="http://schemas.microsoft.com/office/drawing/2014/main" id="{4330F0B6-C3D6-7DF3-CCE0-C3D384D26FBF}"/>
              </a:ext>
            </a:extLst>
          </p:cNvPr>
          <p:cNvSpPr txBox="1"/>
          <p:nvPr/>
        </p:nvSpPr>
        <p:spPr>
          <a:xfrm>
            <a:off x="1756048" y="4105076"/>
            <a:ext cx="182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+mj-lt"/>
              </a:rPr>
              <a:t>Generatore</a:t>
            </a:r>
          </a:p>
        </p:txBody>
      </p:sp>
      <p:pic>
        <p:nvPicPr>
          <p:cNvPr id="12" name="Picture 69">
            <a:extLst>
              <a:ext uri="{FF2B5EF4-FFF2-40B4-BE49-F238E27FC236}">
                <a16:creationId xmlns:a16="http://schemas.microsoft.com/office/drawing/2014/main" id="{94B7A5EC-C094-CBF6-D89D-D06690870D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2524" y="4421400"/>
            <a:ext cx="562326" cy="562326"/>
          </a:xfrm>
          <a:prstGeom prst="rect">
            <a:avLst/>
          </a:prstGeom>
        </p:spPr>
      </p:pic>
      <p:pic>
        <p:nvPicPr>
          <p:cNvPr id="13" name="Picture 69">
            <a:extLst>
              <a:ext uri="{FF2B5EF4-FFF2-40B4-BE49-F238E27FC236}">
                <a16:creationId xmlns:a16="http://schemas.microsoft.com/office/drawing/2014/main" id="{D958961C-A876-6434-F66B-9C956DE0C5C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2602" y="4836333"/>
            <a:ext cx="562326" cy="562326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1D71FF28-488E-B1FF-446D-DDBDE680F07C}"/>
              </a:ext>
            </a:extLst>
          </p:cNvPr>
          <p:cNvSpPr/>
          <p:nvPr/>
        </p:nvSpPr>
        <p:spPr>
          <a:xfrm>
            <a:off x="4094007" y="1014110"/>
            <a:ext cx="2799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Regolazione automatica</a:t>
            </a:r>
          </a:p>
        </p:txBody>
      </p:sp>
      <p:pic>
        <p:nvPicPr>
          <p:cNvPr id="15" name="Picture 14" descr="electricity-icon-7504.png">
            <a:extLst>
              <a:ext uri="{FF2B5EF4-FFF2-40B4-BE49-F238E27FC236}">
                <a16:creationId xmlns:a16="http://schemas.microsoft.com/office/drawing/2014/main" id="{E26337D4-FEB6-D6A1-4775-98B7FE9D43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97" y="3706819"/>
            <a:ext cx="648072" cy="504056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B6CB1473-40E6-ABC4-2074-37BE17BD59A0}"/>
              </a:ext>
            </a:extLst>
          </p:cNvPr>
          <p:cNvSpPr txBox="1"/>
          <p:nvPr/>
        </p:nvSpPr>
        <p:spPr>
          <a:xfrm>
            <a:off x="8683092" y="4538610"/>
            <a:ext cx="359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Smart water </a:t>
            </a:r>
            <a:r>
              <a:rPr lang="it-IT" dirty="0" err="1">
                <a:solidFill>
                  <a:srgbClr val="FF0000"/>
                </a:solidFill>
              </a:rPr>
              <a:t>distribution</a:t>
            </a:r>
            <a:r>
              <a:rPr lang="it-IT" dirty="0">
                <a:solidFill>
                  <a:srgbClr val="FF0000"/>
                </a:solidFill>
              </a:rPr>
              <a:t> network:</a:t>
            </a:r>
          </a:p>
          <a:p>
            <a:r>
              <a:rPr lang="it-IT" dirty="0"/>
              <a:t>-Controllo dinamico della pressione</a:t>
            </a:r>
          </a:p>
          <a:p>
            <a:r>
              <a:rPr lang="it-IT" dirty="0"/>
              <a:t>-Monitoraggio diffuso</a:t>
            </a:r>
          </a:p>
          <a:p>
            <a:r>
              <a:rPr lang="it-IT" dirty="0"/>
              <a:t>-Gestione  real-time</a:t>
            </a:r>
          </a:p>
        </p:txBody>
      </p:sp>
      <p:sp>
        <p:nvSpPr>
          <p:cNvPr id="17" name="Rettangolo 29">
            <a:extLst>
              <a:ext uri="{FF2B5EF4-FFF2-40B4-BE49-F238E27FC236}">
                <a16:creationId xmlns:a16="http://schemas.microsoft.com/office/drawing/2014/main" id="{00A5478B-155B-FBBD-2D23-27D504C1F7C1}"/>
              </a:ext>
            </a:extLst>
          </p:cNvPr>
          <p:cNvSpPr/>
          <p:nvPr/>
        </p:nvSpPr>
        <p:spPr>
          <a:xfrm>
            <a:off x="5161321" y="1888315"/>
            <a:ext cx="4234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Operazioni real-time (cambio setting)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2E2A71-8A7C-81DA-AC86-1267190EC8E7}"/>
              </a:ext>
            </a:extLst>
          </p:cNvPr>
          <p:cNvGrpSpPr/>
          <p:nvPr/>
        </p:nvGrpSpPr>
        <p:grpSpPr>
          <a:xfrm>
            <a:off x="3883942" y="4471247"/>
            <a:ext cx="1400379" cy="844229"/>
            <a:chOff x="4340700" y="3381368"/>
            <a:chExt cx="1400379" cy="844229"/>
          </a:xfrm>
        </p:grpSpPr>
        <p:pic>
          <p:nvPicPr>
            <p:cNvPr id="19" name="Picture 10" descr="http://www.eurospapoolnews.com/userfiles/images/iPad-con-web-connectivity.jpg">
              <a:extLst>
                <a:ext uri="{FF2B5EF4-FFF2-40B4-BE49-F238E27FC236}">
                  <a16:creationId xmlns:a16="http://schemas.microsoft.com/office/drawing/2014/main" id="{5E9CDF48-ABCA-BC42-171C-3047D1DD5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700" y="3381368"/>
              <a:ext cx="1400379" cy="84422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617C70-C366-E0C4-4044-047CCDA47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0047" t="10022"/>
            <a:stretch/>
          </p:blipFill>
          <p:spPr>
            <a:xfrm rot="759747">
              <a:off x="4663356" y="3516850"/>
              <a:ext cx="717579" cy="568307"/>
            </a:xfrm>
            <a:prstGeom prst="rect">
              <a:avLst/>
            </a:prstGeom>
          </p:spPr>
        </p:pic>
      </p:grpSp>
      <p:sp>
        <p:nvSpPr>
          <p:cNvPr id="21" name="Rettangolo 29">
            <a:extLst>
              <a:ext uri="{FF2B5EF4-FFF2-40B4-BE49-F238E27FC236}">
                <a16:creationId xmlns:a16="http://schemas.microsoft.com/office/drawing/2014/main" id="{420DCE32-EBBF-F098-691E-4DD128FBDEB5}"/>
              </a:ext>
            </a:extLst>
          </p:cNvPr>
          <p:cNvSpPr/>
          <p:nvPr/>
        </p:nvSpPr>
        <p:spPr>
          <a:xfrm>
            <a:off x="5357602" y="2895862"/>
            <a:ext cx="2323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Gestione di Allarmi</a:t>
            </a:r>
          </a:p>
        </p:txBody>
      </p:sp>
      <p:sp>
        <p:nvSpPr>
          <p:cNvPr id="22" name="Rettangolo 29">
            <a:extLst>
              <a:ext uri="{FF2B5EF4-FFF2-40B4-BE49-F238E27FC236}">
                <a16:creationId xmlns:a16="http://schemas.microsoft.com/office/drawing/2014/main" id="{13D431F6-5DC7-48D4-C275-859B648C9B08}"/>
              </a:ext>
            </a:extLst>
          </p:cNvPr>
          <p:cNvSpPr/>
          <p:nvPr/>
        </p:nvSpPr>
        <p:spPr>
          <a:xfrm>
            <a:off x="4703464" y="1420778"/>
            <a:ext cx="4692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Controllo della pressione dinamica</a:t>
            </a:r>
          </a:p>
        </p:txBody>
      </p:sp>
      <p:sp>
        <p:nvSpPr>
          <p:cNvPr id="23" name="Rettangolo 29">
            <a:extLst>
              <a:ext uri="{FF2B5EF4-FFF2-40B4-BE49-F238E27FC236}">
                <a16:creationId xmlns:a16="http://schemas.microsoft.com/office/drawing/2014/main" id="{8B475889-7FE2-FF40-2FEB-1116BDFC8F3D}"/>
              </a:ext>
            </a:extLst>
          </p:cNvPr>
          <p:cNvSpPr/>
          <p:nvPr/>
        </p:nvSpPr>
        <p:spPr>
          <a:xfrm>
            <a:off x="5357574" y="2375988"/>
            <a:ext cx="3847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Uso locale: e.g. pompa disinfezione</a:t>
            </a:r>
          </a:p>
        </p:txBody>
      </p:sp>
      <p:sp>
        <p:nvSpPr>
          <p:cNvPr id="24" name="Left Arrow 20">
            <a:extLst>
              <a:ext uri="{FF2B5EF4-FFF2-40B4-BE49-F238E27FC236}">
                <a16:creationId xmlns:a16="http://schemas.microsoft.com/office/drawing/2014/main" id="{82357D35-BB57-8D09-A582-A6F8ED973CBC}"/>
              </a:ext>
            </a:extLst>
          </p:cNvPr>
          <p:cNvSpPr/>
          <p:nvPr/>
        </p:nvSpPr>
        <p:spPr>
          <a:xfrm rot="10800000">
            <a:off x="8119770" y="4951500"/>
            <a:ext cx="563322" cy="503354"/>
          </a:xfrm>
          <a:prstGeom prst="leftArrow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BFF77F-260F-38D9-74E5-5E995B9CB558}"/>
              </a:ext>
            </a:extLst>
          </p:cNvPr>
          <p:cNvSpPr/>
          <p:nvPr/>
        </p:nvSpPr>
        <p:spPr>
          <a:xfrm>
            <a:off x="8822292" y="1023297"/>
            <a:ext cx="2932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400" dirty="0">
                <a:sym typeface="Wingdings" panose="05000000000000000000" pitchFamily="2" charset="2"/>
              </a:rPr>
              <a:t>Senza connessione alla rete elettrica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FE2151-4CCB-0602-F116-CF368587D760}"/>
              </a:ext>
            </a:extLst>
          </p:cNvPr>
          <p:cNvSpPr/>
          <p:nvPr/>
        </p:nvSpPr>
        <p:spPr>
          <a:xfrm>
            <a:off x="653926" y="5657615"/>
            <a:ext cx="5651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Tecnologia abilitante per la creazione di un Digital Twin</a:t>
            </a:r>
          </a:p>
        </p:txBody>
      </p:sp>
      <p:pic>
        <p:nvPicPr>
          <p:cNvPr id="27" name="Picture 26" descr="electricity-icon-7504.png">
            <a:extLst>
              <a:ext uri="{FF2B5EF4-FFF2-40B4-BE49-F238E27FC236}">
                <a16:creationId xmlns:a16="http://schemas.microsoft.com/office/drawing/2014/main" id="{C458248C-29C1-4D66-02A4-91CEA09B90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928" y="762082"/>
            <a:ext cx="648072" cy="5040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0405A7-B210-53CB-5552-1A1798AE0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3161" y="5203177"/>
            <a:ext cx="1643217" cy="16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50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7">
            <a:extLst>
              <a:ext uri="{FF2B5EF4-FFF2-40B4-BE49-F238E27FC236}">
                <a16:creationId xmlns:a16="http://schemas.microsoft.com/office/drawing/2014/main" id="{359FE147-5694-0E01-EE56-19667F83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"/>
          <a:stretch/>
        </p:blipFill>
        <p:spPr>
          <a:xfrm>
            <a:off x="328681" y="1397691"/>
            <a:ext cx="7232769" cy="4213666"/>
          </a:xfrm>
          <a:prstGeom prst="rect">
            <a:avLst/>
          </a:prstGeom>
        </p:spPr>
      </p:pic>
      <p:pic>
        <p:nvPicPr>
          <p:cNvPr id="28" name="Graphic 27" descr="Arrow: Rotate left with solid fill">
            <a:extLst>
              <a:ext uri="{FF2B5EF4-FFF2-40B4-BE49-F238E27FC236}">
                <a16:creationId xmlns:a16="http://schemas.microsoft.com/office/drawing/2014/main" id="{C4E1CF8B-2F94-5B20-C546-B8950907C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883753" flipH="1">
            <a:off x="3347832" y="724737"/>
            <a:ext cx="6119006" cy="5677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A7EAC-49CD-D13C-C53E-E6D8D26B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Prossima</a:t>
            </a:r>
            <a:r>
              <a:rPr lang="en-GB" dirty="0"/>
              <a:t> </a:t>
            </a:r>
            <a:r>
              <a:rPr lang="en-GB" dirty="0" err="1"/>
              <a:t>installazione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48158-4DF5-1D36-22E0-628AC897EB28}"/>
              </a:ext>
            </a:extLst>
          </p:cNvPr>
          <p:cNvSpPr txBox="1"/>
          <p:nvPr/>
        </p:nvSpPr>
        <p:spPr>
          <a:xfrm>
            <a:off x="3945065" y="849934"/>
            <a:ext cx="529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GV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C5BD6-E4DC-76A0-9166-1E572D296E13}"/>
              </a:ext>
            </a:extLst>
          </p:cNvPr>
          <p:cNvSpPr txBox="1"/>
          <p:nvPr/>
        </p:nvSpPr>
        <p:spPr>
          <a:xfrm>
            <a:off x="4769101" y="5524571"/>
            <a:ext cx="1807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Valvola a fuso</a:t>
            </a:r>
            <a:endParaRPr lang="en-US" sz="2200" dirty="0"/>
          </a:p>
        </p:txBody>
      </p:sp>
      <p:pic>
        <p:nvPicPr>
          <p:cNvPr id="7" name="Graphic 6" descr="Arrow: Straight with solid fill">
            <a:extLst>
              <a:ext uri="{FF2B5EF4-FFF2-40B4-BE49-F238E27FC236}">
                <a16:creationId xmlns:a16="http://schemas.microsoft.com/office/drawing/2014/main" id="{F1F714DF-91A5-E99E-F6BD-DF7DF9C44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-495300" y="-57150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ACFC92-FC1F-82EB-BD0A-BA676BFA9A54}"/>
              </a:ext>
            </a:extLst>
          </p:cNvPr>
          <p:cNvCxnSpPr>
            <a:cxnSpLocks/>
          </p:cNvCxnSpPr>
          <p:nvPr/>
        </p:nvCxnSpPr>
        <p:spPr>
          <a:xfrm flipV="1">
            <a:off x="3475417" y="1272957"/>
            <a:ext cx="639182" cy="1196827"/>
          </a:xfrm>
          <a:prstGeom prst="line">
            <a:avLst/>
          </a:prstGeom>
          <a:ln>
            <a:solidFill>
              <a:schemeClr val="tx1"/>
            </a:solidFill>
            <a:head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C211FF-8C83-47D2-0E6A-298A541031AE}"/>
              </a:ext>
            </a:extLst>
          </p:cNvPr>
          <p:cNvCxnSpPr>
            <a:cxnSpLocks/>
          </p:cNvCxnSpPr>
          <p:nvPr/>
        </p:nvCxnSpPr>
        <p:spPr>
          <a:xfrm>
            <a:off x="3627817" y="4230386"/>
            <a:ext cx="1141284" cy="1497841"/>
          </a:xfrm>
          <a:prstGeom prst="line">
            <a:avLst/>
          </a:prstGeom>
          <a:ln>
            <a:solidFill>
              <a:schemeClr val="tx1"/>
            </a:solidFill>
            <a:head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electricity-icon-7504.png">
            <a:extLst>
              <a:ext uri="{FF2B5EF4-FFF2-40B4-BE49-F238E27FC236}">
                <a16:creationId xmlns:a16="http://schemas.microsoft.com/office/drawing/2014/main" id="{05F30AD4-D85E-02C9-127A-7E5F3507B1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0" y="1193635"/>
            <a:ext cx="1336801" cy="1039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B94D4-71F7-3187-C58A-29E82FBBA5B3}"/>
              </a:ext>
            </a:extLst>
          </p:cNvPr>
          <p:cNvSpPr txBox="1"/>
          <p:nvPr/>
        </p:nvSpPr>
        <p:spPr>
          <a:xfrm>
            <a:off x="7717368" y="1149379"/>
            <a:ext cx="1811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Energia Elettrica</a:t>
            </a:r>
            <a:endParaRPr lang="en-US" sz="2200" dirty="0"/>
          </a:p>
        </p:txBody>
      </p:sp>
      <p:pic>
        <p:nvPicPr>
          <p:cNvPr id="15" name="Immagine 11">
            <a:extLst>
              <a:ext uri="{FF2B5EF4-FFF2-40B4-BE49-F238E27FC236}">
                <a16:creationId xmlns:a16="http://schemas.microsoft.com/office/drawing/2014/main" id="{9F160F88-2649-D789-E545-340BA07A47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313" r="45830" b="2793"/>
          <a:stretch/>
        </p:blipFill>
        <p:spPr>
          <a:xfrm>
            <a:off x="8255341" y="2618089"/>
            <a:ext cx="1333809" cy="1327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3CCFC8-711E-07C7-5FCC-F73D79553479}"/>
              </a:ext>
            </a:extLst>
          </p:cNvPr>
          <p:cNvSpPr txBox="1"/>
          <p:nvPr/>
        </p:nvSpPr>
        <p:spPr>
          <a:xfrm>
            <a:off x="9651528" y="2512507"/>
            <a:ext cx="1811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Sistema di controllo</a:t>
            </a: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0FF03-F584-3709-F44D-AAFC0B50250F}"/>
              </a:ext>
            </a:extLst>
          </p:cNvPr>
          <p:cNvSpPr txBox="1"/>
          <p:nvPr/>
        </p:nvSpPr>
        <p:spPr>
          <a:xfrm>
            <a:off x="7056934" y="4463003"/>
            <a:ext cx="2465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Movimentazione valvole</a:t>
            </a:r>
            <a:endParaRPr 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AEF54-7ABF-9C76-E95A-04FD80A16371}"/>
              </a:ext>
            </a:extLst>
          </p:cNvPr>
          <p:cNvSpPr txBox="1"/>
          <p:nvPr/>
        </p:nvSpPr>
        <p:spPr>
          <a:xfrm>
            <a:off x="10122877" y="3687966"/>
            <a:ext cx="1811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Cloud</a:t>
            </a:r>
            <a:endParaRPr lang="en-US" sz="2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68BD3A-65B0-5728-E068-EB5EA464D2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820" y="4036356"/>
            <a:ext cx="821782" cy="8217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8E50EB-BEE7-2998-287C-52B0930029E0}"/>
              </a:ext>
            </a:extLst>
          </p:cNvPr>
          <p:cNvSpPr txBox="1"/>
          <p:nvPr/>
        </p:nvSpPr>
        <p:spPr>
          <a:xfrm>
            <a:off x="9670923" y="4910782"/>
            <a:ext cx="16275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management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monitoring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control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64A7B4-0243-75C2-DFD9-E3CEEC5696A5}"/>
              </a:ext>
            </a:extLst>
          </p:cNvPr>
          <p:cNvGrpSpPr/>
          <p:nvPr/>
        </p:nvGrpSpPr>
        <p:grpSpPr>
          <a:xfrm>
            <a:off x="10975501" y="4147039"/>
            <a:ext cx="1156539" cy="697228"/>
            <a:chOff x="4340700" y="3381368"/>
            <a:chExt cx="1400379" cy="844229"/>
          </a:xfrm>
        </p:grpSpPr>
        <p:pic>
          <p:nvPicPr>
            <p:cNvPr id="25" name="Picture 10" descr="http://www.eurospapoolnews.com/userfiles/images/iPad-con-web-connectivity.jpg">
              <a:extLst>
                <a:ext uri="{FF2B5EF4-FFF2-40B4-BE49-F238E27FC236}">
                  <a16:creationId xmlns:a16="http://schemas.microsoft.com/office/drawing/2014/main" id="{D56D04AB-9985-F311-1BA7-5379A024A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700" y="3381368"/>
              <a:ext cx="1400379" cy="84422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7F244E9-A710-E22D-5146-E67529DF7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0047" t="10022"/>
            <a:stretch/>
          </p:blipFill>
          <p:spPr>
            <a:xfrm rot="759747">
              <a:off x="4663356" y="3516850"/>
              <a:ext cx="717579" cy="56830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88F144-D320-A39E-CB5C-BF7140F545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4944" y="5155534"/>
            <a:ext cx="1643217" cy="16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64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5AFD-7886-AF22-BAF8-965F890B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L’importanza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infrastrutture</a:t>
            </a:r>
            <a:r>
              <a:rPr lang="en-GB" dirty="0"/>
              <a:t> per la </a:t>
            </a:r>
            <a:r>
              <a:rPr lang="en-GB" dirty="0" err="1"/>
              <a:t>distribuzione</a:t>
            </a:r>
            <a:r>
              <a:rPr lang="en-GB" dirty="0"/>
              <a:t> </a:t>
            </a:r>
            <a:r>
              <a:rPr lang="en-GB" dirty="0" err="1"/>
              <a:t>dell’acqua</a:t>
            </a:r>
            <a:endParaRPr lang="en-GB" dirty="0"/>
          </a:p>
        </p:txBody>
      </p:sp>
      <p:sp>
        <p:nvSpPr>
          <p:cNvPr id="19" name="CasellaDiTesto 17">
            <a:extLst>
              <a:ext uri="{FF2B5EF4-FFF2-40B4-BE49-F238E27FC236}">
                <a16:creationId xmlns:a16="http://schemas.microsoft.com/office/drawing/2014/main" id="{7E58B1A1-F6FF-6A97-1364-39272AA6FEA7}"/>
              </a:ext>
            </a:extLst>
          </p:cNvPr>
          <p:cNvSpPr txBox="1"/>
          <p:nvPr/>
        </p:nvSpPr>
        <p:spPr>
          <a:xfrm>
            <a:off x="118934" y="1177489"/>
            <a:ext cx="481165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n w="18415" cmpd="sng">
                  <a:noFill/>
                  <a:prstDash val="solid"/>
                </a:ln>
              </a:rPr>
              <a:t>Che tipo di utenti ci sono? </a:t>
            </a:r>
          </a:p>
        </p:txBody>
      </p:sp>
      <p:sp>
        <p:nvSpPr>
          <p:cNvPr id="20" name="CasellaDiTesto 17">
            <a:extLst>
              <a:ext uri="{FF2B5EF4-FFF2-40B4-BE49-F238E27FC236}">
                <a16:creationId xmlns:a16="http://schemas.microsoft.com/office/drawing/2014/main" id="{D97C762B-5781-FE83-0072-9E1BB6A77A42}"/>
              </a:ext>
            </a:extLst>
          </p:cNvPr>
          <p:cNvSpPr txBox="1"/>
          <p:nvPr/>
        </p:nvSpPr>
        <p:spPr>
          <a:xfrm>
            <a:off x="3863840" y="3550778"/>
            <a:ext cx="1389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n w="18415" cmpd="sng">
                  <a:noFill/>
                  <a:prstDash val="solid"/>
                </a:ln>
              </a:rPr>
              <a:t>Industriali</a:t>
            </a:r>
          </a:p>
          <a:p>
            <a:pPr algn="ctr"/>
            <a:r>
              <a:rPr lang="it-IT" sz="2000" dirty="0">
                <a:ln w="18415" cmpd="sng">
                  <a:noFill/>
                  <a:prstDash val="solid"/>
                </a:ln>
              </a:rPr>
              <a:t>(23%)</a:t>
            </a:r>
          </a:p>
        </p:txBody>
      </p:sp>
      <p:sp>
        <p:nvSpPr>
          <p:cNvPr id="21" name="CasellaDiTesto 17">
            <a:extLst>
              <a:ext uri="{FF2B5EF4-FFF2-40B4-BE49-F238E27FC236}">
                <a16:creationId xmlns:a16="http://schemas.microsoft.com/office/drawing/2014/main" id="{8551599A-F461-B890-CD51-2098EA7AEC44}"/>
              </a:ext>
            </a:extLst>
          </p:cNvPr>
          <p:cNvSpPr txBox="1"/>
          <p:nvPr/>
        </p:nvSpPr>
        <p:spPr>
          <a:xfrm>
            <a:off x="820939" y="3550778"/>
            <a:ext cx="1286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n w="18415" cmpd="sng">
                  <a:noFill/>
                  <a:prstDash val="solid"/>
                </a:ln>
              </a:rPr>
              <a:t>Civili</a:t>
            </a:r>
          </a:p>
          <a:p>
            <a:pPr algn="ctr"/>
            <a:r>
              <a:rPr lang="it-IT" sz="2000" dirty="0">
                <a:ln w="18415" cmpd="sng">
                  <a:noFill/>
                  <a:prstDash val="solid"/>
                </a:ln>
              </a:rPr>
              <a:t>(27%)</a:t>
            </a:r>
          </a:p>
        </p:txBody>
      </p:sp>
      <p:sp>
        <p:nvSpPr>
          <p:cNvPr id="22" name="CasellaDiTesto 17">
            <a:extLst>
              <a:ext uri="{FF2B5EF4-FFF2-40B4-BE49-F238E27FC236}">
                <a16:creationId xmlns:a16="http://schemas.microsoft.com/office/drawing/2014/main" id="{01EF5E47-297C-2865-2DB7-0DE352BE681B}"/>
              </a:ext>
            </a:extLst>
          </p:cNvPr>
          <p:cNvSpPr txBox="1"/>
          <p:nvPr/>
        </p:nvSpPr>
        <p:spPr>
          <a:xfrm>
            <a:off x="6867243" y="3420149"/>
            <a:ext cx="14672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dirty="0">
                <a:ln w="18415" cmpd="sng">
                  <a:noFill/>
                  <a:prstDash val="solid"/>
                </a:ln>
              </a:rPr>
              <a:t>Agricoli</a:t>
            </a:r>
          </a:p>
          <a:p>
            <a:pPr algn="ctr"/>
            <a:r>
              <a:rPr lang="it-IT" sz="2000" dirty="0">
                <a:ln w="18415" cmpd="sng">
                  <a:noFill/>
                  <a:prstDash val="solid"/>
                </a:ln>
              </a:rPr>
              <a:t>(50%)</a:t>
            </a:r>
          </a:p>
        </p:txBody>
      </p:sp>
      <p:sp>
        <p:nvSpPr>
          <p:cNvPr id="23" name="CasellaDiTesto 17">
            <a:extLst>
              <a:ext uri="{FF2B5EF4-FFF2-40B4-BE49-F238E27FC236}">
                <a16:creationId xmlns:a16="http://schemas.microsoft.com/office/drawing/2014/main" id="{D9F8E02E-FAD7-1C66-3AC2-1610C23E6CEA}"/>
              </a:ext>
            </a:extLst>
          </p:cNvPr>
          <p:cNvSpPr txBox="1"/>
          <p:nvPr/>
        </p:nvSpPr>
        <p:spPr>
          <a:xfrm>
            <a:off x="409714" y="4224243"/>
            <a:ext cx="4469436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n w="18415" cmpd="sng">
                  <a:noFill/>
                  <a:prstDash val="solid"/>
                </a:ln>
              </a:rPr>
              <a:t>Alcuni problemi in comune: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n w="18415" cmpd="sng">
                  <a:noFill/>
                  <a:prstDash val="solid"/>
                </a:ln>
              </a:rPr>
              <a:t>Hanno bisogno di rinnovo (ageing)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n w="18415" cmpd="sng">
                  <a:noFill/>
                  <a:prstDash val="solid"/>
                </a:ln>
              </a:rPr>
              <a:t>Limitata adattabilità (</a:t>
            </a:r>
            <a:r>
              <a:rPr lang="it-IT" sz="2000" b="1" dirty="0" err="1">
                <a:ln w="18415" cmpd="sng">
                  <a:noFill/>
                  <a:prstDash val="solid"/>
                </a:ln>
              </a:rPr>
              <a:t>climate</a:t>
            </a:r>
            <a:r>
              <a:rPr lang="it-IT" sz="2000" b="1" dirty="0">
                <a:ln w="18415" cmpd="sng">
                  <a:noFill/>
                  <a:prstDash val="solid"/>
                </a:ln>
              </a:rPr>
              <a:t> </a:t>
            </a:r>
            <a:r>
              <a:rPr lang="it-IT" sz="2000" b="1" dirty="0" err="1">
                <a:ln w="18415" cmpd="sng">
                  <a:noFill/>
                  <a:prstDash val="solid"/>
                </a:ln>
              </a:rPr>
              <a:t>change</a:t>
            </a:r>
            <a:r>
              <a:rPr lang="it-IT" sz="2000" b="1" dirty="0">
                <a:ln w="18415" cmpd="sng">
                  <a:noFill/>
                  <a:prstDash val="solid"/>
                </a:ln>
              </a:rPr>
              <a:t>)</a:t>
            </a:r>
            <a:endParaRPr lang="it-IT" sz="2000" dirty="0">
              <a:ln w="18415" cmpd="sng">
                <a:noFill/>
                <a:prstDash val="solid"/>
              </a:ln>
            </a:endParaRPr>
          </a:p>
        </p:txBody>
      </p:sp>
      <p:sp>
        <p:nvSpPr>
          <p:cNvPr id="24" name="CasellaDiTesto 17">
            <a:extLst>
              <a:ext uri="{FF2B5EF4-FFF2-40B4-BE49-F238E27FC236}">
                <a16:creationId xmlns:a16="http://schemas.microsoft.com/office/drawing/2014/main" id="{D9A20583-E581-B8CF-9D25-A5ED7C34E0FB}"/>
              </a:ext>
            </a:extLst>
          </p:cNvPr>
          <p:cNvSpPr txBox="1"/>
          <p:nvPr/>
        </p:nvSpPr>
        <p:spPr>
          <a:xfrm>
            <a:off x="5853302" y="4301129"/>
            <a:ext cx="3700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n w="18415" cmpd="sng">
                  <a:noFill/>
                  <a:prstDash val="solid"/>
                </a:ln>
              </a:rPr>
              <a:t>Alcune direzioni di sviluppo:</a:t>
            </a:r>
          </a:p>
          <a:p>
            <a:r>
              <a:rPr lang="it-IT" sz="2000" dirty="0">
                <a:ln w="18415" cmpd="sng">
                  <a:noFill/>
                  <a:prstDash val="solid"/>
                </a:ln>
              </a:rPr>
              <a:t>-UN sustainable </a:t>
            </a:r>
          </a:p>
          <a:p>
            <a:r>
              <a:rPr lang="it-IT" sz="2000" dirty="0">
                <a:ln w="18415" cmpd="sng">
                  <a:noFill/>
                  <a:prstDash val="solid"/>
                </a:ln>
              </a:rPr>
              <a:t>development goal n 6</a:t>
            </a:r>
          </a:p>
        </p:txBody>
      </p:sp>
      <p:sp>
        <p:nvSpPr>
          <p:cNvPr id="25" name="Freccia a sinistra 19">
            <a:extLst>
              <a:ext uri="{FF2B5EF4-FFF2-40B4-BE49-F238E27FC236}">
                <a16:creationId xmlns:a16="http://schemas.microsoft.com/office/drawing/2014/main" id="{11FE20B9-80D5-C073-8525-9BC3FB2B4EB7}"/>
              </a:ext>
            </a:extLst>
          </p:cNvPr>
          <p:cNvSpPr/>
          <p:nvPr/>
        </p:nvSpPr>
        <p:spPr>
          <a:xfrm rot="10800000">
            <a:off x="4879152" y="4462898"/>
            <a:ext cx="760598" cy="776902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609BC07-2256-59F8-12BB-B0CDA466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53" y="1715363"/>
            <a:ext cx="2947604" cy="183541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D11B3EC-52FB-1E5D-DF03-FC79A7BA6537}"/>
              </a:ext>
            </a:extLst>
          </p:cNvPr>
          <p:cNvSpPr/>
          <p:nvPr/>
        </p:nvSpPr>
        <p:spPr>
          <a:xfrm>
            <a:off x="5132578" y="5797728"/>
            <a:ext cx="296091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3. Promoting smallholder irrigation for food Security –A review</a:t>
            </a:r>
            <a:endParaRPr lang="it-IT" sz="8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9FF086-FA6F-F22B-27C3-82A958137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049" y="1710931"/>
            <a:ext cx="2640644" cy="18398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6F6ECF8-1A5C-4FCA-EB0C-87F7D53E92B8}"/>
              </a:ext>
            </a:extLst>
          </p:cNvPr>
          <p:cNvSpPr/>
          <p:nvPr/>
        </p:nvSpPr>
        <p:spPr>
          <a:xfrm>
            <a:off x="5132579" y="5608699"/>
            <a:ext cx="53981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/>
              <a:t>2. https://wwtonline.co.uk/news/pulp-and-paper-industry-to-invest-in-advanced-water-and-wastewater-treatment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E6A7577-225B-3477-FF83-8A8BCDC75A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375"/>
          <a:stretch/>
        </p:blipFill>
        <p:spPr>
          <a:xfrm>
            <a:off x="194182" y="1696305"/>
            <a:ext cx="2771582" cy="185447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8AA7881-E631-53BD-B7A8-04A0C33E41B5}"/>
              </a:ext>
            </a:extLst>
          </p:cNvPr>
          <p:cNvSpPr/>
          <p:nvPr/>
        </p:nvSpPr>
        <p:spPr>
          <a:xfrm>
            <a:off x="5132579" y="5425563"/>
            <a:ext cx="475228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800" dirty="0"/>
              <a:t>1. https://www.ilpost.it/2020/01/21/acqua-rubinetto-milano/ </a:t>
            </a:r>
          </a:p>
        </p:txBody>
      </p:sp>
      <p:sp>
        <p:nvSpPr>
          <p:cNvPr id="32" name="CasellaDiTesto 17">
            <a:extLst>
              <a:ext uri="{FF2B5EF4-FFF2-40B4-BE49-F238E27FC236}">
                <a16:creationId xmlns:a16="http://schemas.microsoft.com/office/drawing/2014/main" id="{4BA465AC-FBCD-0857-5284-4CF253F0B4D4}"/>
              </a:ext>
            </a:extLst>
          </p:cNvPr>
          <p:cNvSpPr txBox="1"/>
          <p:nvPr/>
        </p:nvSpPr>
        <p:spPr>
          <a:xfrm>
            <a:off x="9203057" y="2369202"/>
            <a:ext cx="2988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n w="18415" cmpd="sng">
                  <a:noFill/>
                  <a:prstDash val="solid"/>
                </a:ln>
              </a:rPr>
              <a:t>Captazione totale (Italia):</a:t>
            </a:r>
          </a:p>
          <a:p>
            <a:r>
              <a:rPr lang="it-IT" sz="2000" dirty="0">
                <a:ln w="18415" cmpd="sng">
                  <a:noFill/>
                  <a:prstDash val="solid"/>
                </a:ln>
              </a:rPr>
              <a:t> 33,7 Mld litri </a:t>
            </a:r>
            <a:endParaRPr lang="it-IT" sz="2000" baseline="30000" dirty="0">
              <a:ln w="18415" cmpd="sng">
                <a:noFill/>
                <a:prstDash val="solid"/>
              </a:ln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2D8A26-26B4-20F8-61DA-E8F9CB8B5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514" y="4462898"/>
            <a:ext cx="1079625" cy="994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5712C-C669-78BF-F9BF-FA3F28F9A921}"/>
              </a:ext>
            </a:extLst>
          </p:cNvPr>
          <p:cNvSpPr txBox="1"/>
          <p:nvPr/>
        </p:nvSpPr>
        <p:spPr>
          <a:xfrm>
            <a:off x="118934" y="7935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>
                <a:ln w="18415" cmpd="sng">
                  <a:noFill/>
                  <a:prstDash val="solid"/>
                </a:ln>
              </a:rPr>
              <a:t>E’ un’infrastruttura complessa e critica  </a:t>
            </a:r>
            <a:endParaRPr lang="en-GB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55D9A4-9B61-41F4-050A-31C7D1AB6A16}"/>
              </a:ext>
            </a:extLst>
          </p:cNvPr>
          <p:cNvGrpSpPr/>
          <p:nvPr/>
        </p:nvGrpSpPr>
        <p:grpSpPr>
          <a:xfrm>
            <a:off x="1729924" y="2829042"/>
            <a:ext cx="1732580" cy="1293397"/>
            <a:chOff x="-2206882" y="1095345"/>
            <a:chExt cx="1732580" cy="12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6BFA66-E015-3B22-24DC-4B694724ED82}"/>
                </a:ext>
              </a:extLst>
            </p:cNvPr>
            <p:cNvSpPr/>
            <p:nvPr/>
          </p:nvSpPr>
          <p:spPr>
            <a:xfrm>
              <a:off x="-1892300" y="1295400"/>
              <a:ext cx="1155932" cy="762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6E9D6E-2C05-02D8-A8D8-45083AF3CD57}"/>
                </a:ext>
              </a:extLst>
            </p:cNvPr>
            <p:cNvSpPr txBox="1"/>
            <p:nvPr/>
          </p:nvSpPr>
          <p:spPr>
            <a:xfrm>
              <a:off x="-2027366" y="1975988"/>
              <a:ext cx="4271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000" b="1" dirty="0">
                  <a:ln w="18415" cmpd="sng">
                    <a:noFill/>
                    <a:prstDash val="solid"/>
                  </a:ln>
                </a:rPr>
                <a:t>0</a:t>
              </a:r>
              <a:endParaRPr lang="en-GB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059E26-6911-7B87-94B8-96FEA91DEFD8}"/>
                </a:ext>
              </a:extLst>
            </p:cNvPr>
            <p:cNvSpPr txBox="1"/>
            <p:nvPr/>
          </p:nvSpPr>
          <p:spPr>
            <a:xfrm>
              <a:off x="-1041400" y="1988632"/>
              <a:ext cx="56709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000" b="1" dirty="0">
                  <a:ln w="18415" cmpd="sng">
                    <a:noFill/>
                    <a:prstDash val="solid"/>
                  </a:ln>
                </a:rPr>
                <a:t>24</a:t>
              </a:r>
              <a:endParaRPr lang="en-GB" sz="2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58B976-D118-7008-6199-263570D6134D}"/>
                </a:ext>
              </a:extLst>
            </p:cNvPr>
            <p:cNvSpPr txBox="1"/>
            <p:nvPr/>
          </p:nvSpPr>
          <p:spPr>
            <a:xfrm>
              <a:off x="-2206882" y="1095345"/>
              <a:ext cx="4271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000" b="1" dirty="0">
                  <a:ln w="18415" cmpd="sng">
                    <a:noFill/>
                    <a:prstDash val="solid"/>
                  </a:ln>
                </a:rPr>
                <a:t>Q</a:t>
              </a:r>
              <a:endParaRPr lang="en-GB" sz="2000" dirty="0"/>
            </a:p>
          </p:txBody>
        </p:sp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89A2EBFD-CE3F-0AE1-9566-A8D908353E71}"/>
                </a:ext>
              </a:extLst>
            </p:cNvPr>
            <p:cNvSpPr/>
            <p:nvPr/>
          </p:nvSpPr>
          <p:spPr>
            <a:xfrm>
              <a:off x="-1879600" y="1481609"/>
              <a:ext cx="1143000" cy="372703"/>
            </a:xfrm>
            <a:custGeom>
              <a:avLst/>
              <a:gdLst>
                <a:gd name="connsiteX0" fmla="*/ 0 w 1143000"/>
                <a:gd name="connsiteY0" fmla="*/ 143991 h 372703"/>
                <a:gd name="connsiteX1" fmla="*/ 88900 w 1143000"/>
                <a:gd name="connsiteY1" fmla="*/ 372591 h 372703"/>
                <a:gd name="connsiteX2" fmla="*/ 266700 w 1143000"/>
                <a:gd name="connsiteY2" fmla="*/ 118591 h 372703"/>
                <a:gd name="connsiteX3" fmla="*/ 381000 w 1143000"/>
                <a:gd name="connsiteY3" fmla="*/ 4291 h 372703"/>
                <a:gd name="connsiteX4" fmla="*/ 533400 w 1143000"/>
                <a:gd name="connsiteY4" fmla="*/ 258291 h 372703"/>
                <a:gd name="connsiteX5" fmla="*/ 876300 w 1143000"/>
                <a:gd name="connsiteY5" fmla="*/ 143991 h 372703"/>
                <a:gd name="connsiteX6" fmla="*/ 1028700 w 1143000"/>
                <a:gd name="connsiteY6" fmla="*/ 29691 h 372703"/>
                <a:gd name="connsiteX7" fmla="*/ 1143000 w 1143000"/>
                <a:gd name="connsiteY7" fmla="*/ 156691 h 37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372703">
                  <a:moveTo>
                    <a:pt x="0" y="143991"/>
                  </a:moveTo>
                  <a:cubicBezTo>
                    <a:pt x="22225" y="260407"/>
                    <a:pt x="44450" y="376824"/>
                    <a:pt x="88900" y="372591"/>
                  </a:cubicBezTo>
                  <a:cubicBezTo>
                    <a:pt x="133350" y="368358"/>
                    <a:pt x="218017" y="179974"/>
                    <a:pt x="266700" y="118591"/>
                  </a:cubicBezTo>
                  <a:cubicBezTo>
                    <a:pt x="315383" y="57208"/>
                    <a:pt x="336550" y="-18992"/>
                    <a:pt x="381000" y="4291"/>
                  </a:cubicBezTo>
                  <a:cubicBezTo>
                    <a:pt x="425450" y="27574"/>
                    <a:pt x="450850" y="235008"/>
                    <a:pt x="533400" y="258291"/>
                  </a:cubicBezTo>
                  <a:cubicBezTo>
                    <a:pt x="615950" y="281574"/>
                    <a:pt x="793750" y="182091"/>
                    <a:pt x="876300" y="143991"/>
                  </a:cubicBezTo>
                  <a:cubicBezTo>
                    <a:pt x="958850" y="105891"/>
                    <a:pt x="984250" y="27574"/>
                    <a:pt x="1028700" y="29691"/>
                  </a:cubicBezTo>
                  <a:cubicBezTo>
                    <a:pt x="1073150" y="31808"/>
                    <a:pt x="1143000" y="156691"/>
                    <a:pt x="1143000" y="156691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F8BE95-8BCB-999A-9794-77D66FF5E882}"/>
              </a:ext>
            </a:extLst>
          </p:cNvPr>
          <p:cNvGrpSpPr/>
          <p:nvPr/>
        </p:nvGrpSpPr>
        <p:grpSpPr>
          <a:xfrm>
            <a:off x="4790170" y="2861836"/>
            <a:ext cx="1732580" cy="1293397"/>
            <a:chOff x="-2091309" y="3420149"/>
            <a:chExt cx="1732580" cy="129339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C1F9437-4926-7F08-EEF4-44ACE7917318}"/>
                </a:ext>
              </a:extLst>
            </p:cNvPr>
            <p:cNvGrpSpPr/>
            <p:nvPr/>
          </p:nvGrpSpPr>
          <p:grpSpPr>
            <a:xfrm>
              <a:off x="-2091309" y="3420149"/>
              <a:ext cx="1732580" cy="1293397"/>
              <a:chOff x="-2206882" y="1095345"/>
              <a:chExt cx="1732580" cy="129339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07D71A4-5AC1-08C7-A2CD-DFBCEEA38262}"/>
                  </a:ext>
                </a:extLst>
              </p:cNvPr>
              <p:cNvSpPr/>
              <p:nvPr/>
            </p:nvSpPr>
            <p:spPr>
              <a:xfrm>
                <a:off x="-1892300" y="1295400"/>
                <a:ext cx="1155932" cy="76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47CF76-5EF0-3EA9-07DB-1872D69820FD}"/>
                  </a:ext>
                </a:extLst>
              </p:cNvPr>
              <p:cNvSpPr txBox="1"/>
              <p:nvPr/>
            </p:nvSpPr>
            <p:spPr>
              <a:xfrm>
                <a:off x="-2027366" y="1975988"/>
                <a:ext cx="4271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 b="1" dirty="0">
                    <a:ln w="18415" cmpd="sng">
                      <a:noFill/>
                      <a:prstDash val="solid"/>
                    </a:ln>
                  </a:rPr>
                  <a:t>0</a:t>
                </a:r>
                <a:endParaRPr lang="en-GB" sz="20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FE304A-1FEA-7A11-8BE0-0BC7B70A9E27}"/>
                  </a:ext>
                </a:extLst>
              </p:cNvPr>
              <p:cNvSpPr txBox="1"/>
              <p:nvPr/>
            </p:nvSpPr>
            <p:spPr>
              <a:xfrm>
                <a:off x="-1041400" y="1988632"/>
                <a:ext cx="5670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 b="1" dirty="0">
                    <a:ln w="18415" cmpd="sng">
                      <a:noFill/>
                      <a:prstDash val="solid"/>
                    </a:ln>
                  </a:rPr>
                  <a:t>24</a:t>
                </a:r>
                <a:endParaRPr lang="en-GB" sz="20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AA5DC3-8FAD-8246-5929-F1B3CAFA6FAD}"/>
                  </a:ext>
                </a:extLst>
              </p:cNvPr>
              <p:cNvSpPr txBox="1"/>
              <p:nvPr/>
            </p:nvSpPr>
            <p:spPr>
              <a:xfrm>
                <a:off x="-2206882" y="1095345"/>
                <a:ext cx="4271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 b="1" dirty="0">
                    <a:ln w="18415" cmpd="sng">
                      <a:noFill/>
                      <a:prstDash val="solid"/>
                    </a:ln>
                  </a:rPr>
                  <a:t>Q</a:t>
                </a:r>
                <a:endParaRPr lang="en-GB" sz="2000" dirty="0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ADC3CB7-FB70-9F88-27C4-EBA54D543A8F}"/>
                </a:ext>
              </a:extLst>
            </p:cNvPr>
            <p:cNvCxnSpPr>
              <a:cxnSpLocks/>
            </p:cNvCxnSpPr>
            <p:nvPr/>
          </p:nvCxnSpPr>
          <p:spPr>
            <a:xfrm>
              <a:off x="-1762153" y="3843218"/>
              <a:ext cx="73397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E5B5654-239B-FCA2-CB8D-41751A8A5CFB}"/>
              </a:ext>
            </a:extLst>
          </p:cNvPr>
          <p:cNvGrpSpPr/>
          <p:nvPr/>
        </p:nvGrpSpPr>
        <p:grpSpPr>
          <a:xfrm>
            <a:off x="7995425" y="2859907"/>
            <a:ext cx="1732580" cy="1293397"/>
            <a:chOff x="-2079865" y="5171119"/>
            <a:chExt cx="1732580" cy="129339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8D12C42-E5C9-8C06-38E8-B3FEF2879127}"/>
                </a:ext>
              </a:extLst>
            </p:cNvPr>
            <p:cNvGrpSpPr/>
            <p:nvPr/>
          </p:nvGrpSpPr>
          <p:grpSpPr>
            <a:xfrm>
              <a:off x="-2079865" y="5171119"/>
              <a:ext cx="1732580" cy="1293397"/>
              <a:chOff x="-2206882" y="1095345"/>
              <a:chExt cx="1732580" cy="1293397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36691C8-7B94-1795-4CD9-163B68AAB350}"/>
                  </a:ext>
                </a:extLst>
              </p:cNvPr>
              <p:cNvSpPr/>
              <p:nvPr/>
            </p:nvSpPr>
            <p:spPr>
              <a:xfrm>
                <a:off x="-1892300" y="1295400"/>
                <a:ext cx="1155932" cy="76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315CFE-E8F6-C57D-0A6F-54B47C649171}"/>
                  </a:ext>
                </a:extLst>
              </p:cNvPr>
              <p:cNvSpPr txBox="1"/>
              <p:nvPr/>
            </p:nvSpPr>
            <p:spPr>
              <a:xfrm>
                <a:off x="-2027366" y="1975988"/>
                <a:ext cx="4271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 b="1" dirty="0">
                    <a:ln w="18415" cmpd="sng">
                      <a:noFill/>
                      <a:prstDash val="solid"/>
                    </a:ln>
                  </a:rPr>
                  <a:t>0</a:t>
                </a:r>
                <a:endParaRPr lang="en-GB" sz="2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356FFC2-1BAB-898A-B003-7FE331EB76BD}"/>
                  </a:ext>
                </a:extLst>
              </p:cNvPr>
              <p:cNvSpPr txBox="1"/>
              <p:nvPr/>
            </p:nvSpPr>
            <p:spPr>
              <a:xfrm>
                <a:off x="-1041400" y="1988632"/>
                <a:ext cx="56709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 b="1" dirty="0">
                    <a:ln w="18415" cmpd="sng">
                      <a:noFill/>
                      <a:prstDash val="solid"/>
                    </a:ln>
                  </a:rPr>
                  <a:t>24</a:t>
                </a:r>
                <a:endParaRPr lang="en-GB" sz="2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598582-D074-F782-E7EC-E8064D94ADC2}"/>
                  </a:ext>
                </a:extLst>
              </p:cNvPr>
              <p:cNvSpPr txBox="1"/>
              <p:nvPr/>
            </p:nvSpPr>
            <p:spPr>
              <a:xfrm>
                <a:off x="-2206882" y="1095345"/>
                <a:ext cx="4271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 b="1" dirty="0">
                    <a:ln w="18415" cmpd="sng">
                      <a:noFill/>
                      <a:prstDash val="solid"/>
                    </a:ln>
                  </a:rPr>
                  <a:t>Q</a:t>
                </a:r>
                <a:endParaRPr lang="en-GB" sz="2000" dirty="0"/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2245A0B-8043-8F2E-CDF3-DEB0332141BA}"/>
                </a:ext>
              </a:extLst>
            </p:cNvPr>
            <p:cNvCxnSpPr>
              <a:cxnSpLocks/>
            </p:cNvCxnSpPr>
            <p:nvPr/>
          </p:nvCxnSpPr>
          <p:spPr>
            <a:xfrm>
              <a:off x="-1750709" y="5594188"/>
              <a:ext cx="27752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5C5E019-78A9-433B-53B7-81EE997564F2}"/>
                </a:ext>
              </a:extLst>
            </p:cNvPr>
            <p:cNvCxnSpPr>
              <a:cxnSpLocks/>
            </p:cNvCxnSpPr>
            <p:nvPr/>
          </p:nvCxnSpPr>
          <p:spPr>
            <a:xfrm>
              <a:off x="-1179226" y="5697599"/>
              <a:ext cx="27752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1117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nnovation in understanding leakage - Water Industry Journal">
            <a:extLst>
              <a:ext uri="{FF2B5EF4-FFF2-40B4-BE49-F238E27FC236}">
                <a16:creationId xmlns:a16="http://schemas.microsoft.com/office/drawing/2014/main" id="{AF5251CC-C104-9989-3E48-31BCCFDAD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9" b="13448"/>
          <a:stretch/>
        </p:blipFill>
        <p:spPr bwMode="auto">
          <a:xfrm>
            <a:off x="6475131" y="608066"/>
            <a:ext cx="4895714" cy="228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B5D337B-C3BC-775E-810E-848000F61305}"/>
              </a:ext>
            </a:extLst>
          </p:cNvPr>
          <p:cNvSpPr txBox="1">
            <a:spLocks/>
          </p:cNvSpPr>
          <p:nvPr/>
        </p:nvSpPr>
        <p:spPr>
          <a:xfrm>
            <a:off x="63502" y="63500"/>
            <a:ext cx="10935644" cy="514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>
                <a:solidFill>
                  <a:schemeClr val="bg1"/>
                </a:solidFill>
              </a:rPr>
              <a:t>Su cosa stiamo lavorando?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64AF5-9B4B-CB4C-D304-16DD547A6EA1}"/>
              </a:ext>
            </a:extLst>
          </p:cNvPr>
          <p:cNvSpPr/>
          <p:nvPr/>
        </p:nvSpPr>
        <p:spPr>
          <a:xfrm>
            <a:off x="383005" y="1367858"/>
            <a:ext cx="6854734" cy="4065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Una rete può essere ottimizzata secondo diversi aspetti</a:t>
            </a:r>
          </a:p>
          <a:p>
            <a:pPr>
              <a:lnSpc>
                <a:spcPct val="150000"/>
              </a:lnSpc>
            </a:pPr>
            <a:endParaRPr lang="it-IT" dirty="0"/>
          </a:p>
          <a:p>
            <a:pPr>
              <a:lnSpc>
                <a:spcPct val="150000"/>
              </a:lnSpc>
            </a:pPr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-Operativo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-Idraulico</a:t>
            </a:r>
          </a:p>
          <a:p>
            <a:pPr>
              <a:lnSpc>
                <a:spcPct val="150000"/>
              </a:lnSpc>
            </a:pPr>
            <a:endParaRPr lang="it-IT" dirty="0"/>
          </a:p>
          <a:p>
            <a:pPr>
              <a:lnSpc>
                <a:spcPct val="150000"/>
              </a:lnSpc>
            </a:pPr>
            <a:endParaRPr lang="it-IT" dirty="0"/>
          </a:p>
          <a:p>
            <a:pPr>
              <a:lnSpc>
                <a:spcPct val="150000"/>
              </a:lnSpc>
            </a:pPr>
            <a:r>
              <a:rPr lang="it-IT" dirty="0"/>
              <a:t>-Funzionale</a:t>
            </a:r>
          </a:p>
        </p:txBody>
      </p:sp>
      <p:pic>
        <p:nvPicPr>
          <p:cNvPr id="22" name="Graphic 21" descr="Arrow: Straight with solid fill">
            <a:extLst>
              <a:ext uri="{FF2B5EF4-FFF2-40B4-BE49-F238E27FC236}">
                <a16:creationId xmlns:a16="http://schemas.microsoft.com/office/drawing/2014/main" id="{95903507-AC10-A5DA-40F2-D2E97A523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675393" y="3547149"/>
            <a:ext cx="914400" cy="914400"/>
          </a:xfrm>
          <a:prstGeom prst="rect">
            <a:avLst/>
          </a:prstGeom>
        </p:spPr>
      </p:pic>
      <p:pic>
        <p:nvPicPr>
          <p:cNvPr id="23" name="Graphic 22" descr="Arrow: Straight with solid fill">
            <a:extLst>
              <a:ext uri="{FF2B5EF4-FFF2-40B4-BE49-F238E27FC236}">
                <a16:creationId xmlns:a16="http://schemas.microsoft.com/office/drawing/2014/main" id="{705F4EFD-2E50-6574-2BA3-C6BA84FC2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675393" y="4777946"/>
            <a:ext cx="914400" cy="914400"/>
          </a:xfrm>
          <a:prstGeom prst="rect">
            <a:avLst/>
          </a:prstGeom>
        </p:spPr>
      </p:pic>
      <p:pic>
        <p:nvPicPr>
          <p:cNvPr id="24" name="Graphic 23" descr="Arrow: Straight with solid fill">
            <a:extLst>
              <a:ext uri="{FF2B5EF4-FFF2-40B4-BE49-F238E27FC236}">
                <a16:creationId xmlns:a16="http://schemas.microsoft.com/office/drawing/2014/main" id="{D586752B-76BA-D42C-6B8B-0842E9B46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675392" y="2324139"/>
            <a:ext cx="914400" cy="914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B679CA-C043-BF56-BBB9-1D776B90666C}"/>
              </a:ext>
            </a:extLst>
          </p:cNvPr>
          <p:cNvSpPr/>
          <p:nvPr/>
        </p:nvSpPr>
        <p:spPr>
          <a:xfrm>
            <a:off x="2713873" y="3685895"/>
            <a:ext cx="38618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Riduzione delle perdite</a:t>
            </a:r>
          </a:p>
          <a:p>
            <a:r>
              <a:rPr lang="it-IT" dirty="0"/>
              <a:t>Gestione delle pressioni</a:t>
            </a:r>
          </a:p>
          <a:p>
            <a:r>
              <a:rPr lang="it-IT" dirty="0"/>
              <a:t>(Tesi Giulia Scaletti)</a:t>
            </a:r>
          </a:p>
          <a:p>
            <a:endParaRPr lang="it-I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317ABF-AC10-E86E-9807-830BB515C304}"/>
              </a:ext>
            </a:extLst>
          </p:cNvPr>
          <p:cNvSpPr/>
          <p:nvPr/>
        </p:nvSpPr>
        <p:spPr>
          <a:xfrm>
            <a:off x="2755356" y="5025036"/>
            <a:ext cx="3861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Energia, monitoraggio e gestione</a:t>
            </a:r>
          </a:p>
          <a:p>
            <a:r>
              <a:rPr lang="it-IT" dirty="0"/>
              <a:t>(Tesi Giorgia Guarino)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34EA15-BE5F-F07A-7106-304B82E7B441}"/>
              </a:ext>
            </a:extLst>
          </p:cNvPr>
          <p:cNvSpPr/>
          <p:nvPr/>
        </p:nvSpPr>
        <p:spPr>
          <a:xfrm>
            <a:off x="2728851" y="2558573"/>
            <a:ext cx="3861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Riabilitazione</a:t>
            </a:r>
          </a:p>
          <a:p>
            <a:r>
              <a:rPr lang="it-IT" dirty="0"/>
              <a:t>(Tesi Luca Preite)</a:t>
            </a:r>
          </a:p>
        </p:txBody>
      </p:sp>
      <p:pic>
        <p:nvPicPr>
          <p:cNvPr id="2050" name="Picture 2" descr="Consac: arrivano i fondi per l'acquedotto Faraone - Servizi a Rete">
            <a:extLst>
              <a:ext uri="{FF2B5EF4-FFF2-40B4-BE49-F238E27FC236}">
                <a16:creationId xmlns:a16="http://schemas.microsoft.com/office/drawing/2014/main" id="{98016B05-E90D-E377-8136-8E5D7531F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57" y="4515434"/>
            <a:ext cx="4508888" cy="225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6ABD02-F645-9EA5-0A64-78E80622F94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902" b="89982" l="7067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1" b="10096"/>
          <a:stretch/>
        </p:blipFill>
        <p:spPr>
          <a:xfrm>
            <a:off x="6677086" y="2556449"/>
            <a:ext cx="2595432" cy="28772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2A6675-0C66-0AE0-E676-AC20695646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0165" y="2267036"/>
            <a:ext cx="3182101" cy="23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67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3643-6CB5-2BE8-263E-587F54423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Interventi</a:t>
            </a:r>
            <a:r>
              <a:rPr lang="en-GB" dirty="0"/>
              <a:t> di </a:t>
            </a:r>
            <a:r>
              <a:rPr lang="en-GB" dirty="0" err="1"/>
              <a:t>riabilitazione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19C631-7D95-50C3-38E0-ECDAB39F50D2}"/>
              </a:ext>
            </a:extLst>
          </p:cNvPr>
          <p:cNvSpPr txBox="1">
            <a:spLocks/>
          </p:cNvSpPr>
          <p:nvPr/>
        </p:nvSpPr>
        <p:spPr>
          <a:xfrm>
            <a:off x="292292" y="1706400"/>
            <a:ext cx="4018416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>
                <a:solidFill>
                  <a:schemeClr val="tx1"/>
                </a:solidFill>
              </a:rPr>
              <a:t>Complessità del problema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9071B6-0DA7-A59D-7466-7C9CD6C674D8}"/>
                  </a:ext>
                </a:extLst>
              </p:cNvPr>
              <p:cNvSpPr txBox="1"/>
              <p:nvPr/>
            </p:nvSpPr>
            <p:spPr>
              <a:xfrm>
                <a:off x="384696" y="2170375"/>
                <a:ext cx="3926011" cy="93987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it-IT" b="1" dirty="0"/>
                  <a:t> perdite 	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 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b="1" dirty="0"/>
                  <a:t> soluzioni</a:t>
                </a:r>
              </a:p>
              <a:p>
                <a:r>
                  <a:rPr lang="it-IT" b="1" dirty="0"/>
                  <a:t>10 perdite	</a:t>
                </a:r>
                <a14:m>
                  <m:oMath xmlns:m="http://schemas.openxmlformats.org/officeDocument/2006/math">
                    <m:r>
                      <a:rPr lang="it-IT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 </m:t>
                    </m:r>
                    <m:r>
                      <a:rPr lang="it-IT" b="1" i="1" dirty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b="1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1" i="1" dirty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it-IT" b="1" i="1" dirty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it-IT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n-US" b="1" dirty="0"/>
                  <a:t> soluzioni</a:t>
                </a:r>
              </a:p>
              <a:p>
                <a:r>
                  <a:rPr lang="it-IT" b="1" dirty="0"/>
                  <a:t>100 perdite	</a:t>
                </a:r>
                <a14:m>
                  <m:oMath xmlns:m="http://schemas.openxmlformats.org/officeDocument/2006/math">
                    <m:r>
                      <a:rPr lang="it-IT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   </m:t>
                    </m:r>
                    <m:sSup>
                      <m:sSupPr>
                        <m:ctrlPr>
                          <a:rPr lang="it-IT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it-IT" b="1" i="1" dirty="0" smtClean="0">
                            <a:latin typeface="Cambria Math" panose="02040503050406030204" pitchFamily="18" charset="0"/>
                          </a:rPr>
                          <m:t>𝟏𝟓𝟖</m:t>
                        </m:r>
                      </m:sup>
                    </m:sSup>
                  </m:oMath>
                </a14:m>
                <a:r>
                  <a:rPr lang="en-US" b="1" dirty="0"/>
                  <a:t> soluzioni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9071B6-0DA7-A59D-7466-7C9CD6C6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96" y="2170375"/>
                <a:ext cx="3926011" cy="939873"/>
              </a:xfrm>
              <a:prstGeom prst="rect">
                <a:avLst/>
              </a:prstGeom>
              <a:blipFill>
                <a:blip r:embed="rId3"/>
                <a:stretch>
                  <a:fillRect l="-1242" t="-3247" r="-466" b="-9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AD43317-5459-27B8-B27E-85DCB3395879}"/>
              </a:ext>
            </a:extLst>
          </p:cNvPr>
          <p:cNvSpPr txBox="1"/>
          <p:nvPr/>
        </p:nvSpPr>
        <p:spPr>
          <a:xfrm>
            <a:off x="292291" y="965047"/>
            <a:ext cx="669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Come scegliere l’ordine di riabilitazione delle perdite censite in rete?</a:t>
            </a:r>
            <a:endParaRPr lang="en-US" dirty="0"/>
          </a:p>
        </p:txBody>
      </p:sp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BB0AB1A0-BF12-00E1-5BF1-AE493B7D6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503402" y="-67120"/>
            <a:ext cx="914400" cy="9144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8AC57B7-B99B-65E4-705D-39AC9F232C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772"/>
          <a:stretch/>
        </p:blipFill>
        <p:spPr>
          <a:xfrm>
            <a:off x="3339551" y="965047"/>
            <a:ext cx="7608864" cy="725776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AE65EF-0CB1-021A-EE40-80EA8B729044}"/>
              </a:ext>
            </a:extLst>
          </p:cNvPr>
          <p:cNvSpPr txBox="1"/>
          <p:nvPr/>
        </p:nvSpPr>
        <p:spPr>
          <a:xfrm>
            <a:off x="7124990" y="5162772"/>
            <a:ext cx="1439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100km</a:t>
            </a:r>
          </a:p>
          <a:p>
            <a:r>
              <a:rPr lang="it-IT" dirty="0"/>
              <a:t>443 nodi</a:t>
            </a:r>
          </a:p>
          <a:p>
            <a:r>
              <a:rPr lang="it-IT" dirty="0"/>
              <a:t>100 perdite</a:t>
            </a:r>
          </a:p>
          <a:p>
            <a:r>
              <a:rPr lang="it-IT" dirty="0"/>
              <a:t>10</a:t>
            </a:r>
            <a:r>
              <a:rPr lang="it-IT" baseline="30000" dirty="0"/>
              <a:t>??</a:t>
            </a:r>
            <a:r>
              <a:rPr lang="it-IT" dirty="0"/>
              <a:t> soluzioni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47F702-58BD-8553-2FE8-F2C7F74439F4}"/>
              </a:ext>
            </a:extLst>
          </p:cNvPr>
          <p:cNvSpPr/>
          <p:nvPr/>
        </p:nvSpPr>
        <p:spPr>
          <a:xfrm>
            <a:off x="6992202" y="5075151"/>
            <a:ext cx="1659616" cy="1287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546EB5-2A5C-D384-894C-344A19D464C4}"/>
              </a:ext>
            </a:extLst>
          </p:cNvPr>
          <p:cNvSpPr txBox="1">
            <a:spLocks/>
          </p:cNvSpPr>
          <p:nvPr/>
        </p:nvSpPr>
        <p:spPr>
          <a:xfrm>
            <a:off x="292291" y="3743510"/>
            <a:ext cx="4018416" cy="10405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800" dirty="0">
                <a:solidFill>
                  <a:schemeClr val="tx1"/>
                </a:solidFill>
              </a:rPr>
              <a:t>La sistemazione di una perdita può cambiare la distribuzione di pressione nella rete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AD51A1D-B6E2-56B6-ACCD-0A63DA3BBE8D}"/>
              </a:ext>
            </a:extLst>
          </p:cNvPr>
          <p:cNvSpPr txBox="1">
            <a:spLocks/>
          </p:cNvSpPr>
          <p:nvPr/>
        </p:nvSpPr>
        <p:spPr>
          <a:xfrm>
            <a:off x="8301847" y="1286200"/>
            <a:ext cx="4018416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800" dirty="0">
                <a:solidFill>
                  <a:schemeClr val="tx1"/>
                </a:solidFill>
              </a:rPr>
              <a:t>Ipotesi:</a:t>
            </a:r>
          </a:p>
          <a:p>
            <a:r>
              <a:rPr lang="it-IT" sz="1800" dirty="0">
                <a:solidFill>
                  <a:schemeClr val="tx1"/>
                </a:solidFill>
              </a:rPr>
              <a:t>Avere lo schema della rete</a:t>
            </a:r>
          </a:p>
          <a:p>
            <a:r>
              <a:rPr lang="it-IT" sz="1800" dirty="0">
                <a:solidFill>
                  <a:schemeClr val="tx1"/>
                </a:solidFill>
              </a:rPr>
              <a:t>Avere la distribuzione delle perdite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04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12065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Water </a:t>
            </a:r>
            <a:r>
              <a:rPr lang="it-IT" b="1" dirty="0" err="1">
                <a:solidFill>
                  <a:schemeClr val="bg1"/>
                </a:solidFill>
              </a:rPr>
              <a:t>distribution</a:t>
            </a:r>
            <a:r>
              <a:rPr lang="it-IT" b="1" dirty="0">
                <a:solidFill>
                  <a:schemeClr val="bg1"/>
                </a:solidFill>
              </a:rPr>
              <a:t> systems - optimization</a:t>
            </a:r>
          </a:p>
        </p:txBody>
      </p:sp>
      <p:sp>
        <p:nvSpPr>
          <p:cNvPr id="3" name="CasellaDiTesto 7"/>
          <p:cNvSpPr txBox="1"/>
          <p:nvPr/>
        </p:nvSpPr>
        <p:spPr>
          <a:xfrm>
            <a:off x="63502" y="829227"/>
            <a:ext cx="6054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What can </a:t>
            </a:r>
            <a:r>
              <a:rPr lang="it-IT" sz="2000" dirty="0" err="1"/>
              <a:t>we</a:t>
            </a:r>
            <a:r>
              <a:rPr lang="it-IT" sz="2000" dirty="0"/>
              <a:t> do to </a:t>
            </a:r>
            <a:r>
              <a:rPr lang="it-IT" sz="2000" dirty="0" err="1"/>
              <a:t>improve</a:t>
            </a:r>
            <a:r>
              <a:rPr lang="it-IT" sz="2000" dirty="0"/>
              <a:t> water </a:t>
            </a:r>
            <a:r>
              <a:rPr lang="it-IT" sz="2000" dirty="0" err="1"/>
              <a:t>distribution</a:t>
            </a:r>
            <a:r>
              <a:rPr lang="it-IT" sz="2000" dirty="0"/>
              <a:t> systems? </a:t>
            </a:r>
          </a:p>
        </p:txBody>
      </p:sp>
      <p:grpSp>
        <p:nvGrpSpPr>
          <p:cNvPr id="5" name="Gruppo 4"/>
          <p:cNvGrpSpPr/>
          <p:nvPr/>
        </p:nvGrpSpPr>
        <p:grpSpPr>
          <a:xfrm>
            <a:off x="467576" y="2038847"/>
            <a:ext cx="4785278" cy="547805"/>
            <a:chOff x="98694" y="1543546"/>
            <a:chExt cx="4785278" cy="547805"/>
          </a:xfrm>
        </p:grpSpPr>
        <p:sp>
          <p:nvSpPr>
            <p:cNvPr id="6" name="CasellaDiTesto 8"/>
            <p:cNvSpPr txBox="1"/>
            <p:nvPr/>
          </p:nvSpPr>
          <p:spPr>
            <a:xfrm>
              <a:off x="98694" y="1543546"/>
              <a:ext cx="3884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Infrastructures </a:t>
              </a:r>
              <a:r>
                <a:rPr lang="it-IT" dirty="0">
                  <a:sym typeface="Wingdings" panose="05000000000000000000" pitchFamily="2" charset="2"/>
                </a:rPr>
                <a:t> Pipes; Reservoir</a:t>
              </a:r>
              <a:endParaRPr lang="it-IT" dirty="0"/>
            </a:p>
          </p:txBody>
        </p:sp>
        <p:grpSp>
          <p:nvGrpSpPr>
            <p:cNvPr id="7" name="Gruppo 40"/>
            <p:cNvGrpSpPr/>
            <p:nvPr/>
          </p:nvGrpSpPr>
          <p:grpSpPr>
            <a:xfrm>
              <a:off x="3739081" y="1747319"/>
              <a:ext cx="1144891" cy="344032"/>
              <a:chOff x="3739081" y="1747319"/>
              <a:chExt cx="1144891" cy="344032"/>
            </a:xfrm>
          </p:grpSpPr>
          <p:cxnSp>
            <p:nvCxnSpPr>
              <p:cNvPr id="8" name="Connettore 2 15"/>
              <p:cNvCxnSpPr/>
              <p:nvPr/>
            </p:nvCxnSpPr>
            <p:spPr>
              <a:xfrm>
                <a:off x="3739081" y="1747319"/>
                <a:ext cx="1144891" cy="9053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ttore 2 17"/>
              <p:cNvCxnSpPr/>
              <p:nvPr/>
            </p:nvCxnSpPr>
            <p:spPr>
              <a:xfrm>
                <a:off x="3739081" y="1756372"/>
                <a:ext cx="1144891" cy="334979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uppo 6"/>
          <p:cNvGrpSpPr/>
          <p:nvPr/>
        </p:nvGrpSpPr>
        <p:grpSpPr>
          <a:xfrm>
            <a:off x="507451" y="2408178"/>
            <a:ext cx="4798855" cy="2543263"/>
            <a:chOff x="138568" y="1912878"/>
            <a:chExt cx="4798855" cy="2543263"/>
          </a:xfrm>
        </p:grpSpPr>
        <p:sp>
          <p:nvSpPr>
            <p:cNvPr id="11" name="CasellaDiTesto 12"/>
            <p:cNvSpPr txBox="1"/>
            <p:nvPr/>
          </p:nvSpPr>
          <p:spPr>
            <a:xfrm>
              <a:off x="138568" y="4086809"/>
              <a:ext cx="47988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ym typeface="Wingdings" panose="05000000000000000000" pitchFamily="2" charset="2"/>
                </a:rPr>
                <a:t>Active Components Pumps, Valves</a:t>
              </a:r>
              <a:endParaRPr lang="it-IT" dirty="0"/>
            </a:p>
          </p:txBody>
        </p:sp>
        <p:grpSp>
          <p:nvGrpSpPr>
            <p:cNvPr id="12" name="Gruppo 57"/>
            <p:cNvGrpSpPr/>
            <p:nvPr/>
          </p:nvGrpSpPr>
          <p:grpSpPr>
            <a:xfrm>
              <a:off x="3739080" y="1912878"/>
              <a:ext cx="1144892" cy="2358597"/>
              <a:chOff x="3739080" y="1912878"/>
              <a:chExt cx="1144892" cy="2358597"/>
            </a:xfrm>
          </p:grpSpPr>
          <p:grpSp>
            <p:nvGrpSpPr>
              <p:cNvPr id="13" name="Gruppo 54"/>
              <p:cNvGrpSpPr/>
              <p:nvPr/>
            </p:nvGrpSpPr>
            <p:grpSpPr>
              <a:xfrm>
                <a:off x="3739080" y="1912878"/>
                <a:ext cx="1144892" cy="2358597"/>
                <a:chOff x="3739080" y="1912878"/>
                <a:chExt cx="1144892" cy="2358597"/>
              </a:xfrm>
            </p:grpSpPr>
            <p:cxnSp>
              <p:nvCxnSpPr>
                <p:cNvPr id="15" name="Connettore 2 23"/>
                <p:cNvCxnSpPr>
                  <a:cxnSpLocks/>
                </p:cNvCxnSpPr>
                <p:nvPr/>
              </p:nvCxnSpPr>
              <p:spPr>
                <a:xfrm flipV="1">
                  <a:off x="3739080" y="1912878"/>
                  <a:ext cx="1144892" cy="2358597"/>
                </a:xfrm>
                <a:prstGeom prst="straightConnector1">
                  <a:avLst/>
                </a:prstGeom>
                <a:ln>
                  <a:solidFill>
                    <a:srgbClr val="00CC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ttore 2 27"/>
                <p:cNvCxnSpPr>
                  <a:cxnSpLocks/>
                </p:cNvCxnSpPr>
                <p:nvPr/>
              </p:nvCxnSpPr>
              <p:spPr>
                <a:xfrm flipV="1">
                  <a:off x="3739080" y="2585963"/>
                  <a:ext cx="1144892" cy="1685512"/>
                </a:xfrm>
                <a:prstGeom prst="straightConnector1">
                  <a:avLst/>
                </a:prstGeom>
                <a:ln>
                  <a:solidFill>
                    <a:srgbClr val="00CC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ttore 2 29"/>
                <p:cNvCxnSpPr>
                  <a:cxnSpLocks/>
                </p:cNvCxnSpPr>
                <p:nvPr/>
              </p:nvCxnSpPr>
              <p:spPr>
                <a:xfrm flipV="1">
                  <a:off x="3789896" y="3598170"/>
                  <a:ext cx="1094076" cy="610356"/>
                </a:xfrm>
                <a:prstGeom prst="straightConnector1">
                  <a:avLst/>
                </a:prstGeom>
                <a:ln>
                  <a:solidFill>
                    <a:srgbClr val="00CC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Connettore 2 55"/>
              <p:cNvCxnSpPr>
                <a:cxnSpLocks/>
              </p:cNvCxnSpPr>
              <p:nvPr/>
            </p:nvCxnSpPr>
            <p:spPr>
              <a:xfrm flipV="1">
                <a:off x="3739080" y="3308400"/>
                <a:ext cx="1144892" cy="963075"/>
              </a:xfrm>
              <a:prstGeom prst="straightConnector1">
                <a:avLst/>
              </a:prstGeom>
              <a:ln>
                <a:solidFill>
                  <a:srgbClr val="00CC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uppo 5"/>
          <p:cNvGrpSpPr/>
          <p:nvPr/>
        </p:nvGrpSpPr>
        <p:grpSpPr>
          <a:xfrm>
            <a:off x="471564" y="3081266"/>
            <a:ext cx="4781292" cy="1012205"/>
            <a:chOff x="102681" y="2585965"/>
            <a:chExt cx="4781292" cy="1012205"/>
          </a:xfrm>
        </p:grpSpPr>
        <p:sp>
          <p:nvSpPr>
            <p:cNvPr id="22" name="CasellaDiTesto 11"/>
            <p:cNvSpPr txBox="1"/>
            <p:nvPr/>
          </p:nvSpPr>
          <p:spPr>
            <a:xfrm>
              <a:off x="102681" y="2805398"/>
              <a:ext cx="3558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ym typeface="Wingdings" panose="05000000000000000000" pitchFamily="2" charset="2"/>
                </a:rPr>
                <a:t>Passive Components Sensors </a:t>
              </a:r>
              <a:endParaRPr lang="it-IT" dirty="0"/>
            </a:p>
          </p:txBody>
        </p:sp>
        <p:grpSp>
          <p:nvGrpSpPr>
            <p:cNvPr id="23" name="Gruppo 64"/>
            <p:cNvGrpSpPr/>
            <p:nvPr/>
          </p:nvGrpSpPr>
          <p:grpSpPr>
            <a:xfrm>
              <a:off x="3157100" y="2585965"/>
              <a:ext cx="1726873" cy="1012205"/>
              <a:chOff x="3157100" y="2585965"/>
              <a:chExt cx="1726873" cy="1012205"/>
            </a:xfrm>
          </p:grpSpPr>
          <p:grpSp>
            <p:nvGrpSpPr>
              <p:cNvPr id="24" name="Gruppo 41"/>
              <p:cNvGrpSpPr/>
              <p:nvPr/>
            </p:nvGrpSpPr>
            <p:grpSpPr>
              <a:xfrm>
                <a:off x="3157100" y="2585965"/>
                <a:ext cx="1726873" cy="414017"/>
                <a:chOff x="3383582" y="2587535"/>
                <a:chExt cx="1485914" cy="404270"/>
              </a:xfrm>
            </p:grpSpPr>
            <p:cxnSp>
              <p:nvCxnSpPr>
                <p:cNvPr id="27" name="Connettore 2 19"/>
                <p:cNvCxnSpPr>
                  <a:cxnSpLocks/>
                </p:cNvCxnSpPr>
                <p:nvPr/>
              </p:nvCxnSpPr>
              <p:spPr>
                <a:xfrm flipV="1">
                  <a:off x="3383582" y="2587535"/>
                  <a:ext cx="1485914" cy="3945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ttore 2 21"/>
                <p:cNvCxnSpPr>
                  <a:cxnSpLocks/>
                </p:cNvCxnSpPr>
                <p:nvPr/>
              </p:nvCxnSpPr>
              <p:spPr>
                <a:xfrm flipV="1">
                  <a:off x="3394324" y="2907390"/>
                  <a:ext cx="1475169" cy="844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Connettore 2 58"/>
              <p:cNvCxnSpPr>
                <a:cxnSpLocks/>
              </p:cNvCxnSpPr>
              <p:nvPr/>
            </p:nvCxnSpPr>
            <p:spPr>
              <a:xfrm>
                <a:off x="3169584" y="3009564"/>
                <a:ext cx="1714388" cy="2988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2 61"/>
              <p:cNvCxnSpPr>
                <a:cxnSpLocks/>
              </p:cNvCxnSpPr>
              <p:nvPr/>
            </p:nvCxnSpPr>
            <p:spPr>
              <a:xfrm>
                <a:off x="3157100" y="3025595"/>
                <a:ext cx="1726872" cy="5725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uppo 14"/>
          <p:cNvGrpSpPr/>
          <p:nvPr/>
        </p:nvGrpSpPr>
        <p:grpSpPr>
          <a:xfrm>
            <a:off x="4441436" y="5118681"/>
            <a:ext cx="5211476" cy="548402"/>
            <a:chOff x="3453508" y="5312332"/>
            <a:chExt cx="5211476" cy="548402"/>
          </a:xfrm>
        </p:grpSpPr>
        <p:sp>
          <p:nvSpPr>
            <p:cNvPr id="30" name="CasellaDiTesto 67"/>
            <p:cNvSpPr txBox="1"/>
            <p:nvPr/>
          </p:nvSpPr>
          <p:spPr>
            <a:xfrm>
              <a:off x="4337428" y="5491402"/>
              <a:ext cx="4327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eg : - PRV  Pressure reducing valves</a:t>
              </a:r>
            </a:p>
          </p:txBody>
        </p:sp>
        <p:grpSp>
          <p:nvGrpSpPr>
            <p:cNvPr id="31" name="Gruppo 3"/>
            <p:cNvGrpSpPr/>
            <p:nvPr/>
          </p:nvGrpSpPr>
          <p:grpSpPr>
            <a:xfrm rot="5400000">
              <a:off x="3494466" y="5271374"/>
              <a:ext cx="514349" cy="596265"/>
              <a:chOff x="4314825" y="3130867"/>
              <a:chExt cx="514349" cy="596265"/>
            </a:xfrm>
          </p:grpSpPr>
          <p:sp>
            <p:nvSpPr>
              <p:cNvPr id="33" name="Triangolo isoscele 34"/>
              <p:cNvSpPr/>
              <p:nvPr/>
            </p:nvSpPr>
            <p:spPr>
              <a:xfrm rot="10800000">
                <a:off x="4509134" y="3130867"/>
                <a:ext cx="320040" cy="308610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it-IT"/>
              </a:p>
            </p:txBody>
          </p:sp>
          <p:sp>
            <p:nvSpPr>
              <p:cNvPr id="34" name="Triangolo isoscele 35"/>
              <p:cNvSpPr/>
              <p:nvPr/>
            </p:nvSpPr>
            <p:spPr>
              <a:xfrm>
                <a:off x="4509134" y="3408997"/>
                <a:ext cx="320040" cy="31813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it-IT"/>
              </a:p>
            </p:txBody>
          </p:sp>
          <p:cxnSp>
            <p:nvCxnSpPr>
              <p:cNvPr id="35" name="Connettore 1 40"/>
              <p:cNvCxnSpPr/>
              <p:nvPr/>
            </p:nvCxnSpPr>
            <p:spPr>
              <a:xfrm flipH="1" flipV="1">
                <a:off x="4440555" y="3416616"/>
                <a:ext cx="228600" cy="0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Arco a tutto sesto 37"/>
              <p:cNvSpPr/>
              <p:nvPr/>
            </p:nvSpPr>
            <p:spPr>
              <a:xfrm rot="16200000">
                <a:off x="4324350" y="3237546"/>
                <a:ext cx="339090" cy="358140"/>
              </a:xfrm>
              <a:prstGeom prst="blockArc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8" name="Rettangolo 14"/>
          <p:cNvSpPr/>
          <p:nvPr/>
        </p:nvSpPr>
        <p:spPr>
          <a:xfrm>
            <a:off x="5252854" y="2038846"/>
            <a:ext cx="4550054" cy="227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Leakages reduction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Energy efficiency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Maintainance costs and planning</a:t>
            </a:r>
            <a:endParaRPr lang="it-IT" sz="1600" dirty="0">
              <a:ln w="18415" cmpd="sng">
                <a:noFill/>
                <a:prstDash val="solid"/>
              </a:ln>
              <a:solidFill>
                <a:srgbClr val="00CC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Water Quality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Infrastructure resilience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1600" dirty="0">
                <a:ln w="18415" cmpd="sng">
                  <a:noFill/>
                  <a:prstDash val="solid"/>
                </a:ln>
              </a:rPr>
              <a:t> Water system management </a:t>
            </a:r>
          </a:p>
        </p:txBody>
      </p:sp>
      <p:sp>
        <p:nvSpPr>
          <p:cNvPr id="4" name="Bent Arrow 3"/>
          <p:cNvSpPr/>
          <p:nvPr/>
        </p:nvSpPr>
        <p:spPr>
          <a:xfrm rot="10800000" flipH="1">
            <a:off x="3639334" y="5003525"/>
            <a:ext cx="605791" cy="647480"/>
          </a:xfrm>
          <a:prstGeom prst="ben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7" name="CasellaDiTesto 8"/>
          <p:cNvSpPr txBox="1"/>
          <p:nvPr/>
        </p:nvSpPr>
        <p:spPr>
          <a:xfrm>
            <a:off x="5252855" y="1732947"/>
            <a:ext cx="3884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Optimization</a:t>
            </a:r>
            <a:r>
              <a:rPr lang="it-IT" dirty="0"/>
              <a:t> </a:t>
            </a:r>
            <a:r>
              <a:rPr lang="it-IT" dirty="0" err="1"/>
              <a:t>objectives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1268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22C78B-8EEB-8DBD-25E0-C21C3B16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7311159" cy="840400"/>
          </a:xfrm>
        </p:spPr>
        <p:txBody>
          <a:bodyPr/>
          <a:lstStyle/>
          <a:p>
            <a:r>
              <a:rPr lang="it-IT" dirty="0"/>
              <a:t>Algoritmo Genetico </a:t>
            </a:r>
            <a:r>
              <a:rPr lang="en-US" dirty="0"/>
              <a:t>(GA)</a:t>
            </a:r>
          </a:p>
        </p:txBody>
      </p:sp>
      <p:pic>
        <p:nvPicPr>
          <p:cNvPr id="5" name="Content Placeholder 18" descr="Diagram&#10;&#10;Description automatically generated">
            <a:extLst>
              <a:ext uri="{FF2B5EF4-FFF2-40B4-BE49-F238E27FC236}">
                <a16:creationId xmlns:a16="http://schemas.microsoft.com/office/drawing/2014/main" id="{43046CC3-614B-CFF6-6F7A-A0F42B402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3566" y="732949"/>
            <a:ext cx="3994600" cy="61250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5697A-EDAE-88D3-8F7D-AC68765F6750}"/>
              </a:ext>
            </a:extLst>
          </p:cNvPr>
          <p:cNvSpPr txBox="1"/>
          <p:nvPr/>
        </p:nvSpPr>
        <p:spPr>
          <a:xfrm>
            <a:off x="3459731" y="4523927"/>
            <a:ext cx="4529830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it-IT" sz="2000" dirty="0"/>
              <a:t>Funzione di fitness:</a:t>
            </a:r>
          </a:p>
          <a:p>
            <a:r>
              <a:rPr lang="it-IT" sz="2000" dirty="0"/>
              <a:t>IMC (</a:t>
            </a:r>
            <a:r>
              <a:rPr lang="it-IT" sz="2000" dirty="0" err="1"/>
              <a:t>Intervention</a:t>
            </a:r>
            <a:r>
              <a:rPr lang="it-IT" sz="2000" dirty="0"/>
              <a:t> and Management Cost)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 err="1"/>
              <a:t>C</a:t>
            </a:r>
            <a:r>
              <a:rPr lang="it-IT" sz="2000" baseline="-25000" dirty="0" err="1"/>
              <a:t>wlv</a:t>
            </a:r>
            <a:r>
              <a:rPr lang="it-IT" sz="2000" baseline="-25000" dirty="0"/>
              <a:t> </a:t>
            </a:r>
            <a:r>
              <a:rPr lang="it-IT" sz="2000" dirty="0"/>
              <a:t>, </a:t>
            </a:r>
            <a:r>
              <a:rPr lang="it-IT" sz="2000" dirty="0" err="1"/>
              <a:t>C</a:t>
            </a:r>
            <a:r>
              <a:rPr lang="it-IT" sz="2000" baseline="-25000" dirty="0" err="1"/>
              <a:t>int</a:t>
            </a:r>
            <a:r>
              <a:rPr lang="it-IT" sz="2000" baseline="-25000" dirty="0"/>
              <a:t> </a:t>
            </a:r>
            <a:r>
              <a:rPr lang="it-IT" sz="2000" dirty="0"/>
              <a:t>, </a:t>
            </a:r>
            <a:r>
              <a:rPr lang="it-IT" sz="2000" dirty="0" err="1"/>
              <a:t>C</a:t>
            </a:r>
            <a:r>
              <a:rPr lang="it-IT" sz="2000" baseline="-25000" dirty="0" err="1"/>
              <a:t>dig</a:t>
            </a:r>
            <a:r>
              <a:rPr lang="it-IT" sz="2000" baseline="-25000" dirty="0"/>
              <a:t> </a:t>
            </a:r>
            <a:r>
              <a:rPr lang="it-IT" sz="2000" dirty="0"/>
              <a:t>, </a:t>
            </a:r>
            <a:r>
              <a:rPr lang="it-IT" sz="2000" dirty="0" err="1"/>
              <a:t>C</a:t>
            </a:r>
            <a:r>
              <a:rPr lang="it-IT" sz="2000" baseline="-25000" dirty="0" err="1"/>
              <a:t>vic</a:t>
            </a:r>
            <a:r>
              <a:rPr lang="it-IT" sz="2000" baseline="-25000" dirty="0"/>
              <a:t> </a:t>
            </a:r>
            <a:r>
              <a:rPr lang="it-IT" sz="2000" dirty="0"/>
              <a:t> </a:t>
            </a:r>
            <a:endParaRPr lang="en-US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8E3DA2-D704-A21D-B27B-584DDFCFE0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977330"/>
              </p:ext>
            </p:extLst>
          </p:nvPr>
        </p:nvGraphicFramePr>
        <p:xfrm>
          <a:off x="1646779" y="2941418"/>
          <a:ext cx="3168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81023424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43058930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8408060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75592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03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1201165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18651703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17853142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2033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C507476-345A-B802-2F9E-927F8D25C4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870084"/>
              </p:ext>
            </p:extLst>
          </p:nvPr>
        </p:nvGraphicFramePr>
        <p:xfrm>
          <a:off x="1646779" y="3527297"/>
          <a:ext cx="3168000" cy="3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81023424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43058930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8408060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75592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1658703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1201165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18651703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17853142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6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1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5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4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8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3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7</a:t>
                      </a:r>
                      <a:endParaRPr 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2033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485259D-E1C9-9998-AE53-C1F007592D7B}"/>
              </a:ext>
            </a:extLst>
          </p:cNvPr>
          <p:cNvSpPr txBox="1"/>
          <p:nvPr/>
        </p:nvSpPr>
        <p:spPr>
          <a:xfrm>
            <a:off x="1646779" y="2521037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Esempi di individui</a:t>
            </a:r>
            <a:endParaRPr lang="en-US" sz="2000" dirty="0"/>
          </a:p>
        </p:txBody>
      </p:sp>
      <p:pic>
        <p:nvPicPr>
          <p:cNvPr id="10" name="Graphic 9" descr="Upward trend with solid fill">
            <a:extLst>
              <a:ext uri="{FF2B5EF4-FFF2-40B4-BE49-F238E27FC236}">
                <a16:creationId xmlns:a16="http://schemas.microsoft.com/office/drawing/2014/main" id="{F81CE1F8-39E3-5641-0D09-29ADE3F2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6607" y="3455297"/>
            <a:ext cx="540000" cy="540000"/>
          </a:xfrm>
          <a:prstGeom prst="rect">
            <a:avLst/>
          </a:prstGeom>
        </p:spPr>
      </p:pic>
      <p:pic>
        <p:nvPicPr>
          <p:cNvPr id="11" name="Graphic 10" descr="Downward trend graph with solid fill">
            <a:extLst>
              <a:ext uri="{FF2B5EF4-FFF2-40B4-BE49-F238E27FC236}">
                <a16:creationId xmlns:a16="http://schemas.microsoft.com/office/drawing/2014/main" id="{E6B10F6B-4C16-C658-ABBA-B1EA1CC46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6607" y="2869418"/>
            <a:ext cx="540000" cy="540000"/>
          </a:xfrm>
          <a:prstGeom prst="rect">
            <a:avLst/>
          </a:prstGeom>
        </p:spPr>
      </p:pic>
      <p:pic>
        <p:nvPicPr>
          <p:cNvPr id="13" name="Graphic 12" descr="Route (Two Pins With A Path) with solid fill">
            <a:extLst>
              <a:ext uri="{FF2B5EF4-FFF2-40B4-BE49-F238E27FC236}">
                <a16:creationId xmlns:a16="http://schemas.microsoft.com/office/drawing/2014/main" id="{E001DA4F-9962-B35B-C4CE-E029A872A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8719" y="5602491"/>
            <a:ext cx="468000" cy="468000"/>
          </a:xfrm>
          <a:prstGeom prst="rect">
            <a:avLst/>
          </a:prstGeom>
        </p:spPr>
      </p:pic>
      <p:pic>
        <p:nvPicPr>
          <p:cNvPr id="14" name="Graphic 13" descr="Euro with solid fill">
            <a:extLst>
              <a:ext uri="{FF2B5EF4-FFF2-40B4-BE49-F238E27FC236}">
                <a16:creationId xmlns:a16="http://schemas.microsoft.com/office/drawing/2014/main" id="{8DE47869-F6C7-0D30-5035-27845B35D1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4995" y="5602491"/>
            <a:ext cx="468000" cy="468000"/>
          </a:xfrm>
          <a:prstGeom prst="rect">
            <a:avLst/>
          </a:prstGeom>
        </p:spPr>
      </p:pic>
      <p:pic>
        <p:nvPicPr>
          <p:cNvPr id="15" name="Graphic 14" descr="Ruler with solid fill">
            <a:extLst>
              <a:ext uri="{FF2B5EF4-FFF2-40B4-BE49-F238E27FC236}">
                <a16:creationId xmlns:a16="http://schemas.microsoft.com/office/drawing/2014/main" id="{28FCFDA1-1E39-D0EC-A1FF-373140B884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81857" y="5602491"/>
            <a:ext cx="468000" cy="468000"/>
          </a:xfrm>
          <a:prstGeom prst="rect">
            <a:avLst/>
          </a:prstGeom>
        </p:spPr>
      </p:pic>
      <p:pic>
        <p:nvPicPr>
          <p:cNvPr id="16" name="Graphic 15" descr="Water with solid fill">
            <a:extLst>
              <a:ext uri="{FF2B5EF4-FFF2-40B4-BE49-F238E27FC236}">
                <a16:creationId xmlns:a16="http://schemas.microsoft.com/office/drawing/2014/main" id="{A45CAE90-C4AD-909F-1BDA-AD7E9AFC16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88133" y="5602491"/>
            <a:ext cx="468000" cy="46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C9AB9A-DFEB-4D60-9DA6-5029CCB95F15}"/>
              </a:ext>
            </a:extLst>
          </p:cNvPr>
          <p:cNvSpPr txBox="1"/>
          <p:nvPr/>
        </p:nvSpPr>
        <p:spPr>
          <a:xfrm>
            <a:off x="59448" y="2943223"/>
            <a:ext cx="1632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Cromosoma 1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3683C3-6163-6067-8F37-AC6675508A7A}"/>
              </a:ext>
            </a:extLst>
          </p:cNvPr>
          <p:cNvSpPr txBox="1"/>
          <p:nvPr/>
        </p:nvSpPr>
        <p:spPr>
          <a:xfrm>
            <a:off x="56910" y="3498462"/>
            <a:ext cx="1632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Cromosoma 2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393A09-7B5E-4243-B6E3-B26C6D68BFAA}"/>
              </a:ext>
            </a:extLst>
          </p:cNvPr>
          <p:cNvSpPr txBox="1"/>
          <p:nvPr/>
        </p:nvSpPr>
        <p:spPr>
          <a:xfrm rot="16200000">
            <a:off x="1366707" y="4206680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Gene 1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774C42-6ADF-6A6F-FED3-E4CBC6244A4A}"/>
              </a:ext>
            </a:extLst>
          </p:cNvPr>
          <p:cNvSpPr txBox="1"/>
          <p:nvPr/>
        </p:nvSpPr>
        <p:spPr>
          <a:xfrm rot="16200000">
            <a:off x="1758591" y="4214703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Gene 2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B9696B-31B3-BD5B-9EAD-6E70BACB2147}"/>
              </a:ext>
            </a:extLst>
          </p:cNvPr>
          <p:cNvSpPr txBox="1"/>
          <p:nvPr/>
        </p:nvSpPr>
        <p:spPr>
          <a:xfrm rot="16200000">
            <a:off x="2382581" y="4011121"/>
            <a:ext cx="51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[…]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6E2CA4-7BEB-E494-4B9C-1A20E71FC48C}"/>
              </a:ext>
            </a:extLst>
          </p:cNvPr>
          <p:cNvSpPr txBox="1"/>
          <p:nvPr/>
        </p:nvSpPr>
        <p:spPr>
          <a:xfrm>
            <a:off x="6071438" y="3222434"/>
            <a:ext cx="1457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Popolazione</a:t>
            </a:r>
            <a:endParaRPr lang="en-US" sz="2000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3E6B9460-3014-072F-11AA-96161DF9AB16}"/>
              </a:ext>
            </a:extLst>
          </p:cNvPr>
          <p:cNvSpPr/>
          <p:nvPr/>
        </p:nvSpPr>
        <p:spPr>
          <a:xfrm>
            <a:off x="5749857" y="2921147"/>
            <a:ext cx="286023" cy="1074150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7" name="Picture 2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848EF93-E225-7FB4-5A7F-13FCA2307E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3848" y="-187841"/>
            <a:ext cx="6112318" cy="34133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C5594F-B443-62FD-57A3-60C81C1C7610}"/>
              </a:ext>
            </a:extLst>
          </p:cNvPr>
          <p:cNvSpPr txBox="1"/>
          <p:nvPr/>
        </p:nvSpPr>
        <p:spPr>
          <a:xfrm>
            <a:off x="10042285" y="3142532"/>
            <a:ext cx="60183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it-IT" b="1" dirty="0">
                <a:solidFill>
                  <a:srgbClr val="F4CE00"/>
                </a:solidFill>
              </a:rPr>
              <a:t>Elite</a:t>
            </a:r>
            <a:endParaRPr lang="en-US" b="1" baseline="-25000" dirty="0">
              <a:solidFill>
                <a:srgbClr val="F4CE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61B85F-A7BC-9DCC-A1F4-9D164D6ACEEA}"/>
              </a:ext>
            </a:extLst>
          </p:cNvPr>
          <p:cNvSpPr txBox="1"/>
          <p:nvPr/>
        </p:nvSpPr>
        <p:spPr>
          <a:xfrm>
            <a:off x="9535259" y="3313796"/>
            <a:ext cx="111838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it-IT" b="1" dirty="0">
                <a:solidFill>
                  <a:schemeClr val="accent2"/>
                </a:solidFill>
              </a:rPr>
              <a:t>Crossover</a:t>
            </a:r>
            <a:endParaRPr lang="en-US" b="1" baseline="-25000" dirty="0">
              <a:solidFill>
                <a:schemeClr val="accent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74CCB0-1032-F586-0D88-D98F91395680}"/>
              </a:ext>
            </a:extLst>
          </p:cNvPr>
          <p:cNvSpPr txBox="1"/>
          <p:nvPr/>
        </p:nvSpPr>
        <p:spPr>
          <a:xfrm>
            <a:off x="9583184" y="3503123"/>
            <a:ext cx="108279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4"/>
                </a:solidFill>
              </a:rPr>
              <a:t>Mutation</a:t>
            </a:r>
            <a:endParaRPr lang="en-US" b="1" baseline="-25000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CF0DEC-A15B-525E-013D-208094290F73}"/>
              </a:ext>
            </a:extLst>
          </p:cNvPr>
          <p:cNvSpPr txBox="1"/>
          <p:nvPr/>
        </p:nvSpPr>
        <p:spPr>
          <a:xfrm>
            <a:off x="9674839" y="3696971"/>
            <a:ext cx="103906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it-IT" b="1" dirty="0">
                <a:solidFill>
                  <a:schemeClr val="bg1">
                    <a:lumMod val="50000"/>
                  </a:schemeClr>
                </a:solidFill>
              </a:rPr>
              <a:t>Random </a:t>
            </a:r>
            <a:endParaRPr lang="en-US" b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1E1DCD-E4DD-3712-B6D5-A754346A21A7}"/>
              </a:ext>
            </a:extLst>
          </p:cNvPr>
          <p:cNvSpPr txBox="1"/>
          <p:nvPr/>
        </p:nvSpPr>
        <p:spPr>
          <a:xfrm>
            <a:off x="200937" y="4098238"/>
            <a:ext cx="132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 tahoma light"/>
                <a:ea typeface="Tahoma" panose="020B0604030504040204" pitchFamily="34" charset="0"/>
                <a:cs typeface="Tahoma" panose="020B0604030504040204" pitchFamily="34" charset="0"/>
              </a:rPr>
              <a:t>GA</a:t>
            </a:r>
            <a:endParaRPr lang="it-IT" sz="2800" dirty="0">
              <a:latin typeface=" tahoma ligh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4" name="Picture 2" descr="Genetic Algorithm Crossover, HD Png Download , Transparent Png Image -  PNGitem">
            <a:extLst>
              <a:ext uri="{FF2B5EF4-FFF2-40B4-BE49-F238E27FC236}">
                <a16:creationId xmlns:a16="http://schemas.microsoft.com/office/drawing/2014/main" id="{49419C84-B556-B87E-E139-B04E2BA6D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072" b="90583" l="6195" r="90708">
                        <a14:foregroundMark x1="6637" y1="64126" x2="6637" y2="64126"/>
                        <a14:foregroundMark x1="31416" y1="90583" x2="31416" y2="90583"/>
                        <a14:foregroundMark x1="68584" y1="8520" x2="68584" y2="8520"/>
                        <a14:foregroundMark x1="90708" y1="16143" x2="90708" y2="16143"/>
                        <a14:foregroundMark x1="84956" y1="36323" x2="84956" y2="3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38" y="4272244"/>
            <a:ext cx="860017" cy="84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Arrow: Straight with solid fill">
            <a:extLst>
              <a:ext uri="{FF2B5EF4-FFF2-40B4-BE49-F238E27FC236}">
                <a16:creationId xmlns:a16="http://schemas.microsoft.com/office/drawing/2014/main" id="{989B3908-7DE3-B3B7-082C-C61C7EF217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>
            <a:off x="-503402" y="-6712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B22C6-53F8-D98F-0E54-E525A8659A96}"/>
              </a:ext>
            </a:extLst>
          </p:cNvPr>
          <p:cNvSpPr txBox="1"/>
          <p:nvPr/>
        </p:nvSpPr>
        <p:spPr>
          <a:xfrm>
            <a:off x="8299080" y="2269099"/>
            <a:ext cx="848310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it-IT" b="1" dirty="0"/>
              <a:t>Fitness</a:t>
            </a:r>
            <a:endParaRPr lang="en-US" b="1" baseline="-25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2C8D9-137B-2A74-BE7A-8DB752108AFF}"/>
              </a:ext>
            </a:extLst>
          </p:cNvPr>
          <p:cNvSpPr txBox="1"/>
          <p:nvPr/>
        </p:nvSpPr>
        <p:spPr>
          <a:xfrm rot="18912278">
            <a:off x="8068111" y="3797508"/>
            <a:ext cx="1009827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it-IT" b="1" dirty="0"/>
              <a:t>Max </a:t>
            </a:r>
          </a:p>
          <a:p>
            <a:pPr algn="r"/>
            <a:r>
              <a:rPr lang="it-IT" b="1" dirty="0" err="1"/>
              <a:t>Iteration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1532457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B4FE-2C04-EA28-7325-4C11EDCC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Evolution example</a:t>
            </a:r>
          </a:p>
        </p:txBody>
      </p:sp>
      <p:pic>
        <p:nvPicPr>
          <p:cNvPr id="4" name="Content Placeholder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B5EBC89-A160-FBA7-BD68-E6C6CB126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86" b="1"/>
          <a:stretch/>
        </p:blipFill>
        <p:spPr>
          <a:xfrm>
            <a:off x="632966" y="979566"/>
            <a:ext cx="10470207" cy="5591174"/>
          </a:xfrm>
        </p:spPr>
      </p:pic>
      <p:pic>
        <p:nvPicPr>
          <p:cNvPr id="5" name="Graphic 4" descr="Arrow: Straight with solid fill">
            <a:extLst>
              <a:ext uri="{FF2B5EF4-FFF2-40B4-BE49-F238E27FC236}">
                <a16:creationId xmlns:a16="http://schemas.microsoft.com/office/drawing/2014/main" id="{901E5A5E-BA8D-53B1-1B52-288C3327D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503402" y="-671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92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Content Placeholder 11">
            <a:extLst>
              <a:ext uri="{FF2B5EF4-FFF2-40B4-BE49-F238E27FC236}">
                <a16:creationId xmlns:a16="http://schemas.microsoft.com/office/drawing/2014/main" id="{907D1D26-5069-3AA7-6F32-F35469A484E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62161"/>
          <a:stretch/>
        </p:blipFill>
        <p:spPr>
          <a:xfrm>
            <a:off x="0" y="3618000"/>
            <a:ext cx="4572000" cy="3240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55D725D-75C9-BD83-A0CF-BE799758C7F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1755" t="62337" r="-1"/>
          <a:stretch/>
        </p:blipFill>
        <p:spPr>
          <a:xfrm>
            <a:off x="6063686" y="1809000"/>
            <a:ext cx="4744269" cy="324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FC26AC4-8C2C-CFBA-6663-DAA5CA7A044E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63283"/>
          <a:stretch/>
        </p:blipFill>
        <p:spPr>
          <a:xfrm>
            <a:off x="7042" y="482844"/>
            <a:ext cx="4572000" cy="3135156"/>
          </a:xfrm>
          <a:prstGeom prst="rect">
            <a:avLst/>
          </a:prstGeom>
        </p:spPr>
      </p:pic>
      <p:sp>
        <p:nvSpPr>
          <p:cNvPr id="74" name="Title 2">
            <a:extLst>
              <a:ext uri="{FF2B5EF4-FFF2-40B4-BE49-F238E27FC236}">
                <a16:creationId xmlns:a16="http://schemas.microsoft.com/office/drawing/2014/main" id="{62699338-0381-2F14-F20B-69BB99C9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/>
              <a:t>Risultati della sulle diverse reti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F990FD-ADD3-58D9-51D6-E980C9EDB4CC}"/>
              </a:ext>
            </a:extLst>
          </p:cNvPr>
          <p:cNvSpPr txBox="1"/>
          <p:nvPr/>
        </p:nvSpPr>
        <p:spPr>
          <a:xfrm>
            <a:off x="744028" y="3886964"/>
            <a:ext cx="1832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Balerma</a:t>
            </a:r>
            <a:r>
              <a:rPr lang="it-IT" b="1" dirty="0"/>
              <a:t> </a:t>
            </a:r>
            <a:r>
              <a:rPr lang="it-IT" dirty="0"/>
              <a:t>(grande)</a:t>
            </a:r>
          </a:p>
          <a:p>
            <a:r>
              <a:rPr lang="it-IT" dirty="0"/>
              <a:t>98 interventi 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884E097-840D-2117-CD74-1DE4F45F84F9}"/>
              </a:ext>
            </a:extLst>
          </p:cNvPr>
          <p:cNvSpPr txBox="1"/>
          <p:nvPr/>
        </p:nvSpPr>
        <p:spPr>
          <a:xfrm>
            <a:off x="6910533" y="2076063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MOD </a:t>
            </a:r>
            <a:r>
              <a:rPr lang="it-IT" dirty="0"/>
              <a:t>(media)</a:t>
            </a:r>
          </a:p>
          <a:p>
            <a:r>
              <a:rPr lang="it-IT" dirty="0"/>
              <a:t>99 interventi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552649F-D56C-B3D9-55D8-4174C532F902}"/>
              </a:ext>
            </a:extLst>
          </p:cNvPr>
          <p:cNvSpPr txBox="1"/>
          <p:nvPr/>
        </p:nvSpPr>
        <p:spPr>
          <a:xfrm>
            <a:off x="755603" y="620488"/>
            <a:ext cx="1668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Araujo</a:t>
            </a:r>
            <a:r>
              <a:rPr lang="it-IT" dirty="0"/>
              <a:t> (piccola)</a:t>
            </a:r>
          </a:p>
          <a:p>
            <a:r>
              <a:rPr lang="it-IT" dirty="0"/>
              <a:t>22 interventi 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4BB84F-3A6E-DCF4-176E-41E5B615EF53}"/>
              </a:ext>
            </a:extLst>
          </p:cNvPr>
          <p:cNvSpPr txBox="1"/>
          <p:nvPr/>
        </p:nvSpPr>
        <p:spPr>
          <a:xfrm rot="5400000">
            <a:off x="4211845" y="772341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←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7F6F58-DC83-ADCC-1A10-216AF355F676}"/>
              </a:ext>
            </a:extLst>
          </p:cNvPr>
          <p:cNvSpPr txBox="1"/>
          <p:nvPr/>
        </p:nvSpPr>
        <p:spPr>
          <a:xfrm rot="5400000">
            <a:off x="10449949" y="2527116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←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EBDB2B2-8DC8-6915-8219-C3D06D9A6771}"/>
              </a:ext>
            </a:extLst>
          </p:cNvPr>
          <p:cNvSpPr txBox="1"/>
          <p:nvPr/>
        </p:nvSpPr>
        <p:spPr>
          <a:xfrm rot="5400000">
            <a:off x="4155590" y="4320119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←</a:t>
            </a:r>
          </a:p>
        </p:txBody>
      </p:sp>
      <p:pic>
        <p:nvPicPr>
          <p:cNvPr id="85" name="Graphic 84" descr="Route (Two Pins With A Path) with solid fill">
            <a:extLst>
              <a:ext uri="{FF2B5EF4-FFF2-40B4-BE49-F238E27FC236}">
                <a16:creationId xmlns:a16="http://schemas.microsoft.com/office/drawing/2014/main" id="{7D10C229-AC33-A954-21A5-338C490A2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04932" y="3706898"/>
            <a:ext cx="540000" cy="540000"/>
          </a:xfrm>
          <a:prstGeom prst="rect">
            <a:avLst/>
          </a:prstGeom>
        </p:spPr>
      </p:pic>
      <p:pic>
        <p:nvPicPr>
          <p:cNvPr id="86" name="Graphic 85" descr="Water with solid fill">
            <a:extLst>
              <a:ext uri="{FF2B5EF4-FFF2-40B4-BE49-F238E27FC236}">
                <a16:creationId xmlns:a16="http://schemas.microsoft.com/office/drawing/2014/main" id="{FDB1FCD9-D5A9-4057-D070-40D3CF7D8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84932" y="3886777"/>
            <a:ext cx="540000" cy="5400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BCD0EC5-C696-25D7-8FEE-81320FA733DD}"/>
              </a:ext>
            </a:extLst>
          </p:cNvPr>
          <p:cNvGrpSpPr/>
          <p:nvPr/>
        </p:nvGrpSpPr>
        <p:grpSpPr>
          <a:xfrm>
            <a:off x="9004932" y="4066900"/>
            <a:ext cx="1620000" cy="540000"/>
            <a:chOff x="4032000" y="1674950"/>
            <a:chExt cx="1080000" cy="10800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BCB2641-E898-4C5B-8D1F-6F9ECD8DA8EC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00" y="2754950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8157803-3F5F-9459-C354-262CFF264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2000" y="203495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6C7E7EC-9DFE-4FF4-50E7-1928A9910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2000" y="239495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E4931F8-9CE8-DAF5-F13E-A1E24F75226A}"/>
                </a:ext>
              </a:extLst>
            </p:cNvPr>
            <p:cNvCxnSpPr>
              <a:cxnSpLocks/>
            </p:cNvCxnSpPr>
            <p:nvPr/>
          </p:nvCxnSpPr>
          <p:spPr>
            <a:xfrm>
              <a:off x="4752000" y="2394950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4D15B94-1586-14C9-8C57-C71B91207AE3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00" y="2034950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A5994C5-DA66-C82F-14CA-416D9FEBFC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000" y="167495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33DC473-084B-F323-2A1B-7567D1816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000" y="167495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150AA5E-3C83-D1A9-6804-950A96F6BE0F}"/>
                </a:ext>
              </a:extLst>
            </p:cNvPr>
            <p:cNvCxnSpPr>
              <a:cxnSpLocks/>
            </p:cNvCxnSpPr>
            <p:nvPr/>
          </p:nvCxnSpPr>
          <p:spPr>
            <a:xfrm>
              <a:off x="4392000" y="1674950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97" name="Graphic 96" descr="Route (Two Pins With A Path) with solid fill">
            <a:extLst>
              <a:ext uri="{FF2B5EF4-FFF2-40B4-BE49-F238E27FC236}">
                <a16:creationId xmlns:a16="http://schemas.microsoft.com/office/drawing/2014/main" id="{307C7335-7114-FF9E-2CA8-A84D9256C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2001" y="5514792"/>
            <a:ext cx="540000" cy="540000"/>
          </a:xfrm>
          <a:prstGeom prst="rect">
            <a:avLst/>
          </a:prstGeom>
        </p:spPr>
      </p:pic>
      <p:pic>
        <p:nvPicPr>
          <p:cNvPr id="98" name="Graphic 97" descr="Water with solid fill">
            <a:extLst>
              <a:ext uri="{FF2B5EF4-FFF2-40B4-BE49-F238E27FC236}">
                <a16:creationId xmlns:a16="http://schemas.microsoft.com/office/drawing/2014/main" id="{3DDFAEE1-3385-B140-3EFF-57536DD480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2001" y="5694671"/>
            <a:ext cx="540000" cy="54000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49223DC7-25AB-07A8-AECF-391528588ACD}"/>
              </a:ext>
            </a:extLst>
          </p:cNvPr>
          <p:cNvGrpSpPr/>
          <p:nvPr/>
        </p:nvGrpSpPr>
        <p:grpSpPr>
          <a:xfrm>
            <a:off x="2682001" y="5874794"/>
            <a:ext cx="1620000" cy="540000"/>
            <a:chOff x="4032000" y="1674950"/>
            <a:chExt cx="1080000" cy="1080000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3659218-9C19-565C-14A1-C66F30C770D6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00" y="2754950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840A04-DCC8-975A-360B-536D9645D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2000" y="203495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97AB06C-FBA9-44E0-E190-313FAB45FC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2000" y="239495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50C716F-5F80-0E33-B0A3-2FB73A6CE134}"/>
                </a:ext>
              </a:extLst>
            </p:cNvPr>
            <p:cNvCxnSpPr>
              <a:cxnSpLocks/>
            </p:cNvCxnSpPr>
            <p:nvPr/>
          </p:nvCxnSpPr>
          <p:spPr>
            <a:xfrm>
              <a:off x="4752000" y="2394950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4D82507-59F2-1FC7-8EC6-0C592393E728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00" y="2034950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5EA2D6F-7531-AA99-D018-C8E46CE101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000" y="167495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079F175-1F86-0263-2516-2265BCDDEB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000" y="167495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51F894B-7D13-7786-9D24-751386FD495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000" y="1674950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09" name="Graphic 108" descr="Route (Two Pins With A Path) with solid fill">
            <a:extLst>
              <a:ext uri="{FF2B5EF4-FFF2-40B4-BE49-F238E27FC236}">
                <a16:creationId xmlns:a16="http://schemas.microsoft.com/office/drawing/2014/main" id="{926F81FF-5D74-63BD-790D-C9A460368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6726" y="2283570"/>
            <a:ext cx="540000" cy="540000"/>
          </a:xfrm>
          <a:prstGeom prst="rect">
            <a:avLst/>
          </a:prstGeom>
        </p:spPr>
      </p:pic>
      <p:pic>
        <p:nvPicPr>
          <p:cNvPr id="110" name="Graphic 109" descr="Water with solid fill">
            <a:extLst>
              <a:ext uri="{FF2B5EF4-FFF2-40B4-BE49-F238E27FC236}">
                <a16:creationId xmlns:a16="http://schemas.microsoft.com/office/drawing/2014/main" id="{05CA44D9-EF25-9ED2-FB3F-8A89E43CDD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6726" y="2463449"/>
            <a:ext cx="540000" cy="540000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1153E3F-5559-98E7-6B8F-876F68C3C7A9}"/>
              </a:ext>
            </a:extLst>
          </p:cNvPr>
          <p:cNvGrpSpPr/>
          <p:nvPr/>
        </p:nvGrpSpPr>
        <p:grpSpPr>
          <a:xfrm>
            <a:off x="2716726" y="2643572"/>
            <a:ext cx="1620000" cy="540000"/>
            <a:chOff x="4032000" y="1674950"/>
            <a:chExt cx="1080000" cy="1080000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D9367E5-07E9-16B2-47FC-27E09D80281F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00" y="2754950"/>
              <a:ext cx="108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6A3F08B-0F60-E0DF-F196-715D03D3D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2000" y="203495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8134A7F-CB37-58CC-1B55-86D9D1BD9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2000" y="239495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222D666-9DEF-EE9A-8858-7F938ACB02CE}"/>
                </a:ext>
              </a:extLst>
            </p:cNvPr>
            <p:cNvCxnSpPr>
              <a:cxnSpLocks/>
            </p:cNvCxnSpPr>
            <p:nvPr/>
          </p:nvCxnSpPr>
          <p:spPr>
            <a:xfrm>
              <a:off x="4752000" y="2394950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966AE7A-F80D-B228-1B58-28F1309B0EF0}"/>
                </a:ext>
              </a:extLst>
            </p:cNvPr>
            <p:cNvCxnSpPr>
              <a:cxnSpLocks/>
            </p:cNvCxnSpPr>
            <p:nvPr/>
          </p:nvCxnSpPr>
          <p:spPr>
            <a:xfrm>
              <a:off x="4032000" y="2034950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66FFC94-EBC7-38B6-1E3B-2F241642B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2000" y="1674950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CA56293-DD49-D504-9BBA-032E53CAD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2000" y="1674950"/>
              <a:ext cx="0" cy="72000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01EFE66-A042-40CE-69F4-2C85FCB937AD}"/>
                </a:ext>
              </a:extLst>
            </p:cNvPr>
            <p:cNvCxnSpPr>
              <a:cxnSpLocks/>
            </p:cNvCxnSpPr>
            <p:nvPr/>
          </p:nvCxnSpPr>
          <p:spPr>
            <a:xfrm>
              <a:off x="4392000" y="1674950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F945E470-5901-C394-7E9B-5A6FE2AA5157}"/>
              </a:ext>
            </a:extLst>
          </p:cNvPr>
          <p:cNvSpPr txBox="1"/>
          <p:nvPr/>
        </p:nvSpPr>
        <p:spPr>
          <a:xfrm rot="5400000">
            <a:off x="4211845" y="772342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←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9972E48-070B-6C1F-756E-5CE0EE2E9125}"/>
              </a:ext>
            </a:extLst>
          </p:cNvPr>
          <p:cNvSpPr txBox="1"/>
          <p:nvPr/>
        </p:nvSpPr>
        <p:spPr>
          <a:xfrm rot="5400000">
            <a:off x="10449949" y="2527117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←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E90B8F2-9E27-23AA-325E-57840FAA71B7}"/>
              </a:ext>
            </a:extLst>
          </p:cNvPr>
          <p:cNvSpPr txBox="1"/>
          <p:nvPr/>
        </p:nvSpPr>
        <p:spPr>
          <a:xfrm rot="5400000">
            <a:off x="4155590" y="4320120"/>
            <a:ext cx="463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←</a:t>
            </a:r>
          </a:p>
        </p:txBody>
      </p:sp>
      <p:pic>
        <p:nvPicPr>
          <p:cNvPr id="136" name="Picture 135" descr="Chart, scatter chart&#10;&#10;Description automatically generated">
            <a:extLst>
              <a:ext uri="{FF2B5EF4-FFF2-40B4-BE49-F238E27FC236}">
                <a16:creationId xmlns:a16="http://schemas.microsoft.com/office/drawing/2014/main" id="{435716D1-9FF2-1D1D-5E66-EF12B46FAD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8772"/>
          <a:stretch/>
        </p:blipFill>
        <p:spPr>
          <a:xfrm>
            <a:off x="4579042" y="4246898"/>
            <a:ext cx="1144780" cy="1409332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AB4A2B2-A19D-DA30-1E60-26A75511A3F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4832"/>
          <a:stretch/>
        </p:blipFill>
        <p:spPr>
          <a:xfrm>
            <a:off x="4564571" y="1342780"/>
            <a:ext cx="1140904" cy="1046512"/>
          </a:xfrm>
          <a:prstGeom prst="rect">
            <a:avLst/>
          </a:prstGeom>
        </p:spPr>
      </p:pic>
      <p:pic>
        <p:nvPicPr>
          <p:cNvPr id="138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ECA4D08-085C-64C8-6F12-9497D7C8497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5029" t="-2203" r="11009" b="-9910"/>
          <a:stretch/>
        </p:blipFill>
        <p:spPr>
          <a:xfrm>
            <a:off x="10829101" y="2530084"/>
            <a:ext cx="1159537" cy="1066411"/>
          </a:xfrm>
          <a:prstGeom prst="ellipse">
            <a:avLst/>
          </a:prstGeom>
        </p:spPr>
      </p:pic>
      <p:pic>
        <p:nvPicPr>
          <p:cNvPr id="140" name="Picture 2" descr="Genetic Algorithm Crossover, HD Png Download , Transparent Png Image -  PNGitem">
            <a:extLst>
              <a:ext uri="{FF2B5EF4-FFF2-40B4-BE49-F238E27FC236}">
                <a16:creationId xmlns:a16="http://schemas.microsoft.com/office/drawing/2014/main" id="{73C50D05-4875-26BF-1440-685BE57A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72" b="90583" l="6195" r="90708">
                        <a14:foregroundMark x1="6637" y1="64126" x2="6637" y2="64126"/>
                        <a14:foregroundMark x1="31416" y1="90583" x2="31416" y2="90583"/>
                        <a14:foregroundMark x1="68584" y1="8520" x2="68584" y2="8520"/>
                        <a14:foregroundMark x1="90708" y1="16143" x2="90708" y2="16143"/>
                        <a14:foregroundMark x1="84956" y1="36323" x2="84956" y2="3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258" y="1987109"/>
            <a:ext cx="540000" cy="53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Genetic Algorithm Crossover, HD Png Download , Transparent Png Image -  PNGitem">
            <a:extLst>
              <a:ext uri="{FF2B5EF4-FFF2-40B4-BE49-F238E27FC236}">
                <a16:creationId xmlns:a16="http://schemas.microsoft.com/office/drawing/2014/main" id="{DE095E57-D3B6-6C84-EBD5-6841626F3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72" b="90583" l="6195" r="90708">
                        <a14:foregroundMark x1="6637" y1="64126" x2="6637" y2="64126"/>
                        <a14:foregroundMark x1="31416" y1="90583" x2="31416" y2="90583"/>
                        <a14:foregroundMark x1="68584" y1="8520" x2="68584" y2="8520"/>
                        <a14:foregroundMark x1="90708" y1="16143" x2="90708" y2="16143"/>
                        <a14:foregroundMark x1="84956" y1="36323" x2="84956" y2="3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2" y="5267608"/>
            <a:ext cx="540000" cy="53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Genetic Algorithm Crossover, HD Png Download , Transparent Png Image -  PNGitem">
            <a:extLst>
              <a:ext uri="{FF2B5EF4-FFF2-40B4-BE49-F238E27FC236}">
                <a16:creationId xmlns:a16="http://schemas.microsoft.com/office/drawing/2014/main" id="{C652B97C-8BC7-D08E-49E6-FA211645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72" b="90583" l="6195" r="90708">
                        <a14:foregroundMark x1="6637" y1="64126" x2="6637" y2="64126"/>
                        <a14:foregroundMark x1="31416" y1="90583" x2="31416" y2="90583"/>
                        <a14:foregroundMark x1="68584" y1="8520" x2="68584" y2="8520"/>
                        <a14:foregroundMark x1="90708" y1="16143" x2="90708" y2="16143"/>
                        <a14:foregroundMark x1="84956" y1="36323" x2="84956" y2="3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909" y="3534068"/>
            <a:ext cx="540000" cy="53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Graphic 143" descr="Arrow: Straight with solid fill">
            <a:extLst>
              <a:ext uri="{FF2B5EF4-FFF2-40B4-BE49-F238E27FC236}">
                <a16:creationId xmlns:a16="http://schemas.microsoft.com/office/drawing/2014/main" id="{4C1886EC-D00F-1A36-1BAE-4AED59C5F3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-503402" y="-67120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4D350-424C-F263-06EB-9309BAA2B1E0}"/>
              </a:ext>
            </a:extLst>
          </p:cNvPr>
          <p:cNvSpPr txBox="1">
            <a:spLocks/>
          </p:cNvSpPr>
          <p:nvPr/>
        </p:nvSpPr>
        <p:spPr>
          <a:xfrm>
            <a:off x="4608835" y="360136"/>
            <a:ext cx="347116" cy="42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2500" dirty="0">
                <a:solidFill>
                  <a:schemeClr val="tx1"/>
                </a:solidFill>
              </a:rPr>
              <a:t>1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5C62AB-E235-2D3B-7979-A66FDCBDD20B}"/>
              </a:ext>
            </a:extLst>
          </p:cNvPr>
          <p:cNvSpPr txBox="1">
            <a:spLocks/>
          </p:cNvSpPr>
          <p:nvPr/>
        </p:nvSpPr>
        <p:spPr>
          <a:xfrm>
            <a:off x="6070728" y="1384545"/>
            <a:ext cx="347116" cy="424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2500" dirty="0">
                <a:solidFill>
                  <a:schemeClr val="tx1"/>
                </a:solidFill>
              </a:rPr>
              <a:t>2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D4836F-5976-65BD-1D26-BA206643E638}"/>
              </a:ext>
            </a:extLst>
          </p:cNvPr>
          <p:cNvSpPr txBox="1">
            <a:spLocks/>
          </p:cNvSpPr>
          <p:nvPr/>
        </p:nvSpPr>
        <p:spPr>
          <a:xfrm>
            <a:off x="4500913" y="3387131"/>
            <a:ext cx="436340" cy="4617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2500" dirty="0">
                <a:solidFill>
                  <a:schemeClr val="tx1"/>
                </a:solidFill>
              </a:rPr>
              <a:t>3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5CEB53-63B2-426C-F00B-5B2B82043DF7}"/>
              </a:ext>
            </a:extLst>
          </p:cNvPr>
          <p:cNvSpPr txBox="1">
            <a:spLocks/>
          </p:cNvSpPr>
          <p:nvPr/>
        </p:nvSpPr>
        <p:spPr>
          <a:xfrm>
            <a:off x="5380785" y="649365"/>
            <a:ext cx="6182565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1800" dirty="0">
                <a:solidFill>
                  <a:schemeClr val="tx1"/>
                </a:solidFill>
              </a:rPr>
              <a:t>Confronto risultati dell’algoritmo genetico con quelli di metodi a priori basati su parametri ingegneristici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6953B-CF86-AAB8-FD60-58D1F2DA0EFC}"/>
              </a:ext>
            </a:extLst>
          </p:cNvPr>
          <p:cNvSpPr txBox="1"/>
          <p:nvPr/>
        </p:nvSpPr>
        <p:spPr>
          <a:xfrm>
            <a:off x="8637033" y="5784792"/>
            <a:ext cx="40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*Dal lavoro di tesi di Luca Preite</a:t>
            </a:r>
          </a:p>
        </p:txBody>
      </p:sp>
    </p:spTree>
    <p:extLst>
      <p:ext uri="{BB962C8B-B14F-4D97-AF65-F5344CB8AC3E}">
        <p14:creationId xmlns:p14="http://schemas.microsoft.com/office/powerpoint/2010/main" val="668419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D91E-F050-C4AA-8DC7-B6317AD9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Conclusioni</a:t>
            </a:r>
            <a:r>
              <a:rPr lang="en-GB" dirty="0"/>
              <a:t> </a:t>
            </a:r>
            <a:r>
              <a:rPr lang="en-GB" dirty="0" err="1"/>
              <a:t>riabilitazione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019D7-58A6-D5FC-0A0A-778474097022}"/>
              </a:ext>
            </a:extLst>
          </p:cNvPr>
          <p:cNvSpPr txBox="1"/>
          <p:nvPr/>
        </p:nvSpPr>
        <p:spPr>
          <a:xfrm>
            <a:off x="384696" y="1305610"/>
            <a:ext cx="70448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L’algoritmo genetico raggiunge sempre una soluzione ottimale ma risulta essenziale solo quando si complica la funzione obiettivo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 metodi basati su semplici considerazioni ingegneristiche ed effettuabili a priori sono efficaci nella maggior parte dei casi</a:t>
            </a:r>
          </a:p>
        </p:txBody>
      </p:sp>
      <p:pic>
        <p:nvPicPr>
          <p:cNvPr id="8" name="Graphic 7" descr="Arrow: Anti-clockwise curve with solid fill">
            <a:extLst>
              <a:ext uri="{FF2B5EF4-FFF2-40B4-BE49-F238E27FC236}">
                <a16:creationId xmlns:a16="http://schemas.microsoft.com/office/drawing/2014/main" id="{73A23987-5C1F-F71E-1A65-6FFCD6D09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685713">
            <a:off x="3693152" y="2861676"/>
            <a:ext cx="1134648" cy="11346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75DA82-ECE3-8235-E636-9FE4D47BD8F8}"/>
              </a:ext>
            </a:extLst>
          </p:cNvPr>
          <p:cNvSpPr txBox="1"/>
          <p:nvPr/>
        </p:nvSpPr>
        <p:spPr>
          <a:xfrm>
            <a:off x="4860677" y="3573370"/>
            <a:ext cx="47701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/>
              <a:t>Analisi della sensibilità dei metodi alle diverse tipologie di rete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/>
              <a:t>Valutare la sensibilità dei metodi alla distribuzione delle perdite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dirty="0"/>
              <a:t>Introdurre informazioni anche non «idrauliche» nella funzione obiettivo</a:t>
            </a:r>
          </a:p>
        </p:txBody>
      </p:sp>
      <p:pic>
        <p:nvPicPr>
          <p:cNvPr id="13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F8EB563-AFD0-8507-66B3-CCF52E4C9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29" t="-2203" r="11009" b="-9910"/>
          <a:stretch/>
        </p:blipFill>
        <p:spPr>
          <a:xfrm>
            <a:off x="-40417" y="3108982"/>
            <a:ext cx="3510192" cy="3228279"/>
          </a:xfrm>
          <a:prstGeom prst="ellipse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C10EB3E-ADA7-4AD3-2AFE-42308D60E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772"/>
          <a:stretch/>
        </p:blipFill>
        <p:spPr>
          <a:xfrm>
            <a:off x="9749797" y="3145803"/>
            <a:ext cx="2225267" cy="2739513"/>
          </a:xfrm>
          <a:prstGeom prst="rect">
            <a:avLst/>
          </a:prstGeom>
        </p:spPr>
      </p:pic>
      <p:pic>
        <p:nvPicPr>
          <p:cNvPr id="14" name="Graphic 13" descr="Arrow: Straight with solid fill">
            <a:extLst>
              <a:ext uri="{FF2B5EF4-FFF2-40B4-BE49-F238E27FC236}">
                <a16:creationId xmlns:a16="http://schemas.microsoft.com/office/drawing/2014/main" id="{5EA1BF50-54B0-0CF7-D7F1-32C24AA588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-503402" y="-67120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A6BC3F-0CB2-FB21-E3C1-56FCBADA94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832"/>
          <a:stretch/>
        </p:blipFill>
        <p:spPr>
          <a:xfrm>
            <a:off x="8225139" y="910678"/>
            <a:ext cx="2121174" cy="19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7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EC5A-FD5C-5885-93D9-CC429BECD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perdite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B62F6-3981-F504-B884-C17F7225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00" y="1077504"/>
            <a:ext cx="4281679" cy="2854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E02C92-0889-FA51-636D-3585250F3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4" y="3862084"/>
            <a:ext cx="2571835" cy="602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534C6B-E6D7-E8AD-F43F-43EE1500FFC1}"/>
                  </a:ext>
                </a:extLst>
              </p:cNvPr>
              <p:cNvSpPr txBox="1"/>
              <p:nvPr/>
            </p:nvSpPr>
            <p:spPr>
              <a:xfrm>
                <a:off x="3213155" y="3797378"/>
                <a:ext cx="4745210" cy="77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>
                    <a:latin typeface="Arial"/>
                    <a:cs typeface="Arial"/>
                  </a:rPr>
                  <a:t>Forma generalizzata in legge di potenza</a:t>
                </a:r>
              </a:p>
              <a:p>
                <a:r>
                  <a:rPr lang="it-IT" sz="2000" dirty="0">
                    <a:latin typeface="Arial"/>
                    <a:cs typeface="Arial"/>
                  </a:rPr>
                  <a:t>Da Torricelli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  <a:cs typeface="Arial"/>
                      </a:rPr>
                      <m:t>v</m:t>
                    </m:r>
                    <m:r>
                      <a:rPr lang="it-IT" sz="2000" b="0" i="0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radPr>
                      <m:deg/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cs typeface="Arial"/>
                          </a:rPr>
                          <m:t>𝑔h</m:t>
                        </m:r>
                      </m:e>
                    </m:rad>
                  </m:oMath>
                </a14:m>
                <a:endParaRPr lang="en-US" sz="20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534C6B-E6D7-E8AD-F43F-43EE1500F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155" y="3797378"/>
                <a:ext cx="4745210" cy="772840"/>
              </a:xfrm>
              <a:prstGeom prst="rect">
                <a:avLst/>
              </a:prstGeom>
              <a:blipFill>
                <a:blip r:embed="rId4"/>
                <a:stretch>
                  <a:fillRect l="-1284" t="-3937" r="-385" b="-102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8">
                <a:extLst>
                  <a:ext uri="{FF2B5EF4-FFF2-40B4-BE49-F238E27FC236}">
                    <a16:creationId xmlns:a16="http://schemas.microsoft.com/office/drawing/2014/main" id="{CC9FCC7A-F20D-C0A6-F561-F58DCCDAA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884" y="4578647"/>
                <a:ext cx="6505499" cy="1138773"/>
              </a:xfrm>
            </p:spPr>
            <p:txBody>
              <a:bodyPr wrap="none" anchor="b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b>
                        <m:r>
                          <a:rPr lang="it-IT" sz="200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𝑙𝑒𝑎𝑘</m:t>
                        </m:r>
                      </m:sub>
                    </m:sSub>
                  </m:oMath>
                </a14:m>
                <a:r>
                  <a:rPr lang="it-IT" sz="2000" dirty="0"/>
                  <a:t>	</a:t>
                </a:r>
                <a:r>
                  <a:rPr lang="it-IT" sz="2000" dirty="0">
                    <a:sym typeface="Wingdings" panose="05000000000000000000" pitchFamily="2" charset="2"/>
                  </a:rPr>
                  <a:t>→	portata di perdita</a:t>
                </a:r>
                <a:endParaRPr lang="en-US" sz="2000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sz="2000" dirty="0"/>
                  <a:t>		</a:t>
                </a:r>
                <a:r>
                  <a:rPr lang="en-US" sz="2000" dirty="0">
                    <a:sym typeface="Wingdings" panose="05000000000000000000" pitchFamily="2" charset="2"/>
                  </a:rPr>
                  <a:t>→	</a:t>
                </a:r>
                <a:r>
                  <a:rPr lang="it-IT" sz="2000" dirty="0">
                    <a:sym typeface="Wingdings" panose="05000000000000000000" pitchFamily="2" charset="2"/>
                  </a:rPr>
                  <a:t>entità della perdita (area effettiva di perdita)</a:t>
                </a:r>
              </a:p>
              <a:p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</m:oMath>
                </a14:m>
                <a:r>
                  <a:rPr lang="it-IT" sz="2000" dirty="0"/>
                  <a:t>		</a:t>
                </a:r>
                <a:r>
                  <a:rPr lang="it-IT" sz="2000" dirty="0">
                    <a:sym typeface="Wingdings" panose="05000000000000000000" pitchFamily="2" charset="2"/>
                  </a:rPr>
                  <a:t>→	pressione nel punto</a:t>
                </a:r>
              </a:p>
            </p:txBody>
          </p:sp>
        </mc:Choice>
        <mc:Fallback xmlns="">
          <p:sp>
            <p:nvSpPr>
              <p:cNvPr id="10" name="Content Placeholder 18">
                <a:extLst>
                  <a:ext uri="{FF2B5EF4-FFF2-40B4-BE49-F238E27FC236}">
                    <a16:creationId xmlns:a16="http://schemas.microsoft.com/office/drawing/2014/main" id="{CC9FCC7A-F20D-C0A6-F561-F58DCCDAA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884" y="4578647"/>
                <a:ext cx="6505499" cy="1138773"/>
              </a:xfrm>
              <a:blipFill>
                <a:blip r:embed="rId5"/>
                <a:stretch>
                  <a:fillRect l="-281" t="-1604" r="-94" b="-101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80B998-B06D-01ED-9FE4-43026BCE2DD7}"/>
              </a:ext>
            </a:extLst>
          </p:cNvPr>
          <p:cNvSpPr txBox="1"/>
          <p:nvPr/>
        </p:nvSpPr>
        <p:spPr>
          <a:xfrm>
            <a:off x="603733" y="1106457"/>
            <a:ext cx="6809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Arial"/>
                <a:cs typeface="Arial"/>
              </a:rPr>
              <a:t>In media in Europa le perdite idriche rappresentano circa 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14BBA-66BA-C551-93C2-F647FBADBE75}"/>
              </a:ext>
            </a:extLst>
          </p:cNvPr>
          <p:cNvSpPr txBox="1"/>
          <p:nvPr/>
        </p:nvSpPr>
        <p:spPr>
          <a:xfrm>
            <a:off x="2754269" y="1572324"/>
            <a:ext cx="343962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500" dirty="0">
                <a:latin typeface="Arial"/>
                <a:cs typeface="Arial"/>
              </a:rPr>
              <a:t>35% (perdite) </a:t>
            </a:r>
            <a:endParaRPr lang="en-US" sz="35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345ED-3E7E-9AC0-AA5A-8D1B9C272801}"/>
              </a:ext>
            </a:extLst>
          </p:cNvPr>
          <p:cNvSpPr txBox="1"/>
          <p:nvPr/>
        </p:nvSpPr>
        <p:spPr>
          <a:xfrm>
            <a:off x="1396040" y="2605326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Arial"/>
                <a:cs typeface="Arial"/>
              </a:rPr>
              <a:t>Problema ambientale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5280B-8CAB-BA76-A188-EA19D72BE773}"/>
              </a:ext>
            </a:extLst>
          </p:cNvPr>
          <p:cNvSpPr txBox="1"/>
          <p:nvPr/>
        </p:nvSpPr>
        <p:spPr>
          <a:xfrm>
            <a:off x="4290902" y="2447206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Arial"/>
                <a:cs typeface="Arial"/>
              </a:rPr>
              <a:t>Spreco di risorsa idrica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6231DF-D815-30EA-BCEC-DE6A82454DF2}"/>
              </a:ext>
            </a:extLst>
          </p:cNvPr>
          <p:cNvSpPr txBox="1"/>
          <p:nvPr/>
        </p:nvSpPr>
        <p:spPr>
          <a:xfrm>
            <a:off x="4290902" y="2847316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Arial"/>
                <a:cs typeface="Arial"/>
              </a:rPr>
              <a:t>Spreco di energia</a:t>
            </a:r>
          </a:p>
        </p:txBody>
      </p:sp>
      <p:pic>
        <p:nvPicPr>
          <p:cNvPr id="17" name="Graphic 16" descr="Arrow: Straight with solid fill">
            <a:extLst>
              <a:ext uri="{FF2B5EF4-FFF2-40B4-BE49-F238E27FC236}">
                <a16:creationId xmlns:a16="http://schemas.microsoft.com/office/drawing/2014/main" id="{C5FADBBD-7159-E3A0-2629-B202D730E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0F6D9-7F09-72F2-5037-8F5586886CBB}"/>
              </a:ext>
            </a:extLst>
          </p:cNvPr>
          <p:cNvSpPr txBox="1"/>
          <p:nvPr/>
        </p:nvSpPr>
        <p:spPr>
          <a:xfrm>
            <a:off x="9250114" y="4063258"/>
            <a:ext cx="19367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Arial"/>
                <a:cs typeface="Arial"/>
              </a:rPr>
              <a:t>Tipi di perdita:</a:t>
            </a:r>
          </a:p>
          <a:p>
            <a:r>
              <a:rPr lang="it-IT" sz="2000" dirty="0">
                <a:latin typeface="Arial"/>
                <a:cs typeface="Arial"/>
              </a:rPr>
              <a:t>-perdite occulte</a:t>
            </a:r>
          </a:p>
          <a:p>
            <a:r>
              <a:rPr lang="it-IT" sz="2000" dirty="0">
                <a:latin typeface="Arial"/>
                <a:cs typeface="Arial"/>
              </a:rPr>
              <a:t>-allacci illegali</a:t>
            </a:r>
          </a:p>
          <a:p>
            <a:r>
              <a:rPr lang="it-IT" sz="2000" dirty="0">
                <a:latin typeface="Arial"/>
                <a:cs typeface="Arial"/>
              </a:rPr>
              <a:t>-rotture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9EC0D-C0FF-C7AF-020E-46246DBDA428}"/>
              </a:ext>
            </a:extLst>
          </p:cNvPr>
          <p:cNvSpPr txBox="1"/>
          <p:nvPr/>
        </p:nvSpPr>
        <p:spPr>
          <a:xfrm>
            <a:off x="7527911" y="5394254"/>
            <a:ext cx="4587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L’intervento diretto di riabilitazione attraverso la sostituzione non è sempre percorribile</a:t>
            </a:r>
          </a:p>
        </p:txBody>
      </p:sp>
    </p:spTree>
    <p:extLst>
      <p:ext uri="{BB962C8B-B14F-4D97-AF65-F5344CB8AC3E}">
        <p14:creationId xmlns:p14="http://schemas.microsoft.com/office/powerpoint/2010/main" val="2148860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D91E-F050-C4AA-8DC7-B6317AD9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perdite</a:t>
            </a:r>
            <a:endParaRPr lang="en-GB" dirty="0"/>
          </a:p>
        </p:txBody>
      </p:sp>
      <p:pic>
        <p:nvPicPr>
          <p:cNvPr id="3" name="Graphic 2" descr="Arrow: Straight with solid fill">
            <a:extLst>
              <a:ext uri="{FF2B5EF4-FFF2-40B4-BE49-F238E27FC236}">
                <a16:creationId xmlns:a16="http://schemas.microsoft.com/office/drawing/2014/main" id="{E87851B2-B409-D04A-4361-2ED0585D0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A8BF10-86FA-93C3-DB5D-78BB1D256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8" b="92308" l="6802" r="94067">
                        <a14:foregroundMark x1="12012" y1="78291" x2="12012" y2="78291"/>
                        <a14:foregroundMark x1="7091" y1="61026" x2="7091" y2="61026"/>
                        <a14:foregroundMark x1="16787" y1="92308" x2="16787" y2="92308"/>
                        <a14:foregroundMark x1="94067" y1="71624" x2="94067" y2="71624"/>
                        <a14:foregroundMark x1="47467" y1="6838" x2="47467" y2="68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1533" y="3251295"/>
            <a:ext cx="2967500" cy="2512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93D073-FBBF-3EC7-876B-14249261421C}"/>
              </a:ext>
            </a:extLst>
          </p:cNvPr>
          <p:cNvSpPr txBox="1"/>
          <p:nvPr/>
        </p:nvSpPr>
        <p:spPr>
          <a:xfrm>
            <a:off x="384696" y="1491228"/>
            <a:ext cx="545855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Le valvole di regolazione sono introdotte nelle reti per:</a:t>
            </a:r>
          </a:p>
          <a:p>
            <a:pPr>
              <a:lnSpc>
                <a:spcPct val="150000"/>
              </a:lnSpc>
            </a:pPr>
            <a:r>
              <a:rPr lang="it-IT" b="1" dirty="0"/>
              <a:t>-ridurre le perdite </a:t>
            </a:r>
          </a:p>
          <a:p>
            <a:pPr>
              <a:lnSpc>
                <a:spcPct val="150000"/>
              </a:lnSpc>
            </a:pPr>
            <a:r>
              <a:rPr lang="it-IT" b="1" dirty="0"/>
              <a:t>-normalizzare le pressioni </a:t>
            </a:r>
          </a:p>
          <a:p>
            <a:pPr>
              <a:lnSpc>
                <a:spcPct val="150000"/>
              </a:lnSpc>
            </a:pPr>
            <a:r>
              <a:rPr lang="it-IT" b="1" dirty="0"/>
              <a:t>-allungare la vita utile dell’infrastruttura</a:t>
            </a:r>
          </a:p>
          <a:p>
            <a:pPr>
              <a:lnSpc>
                <a:spcPct val="150000"/>
              </a:lnSpc>
            </a:pPr>
            <a:endParaRPr lang="it-IT" dirty="0"/>
          </a:p>
        </p:txBody>
      </p:sp>
      <p:pic>
        <p:nvPicPr>
          <p:cNvPr id="6" name="Picture 2" descr="CSA">
            <a:extLst>
              <a:ext uri="{FF2B5EF4-FFF2-40B4-BE49-F238E27FC236}">
                <a16:creationId xmlns:a16="http://schemas.microsoft.com/office/drawing/2014/main" id="{476A3A54-E573-6E67-FAE6-A02507119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87" b="90533" l="7876" r="93317">
                        <a14:foregroundMark x1="15990" y1="10256" x2="15990" y2="10256"/>
                        <a14:foregroundMark x1="38902" y1="8481" x2="38902" y2="8481"/>
                        <a14:foregroundMark x1="7876" y1="8481" x2="7876" y2="8481"/>
                        <a14:foregroundMark x1="90453" y1="63708" x2="90453" y2="63708"/>
                        <a14:foregroundMark x1="93556" y1="64892" x2="93556" y2="64892"/>
                        <a14:foregroundMark x1="24821" y1="27219" x2="24821" y2="27219"/>
                        <a14:foregroundMark x1="13126" y1="90533" x2="13126" y2="905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654" y="1135718"/>
            <a:ext cx="2580593" cy="303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00A3B-CCBE-2BE3-1431-2410B728F362}"/>
              </a:ext>
            </a:extLst>
          </p:cNvPr>
          <p:cNvSpPr txBox="1"/>
          <p:nvPr/>
        </p:nvSpPr>
        <p:spPr>
          <a:xfrm>
            <a:off x="294463" y="4080140"/>
            <a:ext cx="326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Valvole riduttrici programmabili e controllabili da remoto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27C86-E8E5-9322-3520-A94AD2F43B7E}"/>
              </a:ext>
            </a:extLst>
          </p:cNvPr>
          <p:cNvSpPr txBox="1"/>
          <p:nvPr/>
        </p:nvSpPr>
        <p:spPr>
          <a:xfrm>
            <a:off x="3850310" y="4768663"/>
            <a:ext cx="2625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Acquedotti 4.0</a:t>
            </a:r>
          </a:p>
          <a:p>
            <a:r>
              <a:rPr lang="it-IT" dirty="0"/>
              <a:t>Digitalizzazione</a:t>
            </a:r>
          </a:p>
          <a:p>
            <a:r>
              <a:rPr lang="it-IT" dirty="0"/>
              <a:t>Operazioni Real-time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CC4FA7-F0D6-92D3-118C-E33C17779CC3}"/>
              </a:ext>
            </a:extLst>
          </p:cNvPr>
          <p:cNvSpPr txBox="1"/>
          <p:nvPr/>
        </p:nvSpPr>
        <p:spPr>
          <a:xfrm>
            <a:off x="267160" y="3694352"/>
            <a:ext cx="480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L’evoluzione delle soluzioni gestionali richiedono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64666-4D51-0B46-E633-6A78274454BE}"/>
              </a:ext>
            </a:extLst>
          </p:cNvPr>
          <p:cNvSpPr txBox="1"/>
          <p:nvPr/>
        </p:nvSpPr>
        <p:spPr>
          <a:xfrm>
            <a:off x="3850310" y="4479162"/>
            <a:ext cx="269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Nuovi obiettivi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4CFAFF-50C6-5374-BF1A-4E662AAC9B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04" b="92717" l="9594" r="93727">
                        <a14:foregroundMark x1="10332" y1="63025" x2="10332" y2="63025"/>
                        <a14:foregroundMark x1="23985" y1="92997" x2="23985" y2="92997"/>
                        <a14:foregroundMark x1="51292" y1="89076" x2="51292" y2="89076"/>
                        <a14:foregroundMark x1="62362" y1="87955" x2="62362" y2="87955"/>
                        <a14:foregroundMark x1="45756" y1="10084" x2="45756" y2="10084"/>
                        <a14:foregroundMark x1="93727" y1="64986" x2="93727" y2="64986"/>
                        <a14:foregroundMark x1="91144" y1="76471" x2="91144" y2="76471"/>
                        <a14:foregroundMark x1="78598" y1="45378" x2="78598" y2="453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0257" y="1069988"/>
            <a:ext cx="1582484" cy="2084674"/>
          </a:xfrm>
          <a:prstGeom prst="rect">
            <a:avLst/>
          </a:prstGeom>
        </p:spPr>
      </p:pic>
      <p:sp>
        <p:nvSpPr>
          <p:cNvPr id="13" name="Curved Down Arrow 9">
            <a:extLst>
              <a:ext uri="{FF2B5EF4-FFF2-40B4-BE49-F238E27FC236}">
                <a16:creationId xmlns:a16="http://schemas.microsoft.com/office/drawing/2014/main" id="{9420F538-00A8-2C2F-8FA2-9ED0CE69A52F}"/>
              </a:ext>
            </a:extLst>
          </p:cNvPr>
          <p:cNvSpPr/>
          <p:nvPr/>
        </p:nvSpPr>
        <p:spPr>
          <a:xfrm rot="12039839" flipH="1">
            <a:off x="8349382" y="2902257"/>
            <a:ext cx="1089739" cy="472770"/>
          </a:xfrm>
          <a:prstGeom prst="curvedDownArrow">
            <a:avLst>
              <a:gd name="adj1" fmla="val 18694"/>
              <a:gd name="adj2" fmla="val 54843"/>
              <a:gd name="adj3" fmla="val 522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4" name="Graphic 13" descr="Arrow: Anti-clockwise curve with solid fill">
            <a:extLst>
              <a:ext uri="{FF2B5EF4-FFF2-40B4-BE49-F238E27FC236}">
                <a16:creationId xmlns:a16="http://schemas.microsoft.com/office/drawing/2014/main" id="{D1298A15-30FE-79BA-F4A9-B795F5E40C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685713">
            <a:off x="2735960" y="4362327"/>
            <a:ext cx="1134648" cy="11346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751ED0-F5F9-E771-371F-05CA5D137165}"/>
              </a:ext>
            </a:extLst>
          </p:cNvPr>
          <p:cNvSpPr txBox="1"/>
          <p:nvPr/>
        </p:nvSpPr>
        <p:spPr>
          <a:xfrm>
            <a:off x="8542741" y="2466412"/>
            <a:ext cx="1478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+complessa</a:t>
            </a:r>
          </a:p>
          <a:p>
            <a:r>
              <a:rPr lang="it-IT" b="1" dirty="0"/>
              <a:t>+funzioni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20AE41-B09A-84D5-2C82-9598107FB6BB}"/>
              </a:ext>
            </a:extLst>
          </p:cNvPr>
          <p:cNvSpPr txBox="1"/>
          <p:nvPr/>
        </p:nvSpPr>
        <p:spPr>
          <a:xfrm>
            <a:off x="104200" y="799555"/>
            <a:ext cx="497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Il controllo delle pressioni per ridurre le perdite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D1726F-EA56-CFDE-9907-628ED3CA7FE9}"/>
              </a:ext>
            </a:extLst>
          </p:cNvPr>
          <p:cNvSpPr txBox="1"/>
          <p:nvPr/>
        </p:nvSpPr>
        <p:spPr>
          <a:xfrm>
            <a:off x="384696" y="1283824"/>
            <a:ext cx="4972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Gli strumenti</a:t>
            </a:r>
          </a:p>
        </p:txBody>
      </p:sp>
    </p:spTree>
    <p:extLst>
      <p:ext uri="{BB962C8B-B14F-4D97-AF65-F5344CB8AC3E}">
        <p14:creationId xmlns:p14="http://schemas.microsoft.com/office/powerpoint/2010/main" val="2692882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15BA-CDDD-8F74-E04B-3EC8C40E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perdite</a:t>
            </a:r>
            <a:endParaRPr lang="en-GB" dirty="0"/>
          </a:p>
        </p:txBody>
      </p:sp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A88C9F3B-FD12-10F4-B4A0-FB2A724A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F7CE19-AD33-4718-4E21-7930EDCAF517}"/>
              </a:ext>
            </a:extLst>
          </p:cNvPr>
          <p:cNvSpPr txBox="1"/>
          <p:nvPr/>
        </p:nvSpPr>
        <p:spPr>
          <a:xfrm>
            <a:off x="0" y="1194933"/>
            <a:ext cx="8890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Come scegliere la posizione e il setting ottimale delle valvole da installare?</a:t>
            </a:r>
            <a:endParaRPr lang="en-US" sz="2200" dirty="0"/>
          </a:p>
        </p:txBody>
      </p:sp>
      <p:pic>
        <p:nvPicPr>
          <p:cNvPr id="6" name="Immagine 15">
            <a:extLst>
              <a:ext uri="{FF2B5EF4-FFF2-40B4-BE49-F238E27FC236}">
                <a16:creationId xmlns:a16="http://schemas.microsoft.com/office/drawing/2014/main" id="{F3B700D9-205D-AC03-D56D-436EEB992B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3246" y="979566"/>
            <a:ext cx="9794853" cy="5671821"/>
          </a:xfrm>
          <a:prstGeom prst="rect">
            <a:avLst/>
          </a:prstGeom>
          <a:ln w="28575">
            <a:noFill/>
          </a:ln>
          <a:scene3d>
            <a:camera prst="isometricTopUp"/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1121E1-5CA9-730F-F5F8-E7C6F84E8F8E}"/>
              </a:ext>
            </a:extLst>
          </p:cNvPr>
          <p:cNvSpPr txBox="1"/>
          <p:nvPr/>
        </p:nvSpPr>
        <p:spPr>
          <a:xfrm>
            <a:off x="161806" y="1597832"/>
            <a:ext cx="33370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&gt;300 possibili posizioni</a:t>
            </a:r>
          </a:p>
          <a:p>
            <a:r>
              <a:rPr lang="it-IT" sz="2200" b="1" dirty="0"/>
              <a:t>infiniti setting della valvola</a:t>
            </a:r>
          </a:p>
          <a:p>
            <a:r>
              <a:rPr lang="it-IT" sz="2200" b="1" dirty="0"/>
              <a:t>E se installo più valvole?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79905-6919-6320-EE8A-6CDA02C66775}"/>
              </a:ext>
            </a:extLst>
          </p:cNvPr>
          <p:cNvSpPr txBox="1"/>
          <p:nvPr/>
        </p:nvSpPr>
        <p:spPr>
          <a:xfrm>
            <a:off x="9269812" y="4095972"/>
            <a:ext cx="1439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56km</a:t>
            </a:r>
          </a:p>
          <a:p>
            <a:r>
              <a:rPr lang="it-IT" dirty="0"/>
              <a:t>388 nodi</a:t>
            </a:r>
          </a:p>
          <a:p>
            <a:r>
              <a:rPr lang="it-IT" dirty="0"/>
              <a:t>10</a:t>
            </a:r>
            <a:r>
              <a:rPr lang="it-IT" baseline="30000" dirty="0"/>
              <a:t>??</a:t>
            </a:r>
            <a:r>
              <a:rPr lang="it-IT" dirty="0"/>
              <a:t> soluzioni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28DC4-4A57-A10C-D4C0-7FEA25F8071B}"/>
              </a:ext>
            </a:extLst>
          </p:cNvPr>
          <p:cNvSpPr/>
          <p:nvPr/>
        </p:nvSpPr>
        <p:spPr>
          <a:xfrm>
            <a:off x="9137024" y="4008351"/>
            <a:ext cx="1659616" cy="1010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277FE-8541-4CD9-8C9F-A0B2E435B19D}"/>
              </a:ext>
            </a:extLst>
          </p:cNvPr>
          <p:cNvSpPr txBox="1"/>
          <p:nvPr/>
        </p:nvSpPr>
        <p:spPr>
          <a:xfrm>
            <a:off x="4070350" y="2025010"/>
            <a:ext cx="2025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/>
              <a:t>Cioè che minimizza le perdite</a:t>
            </a:r>
            <a:endParaRPr lang="en-GB" dirty="0"/>
          </a:p>
        </p:txBody>
      </p:sp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D86FB365-E733-94CC-E085-BA85D4E3A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779712" y="1362766"/>
            <a:ext cx="46120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84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B5D337B-C3BC-775E-810E-848000F61305}"/>
              </a:ext>
            </a:extLst>
          </p:cNvPr>
          <p:cNvSpPr txBox="1">
            <a:spLocks/>
          </p:cNvSpPr>
          <p:nvPr/>
        </p:nvSpPr>
        <p:spPr>
          <a:xfrm>
            <a:off x="384697" y="140784"/>
            <a:ext cx="10935644" cy="514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>
                <a:solidFill>
                  <a:schemeClr val="bg1"/>
                </a:solidFill>
              </a:rPr>
              <a:t>Algoritmo PSO</a:t>
            </a:r>
          </a:p>
        </p:txBody>
      </p:sp>
      <p:grpSp>
        <p:nvGrpSpPr>
          <p:cNvPr id="2" name="Gruppo 19">
            <a:extLst>
              <a:ext uri="{FF2B5EF4-FFF2-40B4-BE49-F238E27FC236}">
                <a16:creationId xmlns:a16="http://schemas.microsoft.com/office/drawing/2014/main" id="{19877CCA-2077-6243-5339-2E288B4209DA}"/>
              </a:ext>
            </a:extLst>
          </p:cNvPr>
          <p:cNvGrpSpPr/>
          <p:nvPr/>
        </p:nvGrpSpPr>
        <p:grpSpPr>
          <a:xfrm>
            <a:off x="-160421" y="675114"/>
            <a:ext cx="4841710" cy="3272056"/>
            <a:chOff x="4834627" y="3762558"/>
            <a:chExt cx="3910003" cy="2642403"/>
          </a:xfrm>
        </p:grpSpPr>
        <p:pic>
          <p:nvPicPr>
            <p:cNvPr id="3" name="Immagine 14" descr="Il posizionamento ottimale delle valvole di regolazione rappresenta un problema di ottimizzazione risolvibile tramite l’utilizzo di algoritmi euristici. Tra questi si è scelto di utilizzare il Particle Swarm Optimization (PSO).">
              <a:extLst>
                <a:ext uri="{FF2B5EF4-FFF2-40B4-BE49-F238E27FC236}">
                  <a16:creationId xmlns:a16="http://schemas.microsoft.com/office/drawing/2014/main" id="{8A9BD0D3-1FF7-F67B-1E5B-7EC21041A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83"/>
            <a:stretch/>
          </p:blipFill>
          <p:spPr>
            <a:xfrm>
              <a:off x="4975012" y="3794961"/>
              <a:ext cx="3769618" cy="2610000"/>
            </a:xfrm>
            <a:prstGeom prst="rect">
              <a:avLst/>
            </a:prstGeom>
          </p:spPr>
        </p:pic>
        <p:sp>
          <p:nvSpPr>
            <p:cNvPr id="5" name="Rettangolo 15">
              <a:extLst>
                <a:ext uri="{FF2B5EF4-FFF2-40B4-BE49-F238E27FC236}">
                  <a16:creationId xmlns:a16="http://schemas.microsoft.com/office/drawing/2014/main" id="{0DE78E76-2FCE-D2A9-D801-45580D71E8F7}"/>
                </a:ext>
              </a:extLst>
            </p:cNvPr>
            <p:cNvSpPr/>
            <p:nvPr/>
          </p:nvSpPr>
          <p:spPr>
            <a:xfrm>
              <a:off x="4834627" y="3762558"/>
              <a:ext cx="1108622" cy="55399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spAutoFit/>
            </a:bodyPr>
            <a:lstStyle/>
            <a:p>
              <a:pPr algn="ctr"/>
              <a:r>
                <a:rPr lang="it-IT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PSO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3F7A3E-E19A-F17F-FFDF-1382FAA6D6FE}"/>
              </a:ext>
            </a:extLst>
          </p:cNvPr>
          <p:cNvGrpSpPr/>
          <p:nvPr/>
        </p:nvGrpSpPr>
        <p:grpSpPr>
          <a:xfrm>
            <a:off x="4622498" y="1361123"/>
            <a:ext cx="7572670" cy="3826598"/>
            <a:chOff x="5243353" y="1018118"/>
            <a:chExt cx="6020037" cy="30420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30350A-8386-BEE0-2B53-37DD9FECAB01}"/>
                </a:ext>
              </a:extLst>
            </p:cNvPr>
            <p:cNvSpPr/>
            <p:nvPr/>
          </p:nvSpPr>
          <p:spPr>
            <a:xfrm>
              <a:off x="5349931" y="1018118"/>
              <a:ext cx="5913459" cy="2996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o 15">
              <a:extLst>
                <a:ext uri="{FF2B5EF4-FFF2-40B4-BE49-F238E27FC236}">
                  <a16:creationId xmlns:a16="http://schemas.microsoft.com/office/drawing/2014/main" id="{ADA48AA9-E2F8-1111-3880-F931300D12F3}"/>
                </a:ext>
              </a:extLst>
            </p:cNvPr>
            <p:cNvGrpSpPr/>
            <p:nvPr/>
          </p:nvGrpSpPr>
          <p:grpSpPr>
            <a:xfrm>
              <a:off x="5243353" y="1070994"/>
              <a:ext cx="6020037" cy="2989150"/>
              <a:chOff x="746500" y="2049985"/>
              <a:chExt cx="6772935" cy="3241714"/>
            </a:xfrm>
          </p:grpSpPr>
          <p:pic>
            <p:nvPicPr>
              <p:cNvPr id="16" name="Immagine 16">
                <a:extLst>
                  <a:ext uri="{FF2B5EF4-FFF2-40B4-BE49-F238E27FC236}">
                    <a16:creationId xmlns:a16="http://schemas.microsoft.com/office/drawing/2014/main" id="{16199068-B415-89F3-7801-033C6A3BC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89435" y="2049985"/>
                <a:ext cx="6030000" cy="2758029"/>
              </a:xfrm>
              <a:prstGeom prst="rect">
                <a:avLst/>
              </a:prstGeom>
            </p:spPr>
          </p:pic>
          <p:sp>
            <p:nvSpPr>
              <p:cNvPr id="17" name="CasellaDiTesto 17">
                <a:extLst>
                  <a:ext uri="{FF2B5EF4-FFF2-40B4-BE49-F238E27FC236}">
                    <a16:creationId xmlns:a16="http://schemas.microsoft.com/office/drawing/2014/main" id="{75CE01BE-014B-4B9B-721A-2CDCCAB6517A}"/>
                  </a:ext>
                </a:extLst>
              </p:cNvPr>
              <p:cNvSpPr txBox="1"/>
              <p:nvPr/>
            </p:nvSpPr>
            <p:spPr>
              <a:xfrm>
                <a:off x="1489435" y="4645368"/>
                <a:ext cx="603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1600" dirty="0"/>
                  <a:t>1 5 10 15 20 25 30 35 40</a:t>
                </a:r>
                <a:br>
                  <a:rPr lang="it-IT" sz="1600" dirty="0"/>
                </a:br>
                <a:endParaRPr lang="it-IT" sz="1600" dirty="0"/>
              </a:p>
            </p:txBody>
          </p:sp>
          <p:sp>
            <p:nvSpPr>
              <p:cNvPr id="18" name="CasellaDiTesto 18">
                <a:extLst>
                  <a:ext uri="{FF2B5EF4-FFF2-40B4-BE49-F238E27FC236}">
                    <a16:creationId xmlns:a16="http://schemas.microsoft.com/office/drawing/2014/main" id="{78434AD1-9D04-7B67-3A7B-199DAD4A9AA3}"/>
                  </a:ext>
                </a:extLst>
              </p:cNvPr>
              <p:cNvSpPr txBox="1"/>
              <p:nvPr/>
            </p:nvSpPr>
            <p:spPr>
              <a:xfrm>
                <a:off x="1602557" y="4872620"/>
                <a:ext cx="58446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/>
                  <a:t>iterazione</a:t>
                </a:r>
              </a:p>
            </p:txBody>
          </p:sp>
          <p:sp>
            <p:nvSpPr>
              <p:cNvPr id="19" name="CasellaDiTesto 19">
                <a:extLst>
                  <a:ext uri="{FF2B5EF4-FFF2-40B4-BE49-F238E27FC236}">
                    <a16:creationId xmlns:a16="http://schemas.microsoft.com/office/drawing/2014/main" id="{4FB11338-219D-6E90-1E88-390C0996A824}"/>
                  </a:ext>
                </a:extLst>
              </p:cNvPr>
              <p:cNvSpPr txBox="1"/>
              <p:nvPr/>
            </p:nvSpPr>
            <p:spPr>
              <a:xfrm>
                <a:off x="746500" y="2153605"/>
                <a:ext cx="867266" cy="2414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600" dirty="0"/>
                  <a:t>110 </a:t>
                </a:r>
              </a:p>
              <a:p>
                <a:pPr algn="r"/>
                <a:r>
                  <a:rPr lang="it-IT" sz="1600" dirty="0"/>
                  <a:t>100</a:t>
                </a:r>
              </a:p>
              <a:p>
                <a:pPr algn="r"/>
                <a:r>
                  <a:rPr lang="it-IT" sz="1600" dirty="0"/>
                  <a:t>90 </a:t>
                </a:r>
              </a:p>
              <a:p>
                <a:pPr algn="r"/>
                <a:r>
                  <a:rPr lang="it-IT" sz="1600" dirty="0"/>
                  <a:t>80</a:t>
                </a:r>
              </a:p>
              <a:p>
                <a:pPr algn="r"/>
                <a:r>
                  <a:rPr lang="it-IT" sz="1600" dirty="0"/>
                  <a:t>70 </a:t>
                </a:r>
              </a:p>
              <a:p>
                <a:pPr algn="r"/>
                <a:r>
                  <a:rPr lang="it-IT" sz="1600" dirty="0"/>
                  <a:t>60</a:t>
                </a:r>
              </a:p>
              <a:p>
                <a:pPr algn="r"/>
                <a:r>
                  <a:rPr lang="it-IT" sz="1600" dirty="0"/>
                  <a:t>50 </a:t>
                </a:r>
              </a:p>
              <a:p>
                <a:pPr algn="r"/>
                <a:r>
                  <a:rPr lang="it-IT" sz="1600" dirty="0"/>
                  <a:t>40</a:t>
                </a:r>
              </a:p>
              <a:p>
                <a:pPr algn="r"/>
                <a:r>
                  <a:rPr lang="it-IT" sz="1600" dirty="0"/>
                  <a:t>30</a:t>
                </a:r>
              </a:p>
              <a:p>
                <a:pPr algn="r"/>
                <a:r>
                  <a:rPr lang="it-IT" sz="1600" dirty="0"/>
                  <a:t>20</a:t>
                </a:r>
              </a:p>
              <a:p>
                <a:pPr algn="r"/>
                <a:r>
                  <a:rPr lang="it-IT" sz="1600" dirty="0"/>
                  <a:t>10 </a:t>
                </a:r>
              </a:p>
            </p:txBody>
          </p:sp>
          <p:sp>
            <p:nvSpPr>
              <p:cNvPr id="20" name="CasellaDiTesto 20">
                <a:extLst>
                  <a:ext uri="{FF2B5EF4-FFF2-40B4-BE49-F238E27FC236}">
                    <a16:creationId xmlns:a16="http://schemas.microsoft.com/office/drawing/2014/main" id="{78AA2F48-ACC9-D24B-8174-08F70A54503A}"/>
                  </a:ext>
                </a:extLst>
              </p:cNvPr>
              <p:cNvSpPr txBox="1"/>
              <p:nvPr/>
            </p:nvSpPr>
            <p:spPr>
              <a:xfrm rot="16200000">
                <a:off x="313136" y="3182869"/>
                <a:ext cx="1487437" cy="380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/>
                  <a:t>Perdita [L/s]</a:t>
                </a:r>
              </a:p>
            </p:txBody>
          </p:sp>
        </p:grp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E20406-C90D-1B1E-57CA-7D16EAAC6C01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2571" t="1243" r="20047" b="6117"/>
          <a:stretch/>
        </p:blipFill>
        <p:spPr>
          <a:xfrm>
            <a:off x="1558024" y="3435477"/>
            <a:ext cx="3297102" cy="3406580"/>
          </a:xfrm>
          <a:prstGeom prst="rect">
            <a:avLst/>
          </a:prstGeom>
        </p:spPr>
      </p:pic>
      <p:pic>
        <p:nvPicPr>
          <p:cNvPr id="23" name="Graphic 22" descr="Arrow: Straight with solid fill">
            <a:extLst>
              <a:ext uri="{FF2B5EF4-FFF2-40B4-BE49-F238E27FC236}">
                <a16:creationId xmlns:a16="http://schemas.microsoft.com/office/drawing/2014/main" id="{F29BA70E-8F24-FA4D-8B22-2C498B7ABF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85C81-0F8C-3ECE-4A40-3AF000536AD2}"/>
              </a:ext>
            </a:extLst>
          </p:cNvPr>
          <p:cNvSpPr txBox="1"/>
          <p:nvPr/>
        </p:nvSpPr>
        <p:spPr>
          <a:xfrm>
            <a:off x="5372098" y="4919301"/>
            <a:ext cx="4457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Parametri fondamentali particella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Velocità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Inerzia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Fitness (perdita)</a:t>
            </a:r>
          </a:p>
        </p:txBody>
      </p:sp>
    </p:spTree>
    <p:extLst>
      <p:ext uri="{BB962C8B-B14F-4D97-AF65-F5344CB8AC3E}">
        <p14:creationId xmlns:p14="http://schemas.microsoft.com/office/powerpoint/2010/main" val="1234246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856F-FB7A-A3E9-90C1-0461356D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Alcuni limiti e soluzioni</a:t>
            </a:r>
            <a:endParaRPr lang="en-GB" dirty="0"/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20E39BA2-FE1B-4E3E-144C-E84831404FAA}"/>
              </a:ext>
            </a:extLst>
          </p:cNvPr>
          <p:cNvSpPr txBox="1"/>
          <p:nvPr/>
        </p:nvSpPr>
        <p:spPr>
          <a:xfrm>
            <a:off x="1200150" y="873693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dirty="0"/>
              <a:t>	LIMITI 	del PSO					    POSSIBILI SOLUZIONI</a:t>
            </a:r>
          </a:p>
        </p:txBody>
      </p:sp>
      <p:grpSp>
        <p:nvGrpSpPr>
          <p:cNvPr id="5" name="Gruppo 15">
            <a:extLst>
              <a:ext uri="{FF2B5EF4-FFF2-40B4-BE49-F238E27FC236}">
                <a16:creationId xmlns:a16="http://schemas.microsoft.com/office/drawing/2014/main" id="{795ED1C1-05D7-5DA3-8729-588556E6B0AC}"/>
              </a:ext>
            </a:extLst>
          </p:cNvPr>
          <p:cNvGrpSpPr/>
          <p:nvPr/>
        </p:nvGrpSpPr>
        <p:grpSpPr>
          <a:xfrm>
            <a:off x="1803463" y="1554234"/>
            <a:ext cx="7937374" cy="1197428"/>
            <a:chOff x="603313" y="1768683"/>
            <a:chExt cx="7937374" cy="1197428"/>
          </a:xfrm>
        </p:grpSpPr>
        <p:grpSp>
          <p:nvGrpSpPr>
            <p:cNvPr id="6" name="Gruppo 10">
              <a:extLst>
                <a:ext uri="{FF2B5EF4-FFF2-40B4-BE49-F238E27FC236}">
                  <a16:creationId xmlns:a16="http://schemas.microsoft.com/office/drawing/2014/main" id="{CC20693F-0D85-FD62-FA33-EBF3D5233704}"/>
                </a:ext>
              </a:extLst>
            </p:cNvPr>
            <p:cNvGrpSpPr/>
            <p:nvPr/>
          </p:nvGrpSpPr>
          <p:grpSpPr>
            <a:xfrm>
              <a:off x="603313" y="1778111"/>
              <a:ext cx="3096000" cy="1188000"/>
              <a:chOff x="603315" y="2068248"/>
              <a:chExt cx="3096000" cy="1188000"/>
            </a:xfrm>
          </p:grpSpPr>
          <p:sp>
            <p:nvSpPr>
              <p:cNvPr id="11" name="Rettangolo 9">
                <a:extLst>
                  <a:ext uri="{FF2B5EF4-FFF2-40B4-BE49-F238E27FC236}">
                    <a16:creationId xmlns:a16="http://schemas.microsoft.com/office/drawing/2014/main" id="{70B68E9D-B07A-A09F-EB1F-D1438A14E420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CasellaDiTesto 8">
                <a:extLst>
                  <a:ext uri="{FF2B5EF4-FFF2-40B4-BE49-F238E27FC236}">
                    <a16:creationId xmlns:a16="http://schemas.microsoft.com/office/drawing/2014/main" id="{D9B0B669-259F-C42F-C29E-2A0B329823FF}"/>
                  </a:ext>
                </a:extLst>
              </p:cNvPr>
              <p:cNvSpPr txBox="1"/>
              <p:nvPr/>
            </p:nvSpPr>
            <p:spPr>
              <a:xfrm>
                <a:off x="952754" y="2452765"/>
                <a:ext cx="23971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gestione dei vincoli</a:t>
                </a:r>
                <a:endParaRPr lang="it-IT" sz="2000" dirty="0"/>
              </a:p>
            </p:txBody>
          </p:sp>
        </p:grpSp>
        <p:grpSp>
          <p:nvGrpSpPr>
            <p:cNvPr id="7" name="Gruppo 11">
              <a:extLst>
                <a:ext uri="{FF2B5EF4-FFF2-40B4-BE49-F238E27FC236}">
                  <a16:creationId xmlns:a16="http://schemas.microsoft.com/office/drawing/2014/main" id="{37EF4637-B898-8332-6A9A-F7FC88393C08}"/>
                </a:ext>
              </a:extLst>
            </p:cNvPr>
            <p:cNvGrpSpPr/>
            <p:nvPr/>
          </p:nvGrpSpPr>
          <p:grpSpPr>
            <a:xfrm>
              <a:off x="5444687" y="1768683"/>
              <a:ext cx="3096000" cy="1188000"/>
              <a:chOff x="603315" y="2068248"/>
              <a:chExt cx="3096000" cy="1188000"/>
            </a:xfrm>
          </p:grpSpPr>
          <p:sp>
            <p:nvSpPr>
              <p:cNvPr id="9" name="Rettangolo 12">
                <a:extLst>
                  <a:ext uri="{FF2B5EF4-FFF2-40B4-BE49-F238E27FC236}">
                    <a16:creationId xmlns:a16="http://schemas.microsoft.com/office/drawing/2014/main" id="{4DEB63F2-34D8-8E8C-AF5B-612271909F88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CasellaDiTesto 13">
                <a:extLst>
                  <a:ext uri="{FF2B5EF4-FFF2-40B4-BE49-F238E27FC236}">
                    <a16:creationId xmlns:a16="http://schemas.microsoft.com/office/drawing/2014/main" id="{D518C950-900F-68AA-A17E-1CC9740953AD}"/>
                  </a:ext>
                </a:extLst>
              </p:cNvPr>
              <p:cNvSpPr txBox="1"/>
              <p:nvPr/>
            </p:nvSpPr>
            <p:spPr>
              <a:xfrm>
                <a:off x="807995" y="2317733"/>
                <a:ext cx="2686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vincoli all’interno della funzione obiettivo</a:t>
                </a:r>
                <a:endParaRPr lang="it-IT" sz="2000" dirty="0"/>
              </a:p>
            </p:txBody>
          </p:sp>
        </p:grpSp>
        <p:sp>
          <p:nvSpPr>
            <p:cNvPr id="8" name="Freccia a destra 14">
              <a:extLst>
                <a:ext uri="{FF2B5EF4-FFF2-40B4-BE49-F238E27FC236}">
                  <a16:creationId xmlns:a16="http://schemas.microsoft.com/office/drawing/2014/main" id="{CBA3251B-D968-E062-E03F-5DB2AB6B009A}"/>
                </a:ext>
              </a:extLst>
            </p:cNvPr>
            <p:cNvSpPr/>
            <p:nvPr/>
          </p:nvSpPr>
          <p:spPr>
            <a:xfrm>
              <a:off x="3903992" y="2177845"/>
              <a:ext cx="1336015" cy="369674"/>
            </a:xfrm>
            <a:prstGeom prst="rightArrow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13" name="Gruppo 18">
            <a:extLst>
              <a:ext uri="{FF2B5EF4-FFF2-40B4-BE49-F238E27FC236}">
                <a16:creationId xmlns:a16="http://schemas.microsoft.com/office/drawing/2014/main" id="{5D0B756D-1376-632C-9B91-00571F471764}"/>
              </a:ext>
            </a:extLst>
          </p:cNvPr>
          <p:cNvGrpSpPr/>
          <p:nvPr/>
        </p:nvGrpSpPr>
        <p:grpSpPr>
          <a:xfrm>
            <a:off x="1803464" y="4556694"/>
            <a:ext cx="7937374" cy="1197428"/>
            <a:chOff x="603313" y="1768683"/>
            <a:chExt cx="7937374" cy="1197428"/>
          </a:xfrm>
        </p:grpSpPr>
        <p:grpSp>
          <p:nvGrpSpPr>
            <p:cNvPr id="14" name="Gruppo 19">
              <a:extLst>
                <a:ext uri="{FF2B5EF4-FFF2-40B4-BE49-F238E27FC236}">
                  <a16:creationId xmlns:a16="http://schemas.microsoft.com/office/drawing/2014/main" id="{32FF4580-7069-4ED8-BD39-149687EDD333}"/>
                </a:ext>
              </a:extLst>
            </p:cNvPr>
            <p:cNvGrpSpPr/>
            <p:nvPr/>
          </p:nvGrpSpPr>
          <p:grpSpPr>
            <a:xfrm>
              <a:off x="603313" y="1778111"/>
              <a:ext cx="3096000" cy="1188000"/>
              <a:chOff x="603315" y="2068248"/>
              <a:chExt cx="3096000" cy="1188000"/>
            </a:xfrm>
          </p:grpSpPr>
          <p:sp>
            <p:nvSpPr>
              <p:cNvPr id="19" name="Rettangolo 24">
                <a:extLst>
                  <a:ext uri="{FF2B5EF4-FFF2-40B4-BE49-F238E27FC236}">
                    <a16:creationId xmlns:a16="http://schemas.microsoft.com/office/drawing/2014/main" id="{0AE5363C-C519-81A3-9230-7B28DA8F0DF7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CasellaDiTesto 25">
                <a:extLst>
                  <a:ext uri="{FF2B5EF4-FFF2-40B4-BE49-F238E27FC236}">
                    <a16:creationId xmlns:a16="http://schemas.microsoft.com/office/drawing/2014/main" id="{5A6F7662-E6FC-DDAD-E088-1480AF90D57B}"/>
                  </a:ext>
                </a:extLst>
              </p:cNvPr>
              <p:cNvSpPr txBox="1"/>
              <p:nvPr/>
            </p:nvSpPr>
            <p:spPr>
              <a:xfrm>
                <a:off x="952754" y="2467982"/>
                <a:ext cx="23971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minimi locali</a:t>
                </a:r>
                <a:endParaRPr lang="it-IT" sz="2000" dirty="0"/>
              </a:p>
            </p:txBody>
          </p:sp>
        </p:grpSp>
        <p:grpSp>
          <p:nvGrpSpPr>
            <p:cNvPr id="15" name="Gruppo 20">
              <a:extLst>
                <a:ext uri="{FF2B5EF4-FFF2-40B4-BE49-F238E27FC236}">
                  <a16:creationId xmlns:a16="http://schemas.microsoft.com/office/drawing/2014/main" id="{A2F86094-F934-A07E-F547-1CAEFDC2A58D}"/>
                </a:ext>
              </a:extLst>
            </p:cNvPr>
            <p:cNvGrpSpPr/>
            <p:nvPr/>
          </p:nvGrpSpPr>
          <p:grpSpPr>
            <a:xfrm>
              <a:off x="5444687" y="1768683"/>
              <a:ext cx="3096000" cy="1188000"/>
              <a:chOff x="603315" y="2068248"/>
              <a:chExt cx="3096000" cy="1188000"/>
            </a:xfrm>
          </p:grpSpPr>
          <p:sp>
            <p:nvSpPr>
              <p:cNvPr id="17" name="Rettangolo 22">
                <a:extLst>
                  <a:ext uri="{FF2B5EF4-FFF2-40B4-BE49-F238E27FC236}">
                    <a16:creationId xmlns:a16="http://schemas.microsoft.com/office/drawing/2014/main" id="{3D800295-B167-8D74-23F3-956F2FB7E667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CasellaDiTesto 23">
                <a:extLst>
                  <a:ext uri="{FF2B5EF4-FFF2-40B4-BE49-F238E27FC236}">
                    <a16:creationId xmlns:a16="http://schemas.microsoft.com/office/drawing/2014/main" id="{4C0B99D6-97E3-1125-C0C9-0B1886E9C926}"/>
                  </a:ext>
                </a:extLst>
              </p:cNvPr>
              <p:cNvSpPr txBox="1"/>
              <p:nvPr/>
            </p:nvSpPr>
            <p:spPr>
              <a:xfrm>
                <a:off x="766930" y="2317733"/>
                <a:ext cx="276876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ripetizione simulazioni; ottimizzazione setting</a:t>
                </a:r>
                <a:endParaRPr lang="it-IT" sz="2000" dirty="0"/>
              </a:p>
            </p:txBody>
          </p:sp>
        </p:grpSp>
        <p:sp>
          <p:nvSpPr>
            <p:cNvPr id="16" name="Freccia a destra 21">
              <a:extLst>
                <a:ext uri="{FF2B5EF4-FFF2-40B4-BE49-F238E27FC236}">
                  <a16:creationId xmlns:a16="http://schemas.microsoft.com/office/drawing/2014/main" id="{066105E5-76AD-BB71-65B5-5C5FBF6398FE}"/>
                </a:ext>
              </a:extLst>
            </p:cNvPr>
            <p:cNvSpPr/>
            <p:nvPr/>
          </p:nvSpPr>
          <p:spPr>
            <a:xfrm>
              <a:off x="3903992" y="2177845"/>
              <a:ext cx="1336015" cy="369674"/>
            </a:xfrm>
            <a:prstGeom prst="rightArrow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6">
            <a:extLst>
              <a:ext uri="{FF2B5EF4-FFF2-40B4-BE49-F238E27FC236}">
                <a16:creationId xmlns:a16="http://schemas.microsoft.com/office/drawing/2014/main" id="{312FE497-F3C8-DEE6-404F-51A77E1BB98C}"/>
              </a:ext>
            </a:extLst>
          </p:cNvPr>
          <p:cNvGrpSpPr/>
          <p:nvPr/>
        </p:nvGrpSpPr>
        <p:grpSpPr>
          <a:xfrm>
            <a:off x="1803463" y="3050750"/>
            <a:ext cx="7937375" cy="1197428"/>
            <a:chOff x="603312" y="1768683"/>
            <a:chExt cx="7937375" cy="1197428"/>
          </a:xfrm>
        </p:grpSpPr>
        <p:grpSp>
          <p:nvGrpSpPr>
            <p:cNvPr id="22" name="Gruppo 27">
              <a:extLst>
                <a:ext uri="{FF2B5EF4-FFF2-40B4-BE49-F238E27FC236}">
                  <a16:creationId xmlns:a16="http://schemas.microsoft.com/office/drawing/2014/main" id="{3154FCD0-E362-1A13-ECB8-1730ABE5ECCD}"/>
                </a:ext>
              </a:extLst>
            </p:cNvPr>
            <p:cNvGrpSpPr/>
            <p:nvPr/>
          </p:nvGrpSpPr>
          <p:grpSpPr>
            <a:xfrm>
              <a:off x="603312" y="1778111"/>
              <a:ext cx="3096001" cy="1188000"/>
              <a:chOff x="603314" y="2068248"/>
              <a:chExt cx="3096001" cy="1188000"/>
            </a:xfrm>
          </p:grpSpPr>
          <p:sp>
            <p:nvSpPr>
              <p:cNvPr id="27" name="Rettangolo 32">
                <a:extLst>
                  <a:ext uri="{FF2B5EF4-FFF2-40B4-BE49-F238E27FC236}">
                    <a16:creationId xmlns:a16="http://schemas.microsoft.com/office/drawing/2014/main" id="{91BF62C8-8CDB-9135-907C-2C208DC93FFD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CasellaDiTesto 33">
                <a:extLst>
                  <a:ext uri="{FF2B5EF4-FFF2-40B4-BE49-F238E27FC236}">
                    <a16:creationId xmlns:a16="http://schemas.microsoft.com/office/drawing/2014/main" id="{C25A7339-7823-11CC-9F59-902BD979E44D}"/>
                  </a:ext>
                </a:extLst>
              </p:cNvPr>
              <p:cNvSpPr txBox="1"/>
              <p:nvPr/>
            </p:nvSpPr>
            <p:spPr>
              <a:xfrm>
                <a:off x="603314" y="2298876"/>
                <a:ext cx="30960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forma dello spazio di ricerca</a:t>
                </a:r>
                <a:endParaRPr lang="it-IT" sz="2000" dirty="0"/>
              </a:p>
            </p:txBody>
          </p:sp>
        </p:grpSp>
        <p:grpSp>
          <p:nvGrpSpPr>
            <p:cNvPr id="23" name="Gruppo 28">
              <a:extLst>
                <a:ext uri="{FF2B5EF4-FFF2-40B4-BE49-F238E27FC236}">
                  <a16:creationId xmlns:a16="http://schemas.microsoft.com/office/drawing/2014/main" id="{B1CF2B09-9770-BC19-7286-BE9FDEA65205}"/>
                </a:ext>
              </a:extLst>
            </p:cNvPr>
            <p:cNvGrpSpPr/>
            <p:nvPr/>
          </p:nvGrpSpPr>
          <p:grpSpPr>
            <a:xfrm>
              <a:off x="5444687" y="1768683"/>
              <a:ext cx="3096000" cy="1188000"/>
              <a:chOff x="603315" y="2068248"/>
              <a:chExt cx="3096000" cy="1188000"/>
            </a:xfrm>
          </p:grpSpPr>
          <p:sp>
            <p:nvSpPr>
              <p:cNvPr id="25" name="Rettangolo 30">
                <a:extLst>
                  <a:ext uri="{FF2B5EF4-FFF2-40B4-BE49-F238E27FC236}">
                    <a16:creationId xmlns:a16="http://schemas.microsoft.com/office/drawing/2014/main" id="{C6517952-7830-9DB9-9E5E-AC009FE0DE68}"/>
                  </a:ext>
                </a:extLst>
              </p:cNvPr>
              <p:cNvSpPr/>
              <p:nvPr/>
            </p:nvSpPr>
            <p:spPr>
              <a:xfrm>
                <a:off x="603315" y="2068248"/>
                <a:ext cx="3096000" cy="1188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CasellaDiTesto 31">
                <a:extLst>
                  <a:ext uri="{FF2B5EF4-FFF2-40B4-BE49-F238E27FC236}">
                    <a16:creationId xmlns:a16="http://schemas.microsoft.com/office/drawing/2014/main" id="{DCF54AE1-0C40-CD55-DA04-2DDF98BDF3A6}"/>
                  </a:ext>
                </a:extLst>
              </p:cNvPr>
              <p:cNvSpPr txBox="1"/>
              <p:nvPr/>
            </p:nvSpPr>
            <p:spPr>
              <a:xfrm>
                <a:off x="766930" y="2163844"/>
                <a:ext cx="27687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b="0" i="0" u="none" strike="noStrike" baseline="0" dirty="0">
                    <a:latin typeface="Arial" panose="020B0604020202020204" pitchFamily="34" charset="0"/>
                    <a:cs typeface="Arial" panose="020B0604020202020204" pitchFamily="34" charset="0"/>
                  </a:rPr>
                  <a:t>restringimento; ripetizione con più nomenclature</a:t>
                </a:r>
                <a:endParaRPr lang="it-IT" sz="2000" dirty="0"/>
              </a:p>
            </p:txBody>
          </p:sp>
        </p:grpSp>
        <p:sp>
          <p:nvSpPr>
            <p:cNvPr id="24" name="Freccia a destra 29">
              <a:extLst>
                <a:ext uri="{FF2B5EF4-FFF2-40B4-BE49-F238E27FC236}">
                  <a16:creationId xmlns:a16="http://schemas.microsoft.com/office/drawing/2014/main" id="{B2E51195-B1C0-BD21-50AE-A8393FBCA81B}"/>
                </a:ext>
              </a:extLst>
            </p:cNvPr>
            <p:cNvSpPr/>
            <p:nvPr/>
          </p:nvSpPr>
          <p:spPr>
            <a:xfrm>
              <a:off x="3903992" y="2177845"/>
              <a:ext cx="1336015" cy="369674"/>
            </a:xfrm>
            <a:prstGeom prst="rightArrow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9" name="Graphic 28" descr="Arrow: Straight with solid fill">
            <a:extLst>
              <a:ext uri="{FF2B5EF4-FFF2-40B4-BE49-F238E27FC236}">
                <a16:creationId xmlns:a16="http://schemas.microsoft.com/office/drawing/2014/main" id="{F102B0DB-0BFA-7DB7-17BA-F217D2AA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336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14">
            <a:extLst>
              <a:ext uri="{FF2B5EF4-FFF2-40B4-BE49-F238E27FC236}">
                <a16:creationId xmlns:a16="http://schemas.microsoft.com/office/drawing/2014/main" id="{8DBF8B66-385D-1E8C-7AE2-84DAF3F42467}"/>
              </a:ext>
            </a:extLst>
          </p:cNvPr>
          <p:cNvGrpSpPr>
            <a:grpSpLocks noChangeAspect="1"/>
          </p:cNvGrpSpPr>
          <p:nvPr/>
        </p:nvGrpSpPr>
        <p:grpSpPr>
          <a:xfrm>
            <a:off x="265347" y="849125"/>
            <a:ext cx="3522784" cy="3297925"/>
            <a:chOff x="0" y="1390658"/>
            <a:chExt cx="4572000" cy="4280170"/>
          </a:xfrm>
        </p:grpSpPr>
        <p:pic>
          <p:nvPicPr>
            <p:cNvPr id="32" name="Immagine 5" descr="Immagine che contiene grafico, diagramma">
              <a:extLst>
                <a:ext uri="{FF2B5EF4-FFF2-40B4-BE49-F238E27FC236}">
                  <a16:creationId xmlns:a16="http://schemas.microsoft.com/office/drawing/2014/main" id="{5011E128-54BC-2503-32AB-A3243E2B5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90658"/>
              <a:ext cx="4572000" cy="428017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34" name="Gruppo 8">
              <a:extLst>
                <a:ext uri="{FF2B5EF4-FFF2-40B4-BE49-F238E27FC236}">
                  <a16:creationId xmlns:a16="http://schemas.microsoft.com/office/drawing/2014/main" id="{2F28BDE2-9BE6-686E-9CA9-6B21EDC423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1279" y="1475363"/>
              <a:ext cx="360000" cy="190589"/>
              <a:chOff x="6042581" y="1338606"/>
              <a:chExt cx="1300900" cy="556182"/>
            </a:xfrm>
          </p:grpSpPr>
          <p:sp>
            <p:nvSpPr>
              <p:cNvPr id="39" name="Triangolo isoscele 6">
                <a:extLst>
                  <a:ext uri="{FF2B5EF4-FFF2-40B4-BE49-F238E27FC236}">
                    <a16:creationId xmlns:a16="http://schemas.microsoft.com/office/drawing/2014/main" id="{67EAF884-23F3-213E-E85F-4C21DF148377}"/>
                  </a:ext>
                </a:extLst>
              </p:cNvPr>
              <p:cNvSpPr/>
              <p:nvPr/>
            </p:nvSpPr>
            <p:spPr>
              <a:xfrm rot="5400000">
                <a:off x="6089715" y="1291472"/>
                <a:ext cx="556182" cy="650450"/>
              </a:xfrm>
              <a:prstGeom prst="triangl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Triangolo isoscele 7">
                <a:extLst>
                  <a:ext uri="{FF2B5EF4-FFF2-40B4-BE49-F238E27FC236}">
                    <a16:creationId xmlns:a16="http://schemas.microsoft.com/office/drawing/2014/main" id="{E05436B3-0948-239C-17CF-9EBB59C2DF35}"/>
                  </a:ext>
                </a:extLst>
              </p:cNvPr>
              <p:cNvSpPr/>
              <p:nvPr/>
            </p:nvSpPr>
            <p:spPr>
              <a:xfrm rot="16200000" flipH="1">
                <a:off x="6740165" y="1291472"/>
                <a:ext cx="556182" cy="650450"/>
              </a:xfrm>
              <a:prstGeom prst="triangl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6" name="Gruppo 9">
              <a:extLst>
                <a:ext uri="{FF2B5EF4-FFF2-40B4-BE49-F238E27FC236}">
                  <a16:creationId xmlns:a16="http://schemas.microsoft.com/office/drawing/2014/main" id="{F020F5AA-0A51-BEA3-7ACE-E9DBB86D5D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4854" y="3849536"/>
              <a:ext cx="360000" cy="190589"/>
              <a:chOff x="6042581" y="1338606"/>
              <a:chExt cx="1300900" cy="556182"/>
            </a:xfrm>
          </p:grpSpPr>
          <p:sp>
            <p:nvSpPr>
              <p:cNvPr id="37" name="Triangolo isoscele 10">
                <a:extLst>
                  <a:ext uri="{FF2B5EF4-FFF2-40B4-BE49-F238E27FC236}">
                    <a16:creationId xmlns:a16="http://schemas.microsoft.com/office/drawing/2014/main" id="{0DDC9606-13FE-F021-1687-13CF14D1E806}"/>
                  </a:ext>
                </a:extLst>
              </p:cNvPr>
              <p:cNvSpPr/>
              <p:nvPr/>
            </p:nvSpPr>
            <p:spPr>
              <a:xfrm rot="5400000">
                <a:off x="6089715" y="1291472"/>
                <a:ext cx="556182" cy="650450"/>
              </a:xfrm>
              <a:prstGeom prst="triangl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Triangolo isoscele 11">
                <a:extLst>
                  <a:ext uri="{FF2B5EF4-FFF2-40B4-BE49-F238E27FC236}">
                    <a16:creationId xmlns:a16="http://schemas.microsoft.com/office/drawing/2014/main" id="{59DF3EF9-AD6D-F59C-D476-BBD4FCBB20A7}"/>
                  </a:ext>
                </a:extLst>
              </p:cNvPr>
              <p:cNvSpPr/>
              <p:nvPr/>
            </p:nvSpPr>
            <p:spPr>
              <a:xfrm rot="16200000" flipH="1">
                <a:off x="6740165" y="1291472"/>
                <a:ext cx="556182" cy="650450"/>
              </a:xfrm>
              <a:prstGeom prst="triangle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AD06C6-A862-1A1D-F264-13A0996F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Benchmark e </a:t>
            </a:r>
            <a:r>
              <a:rPr lang="en-GB" dirty="0" err="1"/>
              <a:t>applicazioni</a:t>
            </a:r>
            <a:r>
              <a:rPr lang="en-GB" dirty="0"/>
              <a:t> a </a:t>
            </a:r>
            <a:r>
              <a:rPr lang="en-GB" dirty="0" err="1"/>
              <a:t>reti</a:t>
            </a:r>
            <a:r>
              <a:rPr lang="en-GB" dirty="0"/>
              <a:t> </a:t>
            </a:r>
            <a:r>
              <a:rPr lang="en-GB" dirty="0" err="1"/>
              <a:t>estese</a:t>
            </a:r>
            <a:endParaRPr lang="en-GB" dirty="0"/>
          </a:p>
        </p:txBody>
      </p:sp>
      <p:sp>
        <p:nvSpPr>
          <p:cNvPr id="4" name="CasellaDiTesto 5">
            <a:extLst>
              <a:ext uri="{FF2B5EF4-FFF2-40B4-BE49-F238E27FC236}">
                <a16:creationId xmlns:a16="http://schemas.microsoft.com/office/drawing/2014/main" id="{97511192-29CC-9415-0FD8-1AAB59B15236}"/>
              </a:ext>
            </a:extLst>
          </p:cNvPr>
          <p:cNvSpPr txBox="1"/>
          <p:nvPr/>
        </p:nvSpPr>
        <p:spPr>
          <a:xfrm>
            <a:off x="137247" y="4269650"/>
            <a:ext cx="3746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Vengono usate due funzioni obiettivo per minimizzare le perdite in reti di complessità crescente</a:t>
            </a:r>
          </a:p>
        </p:txBody>
      </p:sp>
      <p:pic>
        <p:nvPicPr>
          <p:cNvPr id="5" name="Immagine 20">
            <a:extLst>
              <a:ext uri="{FF2B5EF4-FFF2-40B4-BE49-F238E27FC236}">
                <a16:creationId xmlns:a16="http://schemas.microsoft.com/office/drawing/2014/main" id="{98DF12AC-031A-0F7C-A284-B17694E6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700" y="2648283"/>
            <a:ext cx="252000" cy="176599"/>
          </a:xfrm>
          <a:prstGeom prst="rect">
            <a:avLst/>
          </a:prstGeom>
        </p:spPr>
      </p:pic>
      <p:cxnSp>
        <p:nvCxnSpPr>
          <p:cNvPr id="6" name="Connettore diritto 22">
            <a:extLst>
              <a:ext uri="{FF2B5EF4-FFF2-40B4-BE49-F238E27FC236}">
                <a16:creationId xmlns:a16="http://schemas.microsoft.com/office/drawing/2014/main" id="{7E3B3696-4A1B-BEC3-7B99-924E1D8BAA7B}"/>
              </a:ext>
            </a:extLst>
          </p:cNvPr>
          <p:cNvCxnSpPr>
            <a:cxnSpLocks/>
          </p:cNvCxnSpPr>
          <p:nvPr/>
        </p:nvCxnSpPr>
        <p:spPr>
          <a:xfrm>
            <a:off x="11774890" y="2749196"/>
            <a:ext cx="135987" cy="0"/>
          </a:xfrm>
          <a:prstGeom prst="line">
            <a:avLst/>
          </a:prstGeom>
          <a:ln w="63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ttangolo 26">
            <a:extLst>
              <a:ext uri="{FF2B5EF4-FFF2-40B4-BE49-F238E27FC236}">
                <a16:creationId xmlns:a16="http://schemas.microsoft.com/office/drawing/2014/main" id="{7F7E1196-4DCC-F1BD-5402-94B1EDB93382}"/>
              </a:ext>
            </a:extLst>
          </p:cNvPr>
          <p:cNvSpPr/>
          <p:nvPr/>
        </p:nvSpPr>
        <p:spPr>
          <a:xfrm>
            <a:off x="4890657" y="3449177"/>
            <a:ext cx="224531" cy="723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54">
            <a:extLst>
              <a:ext uri="{FF2B5EF4-FFF2-40B4-BE49-F238E27FC236}">
                <a16:creationId xmlns:a16="http://schemas.microsoft.com/office/drawing/2014/main" id="{C2FE9F67-3753-59B6-756F-92265173106B}"/>
              </a:ext>
            </a:extLst>
          </p:cNvPr>
          <p:cNvGrpSpPr/>
          <p:nvPr/>
        </p:nvGrpSpPr>
        <p:grpSpPr>
          <a:xfrm>
            <a:off x="4008877" y="1093875"/>
            <a:ext cx="7920000" cy="4586166"/>
            <a:chOff x="611999" y="999242"/>
            <a:chExt cx="7920000" cy="4586166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pic>
          <p:nvPicPr>
            <p:cNvPr id="9" name="Immagine 15">
              <a:extLst>
                <a:ext uri="{FF2B5EF4-FFF2-40B4-BE49-F238E27FC236}">
                  <a16:creationId xmlns:a16="http://schemas.microsoft.com/office/drawing/2014/main" id="{657662A1-8CF4-C898-4C73-4C2ADBB13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999" y="999242"/>
              <a:ext cx="7920000" cy="458616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0" name="Immagine 25">
              <a:extLst>
                <a:ext uri="{FF2B5EF4-FFF2-40B4-BE49-F238E27FC236}">
                  <a16:creationId xmlns:a16="http://schemas.microsoft.com/office/drawing/2014/main" id="{3D6507C4-38C7-4CC5-C81A-22C5241AC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4588949">
              <a:off x="1484717" y="3403624"/>
              <a:ext cx="216000" cy="15137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11" name="Connettore diritto 27">
              <a:extLst>
                <a:ext uri="{FF2B5EF4-FFF2-40B4-BE49-F238E27FC236}">
                  <a16:creationId xmlns:a16="http://schemas.microsoft.com/office/drawing/2014/main" id="{BDD6BF6B-DC1D-BE33-F5A4-BA68A9011FF7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428401" y="3374301"/>
              <a:ext cx="139072" cy="32898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Immagine 17">
              <a:extLst>
                <a:ext uri="{FF2B5EF4-FFF2-40B4-BE49-F238E27FC236}">
                  <a16:creationId xmlns:a16="http://schemas.microsoft.com/office/drawing/2014/main" id="{4ADCA139-52FC-3199-EDA8-46DA460D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2965" y="3188190"/>
              <a:ext cx="252000" cy="22176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pic>
        <p:nvPicPr>
          <p:cNvPr id="13" name="Immagine 28">
            <a:extLst>
              <a:ext uri="{FF2B5EF4-FFF2-40B4-BE49-F238E27FC236}">
                <a16:creationId xmlns:a16="http://schemas.microsoft.com/office/drawing/2014/main" id="{0DDE7A35-3013-35EB-7E6A-FA6EBAEF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2919">
            <a:off x="8604691" y="3965529"/>
            <a:ext cx="162000" cy="113528"/>
          </a:xfrm>
          <a:prstGeom prst="rect">
            <a:avLst/>
          </a:prstGeom>
        </p:spPr>
      </p:pic>
      <p:sp>
        <p:nvSpPr>
          <p:cNvPr id="14" name="Rettangolo 33">
            <a:extLst>
              <a:ext uri="{FF2B5EF4-FFF2-40B4-BE49-F238E27FC236}">
                <a16:creationId xmlns:a16="http://schemas.microsoft.com/office/drawing/2014/main" id="{AD2F29B3-2B3A-E115-F88C-B694A0C27D7C}"/>
              </a:ext>
            </a:extLst>
          </p:cNvPr>
          <p:cNvSpPr/>
          <p:nvPr/>
        </p:nvSpPr>
        <p:spPr>
          <a:xfrm>
            <a:off x="5244639" y="2484520"/>
            <a:ext cx="163919" cy="689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diritto 35">
            <a:extLst>
              <a:ext uri="{FF2B5EF4-FFF2-40B4-BE49-F238E27FC236}">
                <a16:creationId xmlns:a16="http://schemas.microsoft.com/office/drawing/2014/main" id="{D8213A2B-DA3B-353A-E5F9-8A4E0BEECC41}"/>
              </a:ext>
            </a:extLst>
          </p:cNvPr>
          <p:cNvCxnSpPr>
            <a:cxnSpLocks/>
          </p:cNvCxnSpPr>
          <p:nvPr/>
        </p:nvCxnSpPr>
        <p:spPr>
          <a:xfrm flipH="1" flipV="1">
            <a:off x="5088323" y="2443337"/>
            <a:ext cx="405960" cy="142927"/>
          </a:xfrm>
          <a:prstGeom prst="line">
            <a:avLst/>
          </a:prstGeom>
          <a:ln w="63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uppo 55">
            <a:extLst>
              <a:ext uri="{FF2B5EF4-FFF2-40B4-BE49-F238E27FC236}">
                <a16:creationId xmlns:a16="http://schemas.microsoft.com/office/drawing/2014/main" id="{08A7E3A7-DAA2-14B6-70A1-46263C6B1BFC}"/>
              </a:ext>
            </a:extLst>
          </p:cNvPr>
          <p:cNvGrpSpPr/>
          <p:nvPr/>
        </p:nvGrpSpPr>
        <p:grpSpPr>
          <a:xfrm>
            <a:off x="5117093" y="2377316"/>
            <a:ext cx="346341" cy="231832"/>
            <a:chOff x="1720215" y="2284749"/>
            <a:chExt cx="346341" cy="231832"/>
          </a:xfrm>
        </p:grpSpPr>
        <p:pic>
          <p:nvPicPr>
            <p:cNvPr id="17" name="Immagine 30">
              <a:extLst>
                <a:ext uri="{FF2B5EF4-FFF2-40B4-BE49-F238E27FC236}">
                  <a16:creationId xmlns:a16="http://schemas.microsoft.com/office/drawing/2014/main" id="{227D8FE3-B32B-C6CC-059A-5200B15C9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87830" flipH="1">
              <a:off x="1886556" y="2412917"/>
              <a:ext cx="180000" cy="103664"/>
            </a:xfrm>
            <a:prstGeom prst="rect">
              <a:avLst/>
            </a:prstGeom>
          </p:spPr>
        </p:pic>
        <p:pic>
          <p:nvPicPr>
            <p:cNvPr id="18" name="Immagine 32">
              <a:extLst>
                <a:ext uri="{FF2B5EF4-FFF2-40B4-BE49-F238E27FC236}">
                  <a16:creationId xmlns:a16="http://schemas.microsoft.com/office/drawing/2014/main" id="{3EB12EB8-6B78-67E9-0C29-EBB16094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5931" y="2284749"/>
              <a:ext cx="163919" cy="180000"/>
            </a:xfrm>
            <a:prstGeom prst="rect">
              <a:avLst/>
            </a:prstGeom>
          </p:spPr>
        </p:pic>
        <p:cxnSp>
          <p:nvCxnSpPr>
            <p:cNvPr id="19" name="Connettore diritto 45">
              <a:extLst>
                <a:ext uri="{FF2B5EF4-FFF2-40B4-BE49-F238E27FC236}">
                  <a16:creationId xmlns:a16="http://schemas.microsoft.com/office/drawing/2014/main" id="{6F857489-F203-0D91-B98D-9030F917B3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36060" y="2383701"/>
              <a:ext cx="57996" cy="40301"/>
            </a:xfrm>
            <a:prstGeom prst="line">
              <a:avLst/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ttore diritto 49">
              <a:extLst>
                <a:ext uri="{FF2B5EF4-FFF2-40B4-BE49-F238E27FC236}">
                  <a16:creationId xmlns:a16="http://schemas.microsoft.com/office/drawing/2014/main" id="{2E4E9BB3-9A09-8807-32F4-283FECACFE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20215" y="2358978"/>
              <a:ext cx="57996" cy="40301"/>
            </a:xfrm>
            <a:prstGeom prst="line">
              <a:avLst/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uppo 61">
            <a:extLst>
              <a:ext uri="{FF2B5EF4-FFF2-40B4-BE49-F238E27FC236}">
                <a16:creationId xmlns:a16="http://schemas.microsoft.com/office/drawing/2014/main" id="{535BFCBF-1C60-23EB-4A9C-1419A9CDA8A4}"/>
              </a:ext>
            </a:extLst>
          </p:cNvPr>
          <p:cNvGrpSpPr/>
          <p:nvPr/>
        </p:nvGrpSpPr>
        <p:grpSpPr>
          <a:xfrm>
            <a:off x="11523244" y="2455899"/>
            <a:ext cx="530270" cy="336895"/>
            <a:chOff x="8126366" y="2363332"/>
            <a:chExt cx="530270" cy="336895"/>
          </a:xfrm>
        </p:grpSpPr>
        <p:pic>
          <p:nvPicPr>
            <p:cNvPr id="22" name="Immagine 57">
              <a:extLst>
                <a:ext uri="{FF2B5EF4-FFF2-40B4-BE49-F238E27FC236}">
                  <a16:creationId xmlns:a16="http://schemas.microsoft.com/office/drawing/2014/main" id="{09FE3A4E-FEE4-259E-5F34-44207C087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4636" y="2363332"/>
              <a:ext cx="252000" cy="221760"/>
            </a:xfrm>
            <a:prstGeom prst="rect">
              <a:avLst/>
            </a:prstGeom>
          </p:spPr>
        </p:pic>
        <p:pic>
          <p:nvPicPr>
            <p:cNvPr id="23" name="Immagine 58">
              <a:extLst>
                <a:ext uri="{FF2B5EF4-FFF2-40B4-BE49-F238E27FC236}">
                  <a16:creationId xmlns:a16="http://schemas.microsoft.com/office/drawing/2014/main" id="{0F9B7094-6FF1-A1B3-C831-19968DB1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725020">
              <a:off x="8126366" y="2548857"/>
              <a:ext cx="216000" cy="151370"/>
            </a:xfrm>
            <a:prstGeom prst="rect">
              <a:avLst/>
            </a:prstGeom>
          </p:spPr>
        </p:pic>
        <p:cxnSp>
          <p:nvCxnSpPr>
            <p:cNvPr id="24" name="Connettore diritto 60">
              <a:extLst>
                <a:ext uri="{FF2B5EF4-FFF2-40B4-BE49-F238E27FC236}">
                  <a16:creationId xmlns:a16="http://schemas.microsoft.com/office/drawing/2014/main" id="{6C4331CF-7D68-931A-6889-53B980889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6710" y="2580944"/>
              <a:ext cx="69215" cy="16406"/>
            </a:xfrm>
            <a:prstGeom prst="line">
              <a:avLst/>
            </a:prstGeom>
            <a:ln w="63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Callout: linea 62">
            <a:extLst>
              <a:ext uri="{FF2B5EF4-FFF2-40B4-BE49-F238E27FC236}">
                <a16:creationId xmlns:a16="http://schemas.microsoft.com/office/drawing/2014/main" id="{2490EBE9-B8C4-6FD6-3C2E-1A75AC212F2E}"/>
              </a:ext>
            </a:extLst>
          </p:cNvPr>
          <p:cNvSpPr/>
          <p:nvPr/>
        </p:nvSpPr>
        <p:spPr>
          <a:xfrm>
            <a:off x="4522091" y="3195295"/>
            <a:ext cx="632422" cy="597543"/>
          </a:xfrm>
          <a:prstGeom prst="borderCallout1">
            <a:avLst>
              <a:gd name="adj1" fmla="val 67616"/>
              <a:gd name="adj2" fmla="val -49552"/>
              <a:gd name="adj3" fmla="val 51967"/>
              <a:gd name="adj4" fmla="val -177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64">
            <a:extLst>
              <a:ext uri="{FF2B5EF4-FFF2-40B4-BE49-F238E27FC236}">
                <a16:creationId xmlns:a16="http://schemas.microsoft.com/office/drawing/2014/main" id="{AE433DA0-E3EA-9A02-924E-00D1CA3A3932}"/>
              </a:ext>
            </a:extLst>
          </p:cNvPr>
          <p:cNvSpPr txBox="1"/>
          <p:nvPr/>
        </p:nvSpPr>
        <p:spPr>
          <a:xfrm>
            <a:off x="3487978" y="3494066"/>
            <a:ext cx="815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PRV-2</a:t>
            </a:r>
          </a:p>
        </p:txBody>
      </p:sp>
      <p:sp>
        <p:nvSpPr>
          <p:cNvPr id="27" name="Callout: linea 65">
            <a:extLst>
              <a:ext uri="{FF2B5EF4-FFF2-40B4-BE49-F238E27FC236}">
                <a16:creationId xmlns:a16="http://schemas.microsoft.com/office/drawing/2014/main" id="{2A1579A3-49C9-1574-3688-EDB8BD4AAF6B}"/>
              </a:ext>
            </a:extLst>
          </p:cNvPr>
          <p:cNvSpPr/>
          <p:nvPr/>
        </p:nvSpPr>
        <p:spPr>
          <a:xfrm>
            <a:off x="11458678" y="2333758"/>
            <a:ext cx="708819" cy="597543"/>
          </a:xfrm>
          <a:prstGeom prst="borderCallout1">
            <a:avLst>
              <a:gd name="adj1" fmla="val 49787"/>
              <a:gd name="adj2" fmla="val -420"/>
              <a:gd name="adj3" fmla="val 20074"/>
              <a:gd name="adj4" fmla="val -56105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66">
            <a:extLst>
              <a:ext uri="{FF2B5EF4-FFF2-40B4-BE49-F238E27FC236}">
                <a16:creationId xmlns:a16="http://schemas.microsoft.com/office/drawing/2014/main" id="{6A30373E-EFF2-D446-6F6F-ECFA0D7FC8F7}"/>
              </a:ext>
            </a:extLst>
          </p:cNvPr>
          <p:cNvSpPr txBox="1"/>
          <p:nvPr/>
        </p:nvSpPr>
        <p:spPr>
          <a:xfrm>
            <a:off x="10392501" y="2183203"/>
            <a:ext cx="815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PRV-1</a:t>
            </a:r>
          </a:p>
        </p:txBody>
      </p:sp>
      <p:sp>
        <p:nvSpPr>
          <p:cNvPr id="29" name="Callout: linea 67">
            <a:extLst>
              <a:ext uri="{FF2B5EF4-FFF2-40B4-BE49-F238E27FC236}">
                <a16:creationId xmlns:a16="http://schemas.microsoft.com/office/drawing/2014/main" id="{727A8B05-8D7B-FF6F-4223-F72511C438BD}"/>
              </a:ext>
            </a:extLst>
          </p:cNvPr>
          <p:cNvSpPr/>
          <p:nvPr/>
        </p:nvSpPr>
        <p:spPr>
          <a:xfrm>
            <a:off x="8397730" y="3819091"/>
            <a:ext cx="575922" cy="406403"/>
          </a:xfrm>
          <a:prstGeom prst="borderCallout1">
            <a:avLst>
              <a:gd name="adj1" fmla="val 98537"/>
              <a:gd name="adj2" fmla="val 49858"/>
              <a:gd name="adj3" fmla="val 291947"/>
              <a:gd name="adj4" fmla="val 68266"/>
            </a:avLst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68">
            <a:extLst>
              <a:ext uri="{FF2B5EF4-FFF2-40B4-BE49-F238E27FC236}">
                <a16:creationId xmlns:a16="http://schemas.microsoft.com/office/drawing/2014/main" id="{5BB78309-2089-F32F-4EA9-E88753F917BF}"/>
              </a:ext>
            </a:extLst>
          </p:cNvPr>
          <p:cNvSpPr txBox="1"/>
          <p:nvPr/>
        </p:nvSpPr>
        <p:spPr>
          <a:xfrm>
            <a:off x="8403442" y="4953737"/>
            <a:ext cx="815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PRV-3</a:t>
            </a:r>
          </a:p>
        </p:txBody>
      </p:sp>
      <p:pic>
        <p:nvPicPr>
          <p:cNvPr id="41" name="Graphic 40" descr="Arrow: Straight with solid fill">
            <a:extLst>
              <a:ext uri="{FF2B5EF4-FFF2-40B4-BE49-F238E27FC236}">
                <a16:creationId xmlns:a16="http://schemas.microsoft.com/office/drawing/2014/main" id="{0C74C097-E866-45ED-910A-479681400F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4CF34-E817-4060-81C8-73AEE3E7A3D1}"/>
              </a:ext>
            </a:extLst>
          </p:cNvPr>
          <p:cNvSpPr txBox="1"/>
          <p:nvPr/>
        </p:nvSpPr>
        <p:spPr>
          <a:xfrm>
            <a:off x="8685691" y="5797493"/>
            <a:ext cx="40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*Dal lavoro di tesi di Giulia Scaletti</a:t>
            </a:r>
          </a:p>
        </p:txBody>
      </p:sp>
    </p:spTree>
    <p:extLst>
      <p:ext uri="{BB962C8B-B14F-4D97-AF65-F5344CB8AC3E}">
        <p14:creationId xmlns:p14="http://schemas.microsoft.com/office/powerpoint/2010/main" val="1749059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Why to use Pressure Reducing Valves?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482322" y="1154099"/>
            <a:ext cx="8828626" cy="4522820"/>
            <a:chOff x="201295" y="2557583"/>
            <a:chExt cx="7500134" cy="3788573"/>
          </a:xfrm>
        </p:grpSpPr>
        <p:sp>
          <p:nvSpPr>
            <p:cNvPr id="20" name="Rectangle 19"/>
            <p:cNvSpPr/>
            <p:nvPr/>
          </p:nvSpPr>
          <p:spPr>
            <a:xfrm>
              <a:off x="5524100" y="3284700"/>
              <a:ext cx="1612233" cy="10334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295" y="2568904"/>
              <a:ext cx="5257800" cy="287655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258641" y="3434083"/>
              <a:ext cx="23939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P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64663" y="4281283"/>
              <a:ext cx="107494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time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528138" y="3632798"/>
              <a:ext cx="1600200" cy="194089"/>
            </a:xfrm>
            <a:custGeom>
              <a:avLst/>
              <a:gdLst>
                <a:gd name="connsiteX0" fmla="*/ 0 w 1600200"/>
                <a:gd name="connsiteY0" fmla="*/ 38227 h 76327"/>
                <a:gd name="connsiteX1" fmla="*/ 76200 w 1600200"/>
                <a:gd name="connsiteY1" fmla="*/ 127 h 76327"/>
                <a:gd name="connsiteX2" fmla="*/ 104775 w 1600200"/>
                <a:gd name="connsiteY2" fmla="*/ 19177 h 76327"/>
                <a:gd name="connsiteX3" fmla="*/ 161925 w 1600200"/>
                <a:gd name="connsiteY3" fmla="*/ 47752 h 76327"/>
                <a:gd name="connsiteX4" fmla="*/ 190500 w 1600200"/>
                <a:gd name="connsiteY4" fmla="*/ 38227 h 76327"/>
                <a:gd name="connsiteX5" fmla="*/ 219075 w 1600200"/>
                <a:gd name="connsiteY5" fmla="*/ 19177 h 76327"/>
                <a:gd name="connsiteX6" fmla="*/ 266700 w 1600200"/>
                <a:gd name="connsiteY6" fmla="*/ 76327 h 76327"/>
                <a:gd name="connsiteX7" fmla="*/ 314325 w 1600200"/>
                <a:gd name="connsiteY7" fmla="*/ 66802 h 76327"/>
                <a:gd name="connsiteX8" fmla="*/ 342900 w 1600200"/>
                <a:gd name="connsiteY8" fmla="*/ 47752 h 76327"/>
                <a:gd name="connsiteX9" fmla="*/ 381000 w 1600200"/>
                <a:gd name="connsiteY9" fmla="*/ 28702 h 76327"/>
                <a:gd name="connsiteX10" fmla="*/ 419100 w 1600200"/>
                <a:gd name="connsiteY10" fmla="*/ 38227 h 76327"/>
                <a:gd name="connsiteX11" fmla="*/ 447675 w 1600200"/>
                <a:gd name="connsiteY11" fmla="*/ 47752 h 76327"/>
                <a:gd name="connsiteX12" fmla="*/ 504825 w 1600200"/>
                <a:gd name="connsiteY12" fmla="*/ 57277 h 76327"/>
                <a:gd name="connsiteX13" fmla="*/ 571500 w 1600200"/>
                <a:gd name="connsiteY13" fmla="*/ 47752 h 76327"/>
                <a:gd name="connsiteX14" fmla="*/ 628650 w 1600200"/>
                <a:gd name="connsiteY14" fmla="*/ 28702 h 76327"/>
                <a:gd name="connsiteX15" fmla="*/ 657225 w 1600200"/>
                <a:gd name="connsiteY15" fmla="*/ 38227 h 76327"/>
                <a:gd name="connsiteX16" fmla="*/ 685800 w 1600200"/>
                <a:gd name="connsiteY16" fmla="*/ 57277 h 76327"/>
                <a:gd name="connsiteX17" fmla="*/ 790575 w 1600200"/>
                <a:gd name="connsiteY17" fmla="*/ 47752 h 76327"/>
                <a:gd name="connsiteX18" fmla="*/ 838200 w 1600200"/>
                <a:gd name="connsiteY18" fmla="*/ 38227 h 76327"/>
                <a:gd name="connsiteX19" fmla="*/ 895350 w 1600200"/>
                <a:gd name="connsiteY19" fmla="*/ 19177 h 76327"/>
                <a:gd name="connsiteX20" fmla="*/ 1066800 w 1600200"/>
                <a:gd name="connsiteY20" fmla="*/ 28702 h 76327"/>
                <a:gd name="connsiteX21" fmla="*/ 1085850 w 1600200"/>
                <a:gd name="connsiteY21" fmla="*/ 57277 h 76327"/>
                <a:gd name="connsiteX22" fmla="*/ 1123950 w 1600200"/>
                <a:gd name="connsiteY22" fmla="*/ 47752 h 76327"/>
                <a:gd name="connsiteX23" fmla="*/ 1171575 w 1600200"/>
                <a:gd name="connsiteY23" fmla="*/ 38227 h 76327"/>
                <a:gd name="connsiteX24" fmla="*/ 1247775 w 1600200"/>
                <a:gd name="connsiteY24" fmla="*/ 19177 h 76327"/>
                <a:gd name="connsiteX25" fmla="*/ 1285875 w 1600200"/>
                <a:gd name="connsiteY25" fmla="*/ 28702 h 76327"/>
                <a:gd name="connsiteX26" fmla="*/ 1343025 w 1600200"/>
                <a:gd name="connsiteY26" fmla="*/ 47752 h 76327"/>
                <a:gd name="connsiteX27" fmla="*/ 1381125 w 1600200"/>
                <a:gd name="connsiteY27" fmla="*/ 38227 h 76327"/>
                <a:gd name="connsiteX28" fmla="*/ 1409700 w 1600200"/>
                <a:gd name="connsiteY28" fmla="*/ 19177 h 76327"/>
                <a:gd name="connsiteX29" fmla="*/ 1419225 w 1600200"/>
                <a:gd name="connsiteY29" fmla="*/ 47752 h 76327"/>
                <a:gd name="connsiteX30" fmla="*/ 1485900 w 1600200"/>
                <a:gd name="connsiteY30" fmla="*/ 38227 h 76327"/>
                <a:gd name="connsiteX31" fmla="*/ 1514475 w 1600200"/>
                <a:gd name="connsiteY31" fmla="*/ 28702 h 76327"/>
                <a:gd name="connsiteX32" fmla="*/ 1543050 w 1600200"/>
                <a:gd name="connsiteY32" fmla="*/ 47752 h 76327"/>
                <a:gd name="connsiteX33" fmla="*/ 1571625 w 1600200"/>
                <a:gd name="connsiteY33" fmla="*/ 57277 h 76327"/>
                <a:gd name="connsiteX34" fmla="*/ 1600200 w 1600200"/>
                <a:gd name="connsiteY34" fmla="*/ 28702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600200" h="76327">
                  <a:moveTo>
                    <a:pt x="0" y="38227"/>
                  </a:moveTo>
                  <a:cubicBezTo>
                    <a:pt x="751" y="37776"/>
                    <a:pt x="60152" y="-2548"/>
                    <a:pt x="76200" y="127"/>
                  </a:cubicBezTo>
                  <a:cubicBezTo>
                    <a:pt x="87492" y="2009"/>
                    <a:pt x="94536" y="14057"/>
                    <a:pt x="104775" y="19177"/>
                  </a:cubicBezTo>
                  <a:cubicBezTo>
                    <a:pt x="183645" y="58612"/>
                    <a:pt x="80033" y="-6843"/>
                    <a:pt x="161925" y="47752"/>
                  </a:cubicBezTo>
                  <a:cubicBezTo>
                    <a:pt x="171450" y="44577"/>
                    <a:pt x="181520" y="42717"/>
                    <a:pt x="190500" y="38227"/>
                  </a:cubicBezTo>
                  <a:cubicBezTo>
                    <a:pt x="200739" y="33107"/>
                    <a:pt x="207783" y="17295"/>
                    <a:pt x="219075" y="19177"/>
                  </a:cubicBezTo>
                  <a:cubicBezTo>
                    <a:pt x="232826" y="21469"/>
                    <a:pt x="259655" y="65760"/>
                    <a:pt x="266700" y="76327"/>
                  </a:cubicBezTo>
                  <a:cubicBezTo>
                    <a:pt x="282575" y="73152"/>
                    <a:pt x="299166" y="72486"/>
                    <a:pt x="314325" y="66802"/>
                  </a:cubicBezTo>
                  <a:cubicBezTo>
                    <a:pt x="325044" y="62782"/>
                    <a:pt x="332961" y="53432"/>
                    <a:pt x="342900" y="47752"/>
                  </a:cubicBezTo>
                  <a:cubicBezTo>
                    <a:pt x="355228" y="40707"/>
                    <a:pt x="368300" y="35052"/>
                    <a:pt x="381000" y="28702"/>
                  </a:cubicBezTo>
                  <a:cubicBezTo>
                    <a:pt x="393700" y="31877"/>
                    <a:pt x="406513" y="34631"/>
                    <a:pt x="419100" y="38227"/>
                  </a:cubicBezTo>
                  <a:cubicBezTo>
                    <a:pt x="428754" y="40985"/>
                    <a:pt x="437874" y="45574"/>
                    <a:pt x="447675" y="47752"/>
                  </a:cubicBezTo>
                  <a:cubicBezTo>
                    <a:pt x="466528" y="51942"/>
                    <a:pt x="485775" y="54102"/>
                    <a:pt x="504825" y="57277"/>
                  </a:cubicBezTo>
                  <a:cubicBezTo>
                    <a:pt x="527050" y="54102"/>
                    <a:pt x="549624" y="52800"/>
                    <a:pt x="571500" y="47752"/>
                  </a:cubicBezTo>
                  <a:cubicBezTo>
                    <a:pt x="591066" y="43237"/>
                    <a:pt x="628650" y="28702"/>
                    <a:pt x="628650" y="28702"/>
                  </a:cubicBezTo>
                  <a:cubicBezTo>
                    <a:pt x="638175" y="31877"/>
                    <a:pt x="648245" y="33737"/>
                    <a:pt x="657225" y="38227"/>
                  </a:cubicBezTo>
                  <a:cubicBezTo>
                    <a:pt x="667464" y="43347"/>
                    <a:pt x="674381" y="56461"/>
                    <a:pt x="685800" y="57277"/>
                  </a:cubicBezTo>
                  <a:cubicBezTo>
                    <a:pt x="720780" y="59776"/>
                    <a:pt x="755650" y="50927"/>
                    <a:pt x="790575" y="47752"/>
                  </a:cubicBezTo>
                  <a:cubicBezTo>
                    <a:pt x="806450" y="44577"/>
                    <a:pt x="822581" y="42487"/>
                    <a:pt x="838200" y="38227"/>
                  </a:cubicBezTo>
                  <a:cubicBezTo>
                    <a:pt x="857573" y="32943"/>
                    <a:pt x="895350" y="19177"/>
                    <a:pt x="895350" y="19177"/>
                  </a:cubicBezTo>
                  <a:cubicBezTo>
                    <a:pt x="952500" y="22352"/>
                    <a:pt x="1010673" y="17477"/>
                    <a:pt x="1066800" y="28702"/>
                  </a:cubicBezTo>
                  <a:cubicBezTo>
                    <a:pt x="1078025" y="30947"/>
                    <a:pt x="1074990" y="53657"/>
                    <a:pt x="1085850" y="57277"/>
                  </a:cubicBezTo>
                  <a:cubicBezTo>
                    <a:pt x="1098269" y="61417"/>
                    <a:pt x="1111171" y="50592"/>
                    <a:pt x="1123950" y="47752"/>
                  </a:cubicBezTo>
                  <a:cubicBezTo>
                    <a:pt x="1139754" y="44240"/>
                    <a:pt x="1155800" y="41867"/>
                    <a:pt x="1171575" y="38227"/>
                  </a:cubicBezTo>
                  <a:cubicBezTo>
                    <a:pt x="1197086" y="32340"/>
                    <a:pt x="1247775" y="19177"/>
                    <a:pt x="1247775" y="19177"/>
                  </a:cubicBezTo>
                  <a:cubicBezTo>
                    <a:pt x="1260475" y="22352"/>
                    <a:pt x="1273336" y="24940"/>
                    <a:pt x="1285875" y="28702"/>
                  </a:cubicBezTo>
                  <a:cubicBezTo>
                    <a:pt x="1305109" y="34472"/>
                    <a:pt x="1343025" y="47752"/>
                    <a:pt x="1343025" y="47752"/>
                  </a:cubicBezTo>
                  <a:cubicBezTo>
                    <a:pt x="1355725" y="44577"/>
                    <a:pt x="1369093" y="43384"/>
                    <a:pt x="1381125" y="38227"/>
                  </a:cubicBezTo>
                  <a:cubicBezTo>
                    <a:pt x="1391647" y="33718"/>
                    <a:pt x="1398594" y="16401"/>
                    <a:pt x="1409700" y="19177"/>
                  </a:cubicBezTo>
                  <a:cubicBezTo>
                    <a:pt x="1419440" y="21612"/>
                    <a:pt x="1416050" y="38227"/>
                    <a:pt x="1419225" y="47752"/>
                  </a:cubicBezTo>
                  <a:cubicBezTo>
                    <a:pt x="1441450" y="44577"/>
                    <a:pt x="1463885" y="42630"/>
                    <a:pt x="1485900" y="38227"/>
                  </a:cubicBezTo>
                  <a:cubicBezTo>
                    <a:pt x="1495745" y="36258"/>
                    <a:pt x="1504571" y="27051"/>
                    <a:pt x="1514475" y="28702"/>
                  </a:cubicBezTo>
                  <a:cubicBezTo>
                    <a:pt x="1525767" y="30584"/>
                    <a:pt x="1532811" y="42632"/>
                    <a:pt x="1543050" y="47752"/>
                  </a:cubicBezTo>
                  <a:cubicBezTo>
                    <a:pt x="1552030" y="52242"/>
                    <a:pt x="1562100" y="54102"/>
                    <a:pt x="1571625" y="57277"/>
                  </a:cubicBezTo>
                  <a:cubicBezTo>
                    <a:pt x="1583158" y="22678"/>
                    <a:pt x="1571110" y="28702"/>
                    <a:pt x="1600200" y="28702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511769" y="4184246"/>
              <a:ext cx="145225" cy="105495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599533" y="3964510"/>
              <a:ext cx="118698" cy="12166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38009" y="4978061"/>
              <a:ext cx="1612232" cy="10334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69274" y="5043900"/>
              <a:ext cx="23939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P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75293" y="5925749"/>
              <a:ext cx="107494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time</a:t>
              </a:r>
            </a:p>
          </p:txBody>
        </p:sp>
        <p:cxnSp>
          <p:nvCxnSpPr>
            <p:cNvPr id="29" name="Straight Connector 28"/>
            <p:cNvCxnSpPr>
              <a:cxnSpLocks/>
            </p:cNvCxnSpPr>
            <p:nvPr/>
          </p:nvCxnSpPr>
          <p:spPr>
            <a:xfrm flipV="1">
              <a:off x="4700848" y="3649875"/>
              <a:ext cx="608658" cy="358435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1224430" y="3212727"/>
              <a:ext cx="1822450" cy="1390650"/>
            </a:xfrm>
            <a:custGeom>
              <a:avLst/>
              <a:gdLst>
                <a:gd name="connsiteX0" fmla="*/ 1168400 w 1822450"/>
                <a:gd name="connsiteY0" fmla="*/ 1390650 h 1390650"/>
                <a:gd name="connsiteX1" fmla="*/ 552450 w 1822450"/>
                <a:gd name="connsiteY1" fmla="*/ 1060450 h 1390650"/>
                <a:gd name="connsiteX2" fmla="*/ 558800 w 1822450"/>
                <a:gd name="connsiteY2" fmla="*/ 768350 h 1390650"/>
                <a:gd name="connsiteX3" fmla="*/ 654050 w 1822450"/>
                <a:gd name="connsiteY3" fmla="*/ 673100 h 1390650"/>
                <a:gd name="connsiteX4" fmla="*/ 0 w 1822450"/>
                <a:gd name="connsiteY4" fmla="*/ 260350 h 1390650"/>
                <a:gd name="connsiteX5" fmla="*/ 419100 w 1822450"/>
                <a:gd name="connsiteY5" fmla="*/ 0 h 1390650"/>
                <a:gd name="connsiteX6" fmla="*/ 1822450 w 1822450"/>
                <a:gd name="connsiteY6" fmla="*/ 819150 h 1390650"/>
                <a:gd name="connsiteX7" fmla="*/ 1257300 w 1822450"/>
                <a:gd name="connsiteY7" fmla="*/ 1117600 h 1390650"/>
                <a:gd name="connsiteX8" fmla="*/ 1403350 w 1822450"/>
                <a:gd name="connsiteY8" fmla="*/ 1263650 h 1390650"/>
                <a:gd name="connsiteX9" fmla="*/ 1168400 w 1822450"/>
                <a:gd name="connsiteY9" fmla="*/ 139065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2450" h="1390650">
                  <a:moveTo>
                    <a:pt x="1168400" y="1390650"/>
                  </a:moveTo>
                  <a:lnTo>
                    <a:pt x="552450" y="1060450"/>
                  </a:lnTo>
                  <a:lnTo>
                    <a:pt x="558800" y="768350"/>
                  </a:lnTo>
                  <a:lnTo>
                    <a:pt x="654050" y="673100"/>
                  </a:lnTo>
                  <a:lnTo>
                    <a:pt x="0" y="260350"/>
                  </a:lnTo>
                  <a:lnTo>
                    <a:pt x="419100" y="0"/>
                  </a:lnTo>
                  <a:lnTo>
                    <a:pt x="1822450" y="819150"/>
                  </a:lnTo>
                  <a:lnTo>
                    <a:pt x="1257300" y="1117600"/>
                  </a:lnTo>
                  <a:lnTo>
                    <a:pt x="1403350" y="1263650"/>
                  </a:lnTo>
                  <a:lnTo>
                    <a:pt x="1168400" y="1390650"/>
                  </a:lnTo>
                  <a:close/>
                </a:path>
              </a:pathLst>
            </a:custGeom>
            <a:solidFill>
              <a:srgbClr val="002060">
                <a:alpha val="38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4024780" y="4101727"/>
              <a:ext cx="1225550" cy="857250"/>
            </a:xfrm>
            <a:custGeom>
              <a:avLst/>
              <a:gdLst>
                <a:gd name="connsiteX0" fmla="*/ 673100 w 1225550"/>
                <a:gd name="connsiteY0" fmla="*/ 857250 h 857250"/>
                <a:gd name="connsiteX1" fmla="*/ 673100 w 1225550"/>
                <a:gd name="connsiteY1" fmla="*/ 857250 h 857250"/>
                <a:gd name="connsiteX2" fmla="*/ 0 w 1225550"/>
                <a:gd name="connsiteY2" fmla="*/ 463550 h 857250"/>
                <a:gd name="connsiteX3" fmla="*/ 546100 w 1225550"/>
                <a:gd name="connsiteY3" fmla="*/ 0 h 857250"/>
                <a:gd name="connsiteX4" fmla="*/ 577850 w 1225550"/>
                <a:gd name="connsiteY4" fmla="*/ 44450 h 857250"/>
                <a:gd name="connsiteX5" fmla="*/ 1225550 w 1225550"/>
                <a:gd name="connsiteY5" fmla="*/ 501650 h 857250"/>
                <a:gd name="connsiteX6" fmla="*/ 673100 w 1225550"/>
                <a:gd name="connsiteY6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5550" h="857250">
                  <a:moveTo>
                    <a:pt x="673100" y="857250"/>
                  </a:moveTo>
                  <a:lnTo>
                    <a:pt x="673100" y="857250"/>
                  </a:lnTo>
                  <a:lnTo>
                    <a:pt x="0" y="463550"/>
                  </a:lnTo>
                  <a:lnTo>
                    <a:pt x="546100" y="0"/>
                  </a:lnTo>
                  <a:lnTo>
                    <a:pt x="577850" y="44450"/>
                  </a:lnTo>
                  <a:lnTo>
                    <a:pt x="1225550" y="501650"/>
                  </a:lnTo>
                  <a:lnTo>
                    <a:pt x="673100" y="85725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2500780" y="4038227"/>
              <a:ext cx="1498600" cy="679450"/>
            </a:xfrm>
            <a:custGeom>
              <a:avLst/>
              <a:gdLst>
                <a:gd name="connsiteX0" fmla="*/ 596900 w 1498600"/>
                <a:gd name="connsiteY0" fmla="*/ 679450 h 679450"/>
                <a:gd name="connsiteX1" fmla="*/ 139700 w 1498600"/>
                <a:gd name="connsiteY1" fmla="*/ 412750 h 679450"/>
                <a:gd name="connsiteX2" fmla="*/ 0 w 1498600"/>
                <a:gd name="connsiteY2" fmla="*/ 298450 h 679450"/>
                <a:gd name="connsiteX3" fmla="*/ 565150 w 1498600"/>
                <a:gd name="connsiteY3" fmla="*/ 0 h 679450"/>
                <a:gd name="connsiteX4" fmla="*/ 1498600 w 1498600"/>
                <a:gd name="connsiteY4" fmla="*/ 520700 h 679450"/>
                <a:gd name="connsiteX5" fmla="*/ 596900 w 1498600"/>
                <a:gd name="connsiteY5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8600" h="679450">
                  <a:moveTo>
                    <a:pt x="596900" y="679450"/>
                  </a:moveTo>
                  <a:lnTo>
                    <a:pt x="139700" y="412750"/>
                  </a:lnTo>
                  <a:lnTo>
                    <a:pt x="0" y="298450"/>
                  </a:lnTo>
                  <a:lnTo>
                    <a:pt x="565150" y="0"/>
                  </a:lnTo>
                  <a:lnTo>
                    <a:pt x="1498600" y="520700"/>
                  </a:lnTo>
                  <a:lnTo>
                    <a:pt x="596900" y="6794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76930" y="3301627"/>
              <a:ext cx="2438400" cy="1257300"/>
            </a:xfrm>
            <a:custGeom>
              <a:avLst/>
              <a:gdLst>
                <a:gd name="connsiteX0" fmla="*/ 0 w 2438400"/>
                <a:gd name="connsiteY0" fmla="*/ 184150 h 1257300"/>
                <a:gd name="connsiteX1" fmla="*/ 266700 w 2438400"/>
                <a:gd name="connsiteY1" fmla="*/ 19050 h 1257300"/>
                <a:gd name="connsiteX2" fmla="*/ 330200 w 2438400"/>
                <a:gd name="connsiteY2" fmla="*/ 50800 h 1257300"/>
                <a:gd name="connsiteX3" fmla="*/ 635000 w 2438400"/>
                <a:gd name="connsiteY3" fmla="*/ 260350 h 1257300"/>
                <a:gd name="connsiteX4" fmla="*/ 920750 w 2438400"/>
                <a:gd name="connsiteY4" fmla="*/ 19050 h 1257300"/>
                <a:gd name="connsiteX5" fmla="*/ 1454150 w 2438400"/>
                <a:gd name="connsiteY5" fmla="*/ 292100 h 1257300"/>
                <a:gd name="connsiteX6" fmla="*/ 1612900 w 2438400"/>
                <a:gd name="connsiteY6" fmla="*/ 177800 h 1257300"/>
                <a:gd name="connsiteX7" fmla="*/ 1631950 w 2438400"/>
                <a:gd name="connsiteY7" fmla="*/ 12700 h 1257300"/>
                <a:gd name="connsiteX8" fmla="*/ 2044700 w 2438400"/>
                <a:gd name="connsiteY8" fmla="*/ 0 h 1257300"/>
                <a:gd name="connsiteX9" fmla="*/ 2044700 w 2438400"/>
                <a:gd name="connsiteY9" fmla="*/ 228600 h 1257300"/>
                <a:gd name="connsiteX10" fmla="*/ 1339850 w 2438400"/>
                <a:gd name="connsiteY10" fmla="*/ 673100 h 1257300"/>
                <a:gd name="connsiteX11" fmla="*/ 1479550 w 2438400"/>
                <a:gd name="connsiteY11" fmla="*/ 755650 h 1257300"/>
                <a:gd name="connsiteX12" fmla="*/ 2266950 w 2438400"/>
                <a:gd name="connsiteY12" fmla="*/ 628650 h 1257300"/>
                <a:gd name="connsiteX13" fmla="*/ 2438400 w 2438400"/>
                <a:gd name="connsiteY13" fmla="*/ 742950 h 1257300"/>
                <a:gd name="connsiteX14" fmla="*/ 1835150 w 2438400"/>
                <a:gd name="connsiteY14" fmla="*/ 1257300 h 1257300"/>
                <a:gd name="connsiteX15" fmla="*/ 0 w 2438400"/>
                <a:gd name="connsiteY15" fmla="*/ 18415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8400" h="1257300">
                  <a:moveTo>
                    <a:pt x="0" y="184150"/>
                  </a:moveTo>
                  <a:lnTo>
                    <a:pt x="266700" y="19050"/>
                  </a:lnTo>
                  <a:lnTo>
                    <a:pt x="330200" y="50800"/>
                  </a:lnTo>
                  <a:lnTo>
                    <a:pt x="635000" y="260350"/>
                  </a:lnTo>
                  <a:lnTo>
                    <a:pt x="920750" y="19050"/>
                  </a:lnTo>
                  <a:lnTo>
                    <a:pt x="1454150" y="292100"/>
                  </a:lnTo>
                  <a:lnTo>
                    <a:pt x="1612900" y="177800"/>
                  </a:lnTo>
                  <a:lnTo>
                    <a:pt x="1631950" y="12700"/>
                  </a:lnTo>
                  <a:lnTo>
                    <a:pt x="2044700" y="0"/>
                  </a:lnTo>
                  <a:lnTo>
                    <a:pt x="2044700" y="228600"/>
                  </a:lnTo>
                  <a:lnTo>
                    <a:pt x="1339850" y="673100"/>
                  </a:lnTo>
                  <a:lnTo>
                    <a:pt x="1479550" y="755650"/>
                  </a:lnTo>
                  <a:lnTo>
                    <a:pt x="2266950" y="628650"/>
                  </a:lnTo>
                  <a:lnTo>
                    <a:pt x="2438400" y="742950"/>
                  </a:lnTo>
                  <a:lnTo>
                    <a:pt x="1835150" y="1257300"/>
                  </a:lnTo>
                  <a:lnTo>
                    <a:pt x="0" y="18415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967380" y="3047627"/>
              <a:ext cx="1822450" cy="527050"/>
            </a:xfrm>
            <a:custGeom>
              <a:avLst/>
              <a:gdLst>
                <a:gd name="connsiteX0" fmla="*/ 0 w 1822450"/>
                <a:gd name="connsiteY0" fmla="*/ 317500 h 527050"/>
                <a:gd name="connsiteX1" fmla="*/ 558800 w 1822450"/>
                <a:gd name="connsiteY1" fmla="*/ 19050 h 527050"/>
                <a:gd name="connsiteX2" fmla="*/ 711200 w 1822450"/>
                <a:gd name="connsiteY2" fmla="*/ 107950 h 527050"/>
                <a:gd name="connsiteX3" fmla="*/ 762000 w 1822450"/>
                <a:gd name="connsiteY3" fmla="*/ 82550 h 527050"/>
                <a:gd name="connsiteX4" fmla="*/ 901700 w 1822450"/>
                <a:gd name="connsiteY4" fmla="*/ 152400 h 527050"/>
                <a:gd name="connsiteX5" fmla="*/ 1136650 w 1822450"/>
                <a:gd name="connsiteY5" fmla="*/ 0 h 527050"/>
                <a:gd name="connsiteX6" fmla="*/ 1612900 w 1822450"/>
                <a:gd name="connsiteY6" fmla="*/ 279400 h 527050"/>
                <a:gd name="connsiteX7" fmla="*/ 1822450 w 1822450"/>
                <a:gd name="connsiteY7" fmla="*/ 273050 h 527050"/>
                <a:gd name="connsiteX8" fmla="*/ 1797050 w 1822450"/>
                <a:gd name="connsiteY8" fmla="*/ 425450 h 527050"/>
                <a:gd name="connsiteX9" fmla="*/ 1670050 w 1822450"/>
                <a:gd name="connsiteY9" fmla="*/ 527050 h 527050"/>
                <a:gd name="connsiteX10" fmla="*/ 1130300 w 1822450"/>
                <a:gd name="connsiteY10" fmla="*/ 254000 h 527050"/>
                <a:gd name="connsiteX11" fmla="*/ 850900 w 1822450"/>
                <a:gd name="connsiteY11" fmla="*/ 463550 h 527050"/>
                <a:gd name="connsiteX12" fmla="*/ 793750 w 1822450"/>
                <a:gd name="connsiteY12" fmla="*/ 457200 h 527050"/>
                <a:gd name="connsiteX13" fmla="*/ 482600 w 1822450"/>
                <a:gd name="connsiteY13" fmla="*/ 234950 h 527050"/>
                <a:gd name="connsiteX14" fmla="*/ 190500 w 1822450"/>
                <a:gd name="connsiteY14" fmla="*/ 425450 h 527050"/>
                <a:gd name="connsiteX15" fmla="*/ 0 w 1822450"/>
                <a:gd name="connsiteY15" fmla="*/ 317500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2450" h="527050">
                  <a:moveTo>
                    <a:pt x="0" y="317500"/>
                  </a:moveTo>
                  <a:lnTo>
                    <a:pt x="558800" y="19050"/>
                  </a:lnTo>
                  <a:lnTo>
                    <a:pt x="711200" y="107950"/>
                  </a:lnTo>
                  <a:lnTo>
                    <a:pt x="762000" y="82550"/>
                  </a:lnTo>
                  <a:lnTo>
                    <a:pt x="901700" y="152400"/>
                  </a:lnTo>
                  <a:lnTo>
                    <a:pt x="1136650" y="0"/>
                  </a:lnTo>
                  <a:lnTo>
                    <a:pt x="1612900" y="279400"/>
                  </a:lnTo>
                  <a:lnTo>
                    <a:pt x="1822450" y="273050"/>
                  </a:lnTo>
                  <a:lnTo>
                    <a:pt x="1797050" y="425450"/>
                  </a:lnTo>
                  <a:lnTo>
                    <a:pt x="1670050" y="527050"/>
                  </a:lnTo>
                  <a:lnTo>
                    <a:pt x="1130300" y="254000"/>
                  </a:lnTo>
                  <a:lnTo>
                    <a:pt x="850900" y="463550"/>
                  </a:lnTo>
                  <a:lnTo>
                    <a:pt x="793750" y="457200"/>
                  </a:lnTo>
                  <a:lnTo>
                    <a:pt x="482600" y="234950"/>
                  </a:lnTo>
                  <a:lnTo>
                    <a:pt x="190500" y="42545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848653" y="5087508"/>
              <a:ext cx="1596572" cy="420914"/>
            </a:xfrm>
            <a:custGeom>
              <a:avLst/>
              <a:gdLst>
                <a:gd name="connsiteX0" fmla="*/ 0 w 1596572"/>
                <a:gd name="connsiteY0" fmla="*/ 203200 h 420914"/>
                <a:gd name="connsiteX1" fmla="*/ 58057 w 1596572"/>
                <a:gd name="connsiteY1" fmla="*/ 87085 h 420914"/>
                <a:gd name="connsiteX2" fmla="*/ 101600 w 1596572"/>
                <a:gd name="connsiteY2" fmla="*/ 58057 h 420914"/>
                <a:gd name="connsiteX3" fmla="*/ 145143 w 1596572"/>
                <a:gd name="connsiteY3" fmla="*/ 43543 h 420914"/>
                <a:gd name="connsiteX4" fmla="*/ 275772 w 1596572"/>
                <a:gd name="connsiteY4" fmla="*/ 29028 h 420914"/>
                <a:gd name="connsiteX5" fmla="*/ 333829 w 1596572"/>
                <a:gd name="connsiteY5" fmla="*/ 116114 h 420914"/>
                <a:gd name="connsiteX6" fmla="*/ 377372 w 1596572"/>
                <a:gd name="connsiteY6" fmla="*/ 246743 h 420914"/>
                <a:gd name="connsiteX7" fmla="*/ 391886 w 1596572"/>
                <a:gd name="connsiteY7" fmla="*/ 290285 h 420914"/>
                <a:gd name="connsiteX8" fmla="*/ 420915 w 1596572"/>
                <a:gd name="connsiteY8" fmla="*/ 333828 h 420914"/>
                <a:gd name="connsiteX9" fmla="*/ 435429 w 1596572"/>
                <a:gd name="connsiteY9" fmla="*/ 377371 h 420914"/>
                <a:gd name="connsiteX10" fmla="*/ 522515 w 1596572"/>
                <a:gd name="connsiteY10" fmla="*/ 420914 h 420914"/>
                <a:gd name="connsiteX11" fmla="*/ 580572 w 1596572"/>
                <a:gd name="connsiteY11" fmla="*/ 290285 h 420914"/>
                <a:gd name="connsiteX12" fmla="*/ 624115 w 1596572"/>
                <a:gd name="connsiteY12" fmla="*/ 203200 h 420914"/>
                <a:gd name="connsiteX13" fmla="*/ 667657 w 1596572"/>
                <a:gd name="connsiteY13" fmla="*/ 188685 h 420914"/>
                <a:gd name="connsiteX14" fmla="*/ 754743 w 1596572"/>
                <a:gd name="connsiteY14" fmla="*/ 116114 h 420914"/>
                <a:gd name="connsiteX15" fmla="*/ 769257 w 1596572"/>
                <a:gd name="connsiteY15" fmla="*/ 72571 h 420914"/>
                <a:gd name="connsiteX16" fmla="*/ 899886 w 1596572"/>
                <a:gd name="connsiteY16" fmla="*/ 0 h 420914"/>
                <a:gd name="connsiteX17" fmla="*/ 972457 w 1596572"/>
                <a:gd name="connsiteY17" fmla="*/ 14514 h 420914"/>
                <a:gd name="connsiteX18" fmla="*/ 1016000 w 1596572"/>
                <a:gd name="connsiteY18" fmla="*/ 101600 h 420914"/>
                <a:gd name="connsiteX19" fmla="*/ 1074057 w 1596572"/>
                <a:gd name="connsiteY19" fmla="*/ 333828 h 420914"/>
                <a:gd name="connsiteX20" fmla="*/ 1103086 w 1596572"/>
                <a:gd name="connsiteY20" fmla="*/ 377371 h 420914"/>
                <a:gd name="connsiteX21" fmla="*/ 1161143 w 1596572"/>
                <a:gd name="connsiteY21" fmla="*/ 362857 h 420914"/>
                <a:gd name="connsiteX22" fmla="*/ 1219200 w 1596572"/>
                <a:gd name="connsiteY22" fmla="*/ 275771 h 420914"/>
                <a:gd name="connsiteX23" fmla="*/ 1277257 w 1596572"/>
                <a:gd name="connsiteY23" fmla="*/ 188685 h 420914"/>
                <a:gd name="connsiteX24" fmla="*/ 1349829 w 1596572"/>
                <a:gd name="connsiteY24" fmla="*/ 174171 h 420914"/>
                <a:gd name="connsiteX25" fmla="*/ 1407886 w 1596572"/>
                <a:gd name="connsiteY25" fmla="*/ 87085 h 420914"/>
                <a:gd name="connsiteX26" fmla="*/ 1436915 w 1596572"/>
                <a:gd name="connsiteY26" fmla="*/ 43543 h 420914"/>
                <a:gd name="connsiteX27" fmla="*/ 1524000 w 1596572"/>
                <a:gd name="connsiteY27" fmla="*/ 0 h 420914"/>
                <a:gd name="connsiteX28" fmla="*/ 1596572 w 1596572"/>
                <a:gd name="connsiteY28" fmla="*/ 0 h 42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96572" h="420914">
                  <a:moveTo>
                    <a:pt x="0" y="203200"/>
                  </a:moveTo>
                  <a:cubicBezTo>
                    <a:pt x="13859" y="168554"/>
                    <a:pt x="29071" y="116071"/>
                    <a:pt x="58057" y="87085"/>
                  </a:cubicBezTo>
                  <a:cubicBezTo>
                    <a:pt x="70392" y="74750"/>
                    <a:pt x="85998" y="65858"/>
                    <a:pt x="101600" y="58057"/>
                  </a:cubicBezTo>
                  <a:cubicBezTo>
                    <a:pt x="115284" y="51215"/>
                    <a:pt x="130629" y="48381"/>
                    <a:pt x="145143" y="43543"/>
                  </a:cubicBezTo>
                  <a:cubicBezTo>
                    <a:pt x="189048" y="14273"/>
                    <a:pt x="212179" y="-15487"/>
                    <a:pt x="275772" y="29028"/>
                  </a:cubicBezTo>
                  <a:cubicBezTo>
                    <a:pt x="304353" y="49035"/>
                    <a:pt x="333829" y="116114"/>
                    <a:pt x="333829" y="116114"/>
                  </a:cubicBezTo>
                  <a:lnTo>
                    <a:pt x="377372" y="246743"/>
                  </a:lnTo>
                  <a:cubicBezTo>
                    <a:pt x="382210" y="261257"/>
                    <a:pt x="383400" y="277555"/>
                    <a:pt x="391886" y="290285"/>
                  </a:cubicBezTo>
                  <a:lnTo>
                    <a:pt x="420915" y="333828"/>
                  </a:lnTo>
                  <a:cubicBezTo>
                    <a:pt x="425753" y="348342"/>
                    <a:pt x="425872" y="365424"/>
                    <a:pt x="435429" y="377371"/>
                  </a:cubicBezTo>
                  <a:cubicBezTo>
                    <a:pt x="455892" y="402950"/>
                    <a:pt x="493830" y="411353"/>
                    <a:pt x="522515" y="420914"/>
                  </a:cubicBezTo>
                  <a:cubicBezTo>
                    <a:pt x="568516" y="351911"/>
                    <a:pt x="546027" y="393919"/>
                    <a:pt x="580572" y="290285"/>
                  </a:cubicBezTo>
                  <a:cubicBezTo>
                    <a:pt x="590134" y="261600"/>
                    <a:pt x="598536" y="223664"/>
                    <a:pt x="624115" y="203200"/>
                  </a:cubicBezTo>
                  <a:cubicBezTo>
                    <a:pt x="636062" y="193643"/>
                    <a:pt x="653973" y="195527"/>
                    <a:pt x="667657" y="188685"/>
                  </a:cubicBezTo>
                  <a:cubicBezTo>
                    <a:pt x="708074" y="168476"/>
                    <a:pt x="722641" y="148216"/>
                    <a:pt x="754743" y="116114"/>
                  </a:cubicBezTo>
                  <a:cubicBezTo>
                    <a:pt x="759581" y="101600"/>
                    <a:pt x="758439" y="83389"/>
                    <a:pt x="769257" y="72571"/>
                  </a:cubicBezTo>
                  <a:cubicBezTo>
                    <a:pt x="819165" y="22663"/>
                    <a:pt x="845131" y="18251"/>
                    <a:pt x="899886" y="0"/>
                  </a:cubicBezTo>
                  <a:cubicBezTo>
                    <a:pt x="924076" y="4838"/>
                    <a:pt x="951038" y="2275"/>
                    <a:pt x="972457" y="14514"/>
                  </a:cubicBezTo>
                  <a:cubicBezTo>
                    <a:pt x="992619" y="26035"/>
                    <a:pt x="1011190" y="80758"/>
                    <a:pt x="1016000" y="101600"/>
                  </a:cubicBezTo>
                  <a:cubicBezTo>
                    <a:pt x="1021171" y="124009"/>
                    <a:pt x="1047944" y="294659"/>
                    <a:pt x="1074057" y="333828"/>
                  </a:cubicBezTo>
                  <a:lnTo>
                    <a:pt x="1103086" y="377371"/>
                  </a:lnTo>
                  <a:cubicBezTo>
                    <a:pt x="1122438" y="372533"/>
                    <a:pt x="1146131" y="375993"/>
                    <a:pt x="1161143" y="362857"/>
                  </a:cubicBezTo>
                  <a:cubicBezTo>
                    <a:pt x="1187399" y="339883"/>
                    <a:pt x="1208167" y="308869"/>
                    <a:pt x="1219200" y="275771"/>
                  </a:cubicBezTo>
                  <a:cubicBezTo>
                    <a:pt x="1232102" y="237068"/>
                    <a:pt x="1233770" y="210429"/>
                    <a:pt x="1277257" y="188685"/>
                  </a:cubicBezTo>
                  <a:cubicBezTo>
                    <a:pt x="1299322" y="177652"/>
                    <a:pt x="1325638" y="179009"/>
                    <a:pt x="1349829" y="174171"/>
                  </a:cubicBezTo>
                  <a:lnTo>
                    <a:pt x="1407886" y="87085"/>
                  </a:lnTo>
                  <a:cubicBezTo>
                    <a:pt x="1417562" y="72571"/>
                    <a:pt x="1420366" y="49060"/>
                    <a:pt x="1436915" y="43543"/>
                  </a:cubicBezTo>
                  <a:cubicBezTo>
                    <a:pt x="1497006" y="23511"/>
                    <a:pt x="1467727" y="37514"/>
                    <a:pt x="1524000" y="0"/>
                  </a:cubicBezTo>
                  <a:cubicBezTo>
                    <a:pt x="1578929" y="36618"/>
                    <a:pt x="1555208" y="41363"/>
                    <a:pt x="1596572" y="0"/>
                  </a:cubicBezTo>
                </a:path>
              </a:pathLst>
            </a:cu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1464066" y="4107512"/>
              <a:ext cx="118698" cy="12166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70070" y="4672896"/>
              <a:ext cx="1951017" cy="42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Inlet pressure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63030" y="2989845"/>
              <a:ext cx="2438399" cy="335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Minimum pressure node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30893" y="2557583"/>
              <a:ext cx="2330243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Variable demand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4833F3-4CF5-C92C-A585-5AE22C13C58F}"/>
              </a:ext>
            </a:extLst>
          </p:cNvPr>
          <p:cNvCxnSpPr>
            <a:cxnSpLocks/>
          </p:cNvCxnSpPr>
          <p:nvPr/>
        </p:nvCxnSpPr>
        <p:spPr>
          <a:xfrm>
            <a:off x="8747951" y="3034076"/>
            <a:ext cx="2433334" cy="0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6E9C79-FFE9-386E-9616-B9E215D28AD6}"/>
              </a:ext>
            </a:extLst>
          </p:cNvPr>
          <p:cNvSpPr txBox="1"/>
          <p:nvPr/>
        </p:nvSpPr>
        <p:spPr>
          <a:xfrm>
            <a:off x="10737642" y="2669732"/>
            <a:ext cx="1007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Pref</a:t>
            </a:r>
            <a:endParaRPr lang="it-IT" sz="20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3170F38-936B-A2A9-3E52-9CC6BBA983E8}"/>
              </a:ext>
            </a:extLst>
          </p:cNvPr>
          <p:cNvCxnSpPr>
            <a:cxnSpLocks/>
          </p:cNvCxnSpPr>
          <p:nvPr/>
        </p:nvCxnSpPr>
        <p:spPr>
          <a:xfrm flipV="1">
            <a:off x="4208568" y="1491084"/>
            <a:ext cx="716469" cy="427902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236770-0920-4EA4-2919-B1C501487CDB}"/>
              </a:ext>
            </a:extLst>
          </p:cNvPr>
          <p:cNvCxnSpPr>
            <a:cxnSpLocks/>
          </p:cNvCxnSpPr>
          <p:nvPr/>
        </p:nvCxnSpPr>
        <p:spPr>
          <a:xfrm flipV="1">
            <a:off x="5452429" y="1536665"/>
            <a:ext cx="31497" cy="511072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58A9902-BFE4-67E0-D57F-4DC82C91E4BD}"/>
              </a:ext>
            </a:extLst>
          </p:cNvPr>
          <p:cNvSpPr/>
          <p:nvPr/>
        </p:nvSpPr>
        <p:spPr>
          <a:xfrm>
            <a:off x="5388956" y="1982749"/>
            <a:ext cx="139723" cy="1452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B6B665C-EBC4-E1F4-87E3-72258F549891}"/>
              </a:ext>
            </a:extLst>
          </p:cNvPr>
          <p:cNvSpPr/>
          <p:nvPr/>
        </p:nvSpPr>
        <p:spPr>
          <a:xfrm>
            <a:off x="4132395" y="1853998"/>
            <a:ext cx="139723" cy="1452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1390AE7-57C7-A3F0-ADC7-B96C6456694C}"/>
              </a:ext>
            </a:extLst>
          </p:cNvPr>
          <p:cNvCxnSpPr>
            <a:cxnSpLocks/>
          </p:cNvCxnSpPr>
          <p:nvPr/>
        </p:nvCxnSpPr>
        <p:spPr>
          <a:xfrm flipH="1" flipV="1">
            <a:off x="5705982" y="1536665"/>
            <a:ext cx="673166" cy="553672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B1A1EF9-21D1-767F-1AF4-C9D06F1F735A}"/>
              </a:ext>
            </a:extLst>
          </p:cNvPr>
          <p:cNvSpPr/>
          <p:nvPr/>
        </p:nvSpPr>
        <p:spPr>
          <a:xfrm>
            <a:off x="6302975" y="2025349"/>
            <a:ext cx="139723" cy="1452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64D18-7C7F-6120-B3A0-1DAAE0C71834}"/>
              </a:ext>
            </a:extLst>
          </p:cNvPr>
          <p:cNvSpPr txBox="1"/>
          <p:nvPr/>
        </p:nvSpPr>
        <p:spPr>
          <a:xfrm>
            <a:off x="958733" y="2271251"/>
            <a:ext cx="274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Sector </a:t>
            </a:r>
            <a:r>
              <a:rPr lang="it-IT" sz="2000" dirty="0" err="1"/>
              <a:t>inlet</a:t>
            </a:r>
            <a:endParaRPr lang="it-IT" sz="2000" dirty="0"/>
          </a:p>
        </p:txBody>
      </p:sp>
      <p:sp>
        <p:nvSpPr>
          <p:cNvPr id="45" name="Freccia a sinistra 19">
            <a:extLst>
              <a:ext uri="{FF2B5EF4-FFF2-40B4-BE49-F238E27FC236}">
                <a16:creationId xmlns:a16="http://schemas.microsoft.com/office/drawing/2014/main" id="{56B97296-792E-AADC-124D-48C41EAFE33A}"/>
              </a:ext>
            </a:extLst>
          </p:cNvPr>
          <p:cNvSpPr/>
          <p:nvPr/>
        </p:nvSpPr>
        <p:spPr>
          <a:xfrm rot="10800000">
            <a:off x="1976297" y="2587555"/>
            <a:ext cx="496458" cy="318772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AFDF71-39B3-6793-E273-86DC211C47F8}"/>
              </a:ext>
            </a:extLst>
          </p:cNvPr>
          <p:cNvCxnSpPr>
            <a:cxnSpLocks/>
          </p:cNvCxnSpPr>
          <p:nvPr/>
        </p:nvCxnSpPr>
        <p:spPr>
          <a:xfrm>
            <a:off x="4408094" y="5067901"/>
            <a:ext cx="2433334" cy="0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BCD1ABF-0A9D-6733-14C8-73078CB5B6E4}"/>
              </a:ext>
            </a:extLst>
          </p:cNvPr>
          <p:cNvSpPr txBox="1"/>
          <p:nvPr/>
        </p:nvSpPr>
        <p:spPr>
          <a:xfrm>
            <a:off x="6397785" y="4703557"/>
            <a:ext cx="1007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Pref</a:t>
            </a:r>
            <a:endParaRPr lang="it-IT" sz="2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16B3E1-6E7B-DBBB-B2C1-E31224C6C16E}"/>
              </a:ext>
            </a:extLst>
          </p:cNvPr>
          <p:cNvSpPr txBox="1"/>
          <p:nvPr/>
        </p:nvSpPr>
        <p:spPr>
          <a:xfrm>
            <a:off x="8373958" y="4358524"/>
            <a:ext cx="3642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FF0000"/>
                </a:solidFill>
              </a:rPr>
              <a:t>Average</a:t>
            </a:r>
            <a:r>
              <a:rPr lang="it-IT" sz="2000" dirty="0">
                <a:solidFill>
                  <a:srgbClr val="FF0000"/>
                </a:solidFill>
              </a:rPr>
              <a:t> pressure </a:t>
            </a:r>
            <a:r>
              <a:rPr lang="it-IT" sz="2000" dirty="0" err="1">
                <a:solidFill>
                  <a:srgbClr val="FF0000"/>
                </a:solidFill>
              </a:rPr>
              <a:t>reduction</a:t>
            </a:r>
            <a:endParaRPr lang="it-IT" sz="2000" dirty="0">
              <a:solidFill>
                <a:srgbClr val="FF0000"/>
              </a:solidFill>
            </a:endParaRPr>
          </a:p>
          <a:p>
            <a:pPr algn="ctr"/>
            <a:endParaRPr lang="it-IT" sz="2000" dirty="0"/>
          </a:p>
          <a:p>
            <a:pPr algn="ctr"/>
            <a:endParaRPr lang="it-IT" sz="2000" dirty="0"/>
          </a:p>
          <a:p>
            <a:pPr algn="ctr"/>
            <a:r>
              <a:rPr lang="it-IT" sz="2000" dirty="0" err="1">
                <a:solidFill>
                  <a:srgbClr val="FF0000"/>
                </a:solidFill>
              </a:rPr>
              <a:t>Leakages</a:t>
            </a:r>
            <a:r>
              <a:rPr lang="it-IT" sz="2000" dirty="0">
                <a:solidFill>
                  <a:srgbClr val="FF0000"/>
                </a:solidFill>
              </a:rPr>
              <a:t> </a:t>
            </a:r>
            <a:r>
              <a:rPr lang="it-IT" sz="2000" dirty="0" err="1">
                <a:solidFill>
                  <a:srgbClr val="FF0000"/>
                </a:solidFill>
              </a:rPr>
              <a:t>reduction</a:t>
            </a:r>
            <a:endParaRPr lang="it-IT" sz="2000" dirty="0">
              <a:solidFill>
                <a:srgbClr val="FF0000"/>
              </a:solidFill>
            </a:endParaRPr>
          </a:p>
        </p:txBody>
      </p:sp>
      <p:sp>
        <p:nvSpPr>
          <p:cNvPr id="58" name="Freccia a sinistra 19">
            <a:extLst>
              <a:ext uri="{FF2B5EF4-FFF2-40B4-BE49-F238E27FC236}">
                <a16:creationId xmlns:a16="http://schemas.microsoft.com/office/drawing/2014/main" id="{50558C48-0BA3-DE26-B810-C888B27D2128}"/>
              </a:ext>
            </a:extLst>
          </p:cNvPr>
          <p:cNvSpPr/>
          <p:nvPr/>
        </p:nvSpPr>
        <p:spPr>
          <a:xfrm rot="16200000">
            <a:off x="9862676" y="4631791"/>
            <a:ext cx="515155" cy="776902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>
              <a:alpha val="4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144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3316-F62F-4A37-2C6F-FC0A30E1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Applicazioni</a:t>
            </a:r>
            <a:r>
              <a:rPr lang="en-GB" dirty="0"/>
              <a:t> a </a:t>
            </a:r>
            <a:r>
              <a:rPr lang="en-GB" dirty="0" err="1"/>
              <a:t>reti</a:t>
            </a:r>
            <a:r>
              <a:rPr lang="en-GB" dirty="0"/>
              <a:t> </a:t>
            </a:r>
            <a:r>
              <a:rPr lang="en-GB" dirty="0" err="1"/>
              <a:t>estese</a:t>
            </a:r>
            <a:endParaRPr lang="en-GB" dirty="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DC82F67D-29F0-B8EB-7AF7-556345B4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50" y="751386"/>
            <a:ext cx="7884847" cy="5146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0DACAA84-BB1E-6D1C-E253-97CAF2CFD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5993" y="3248184"/>
                <a:ext cx="2855798" cy="11275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2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𝑙𝑒𝑎𝑘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0DACAA84-BB1E-6D1C-E253-97CAF2CFD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993" y="3248184"/>
                <a:ext cx="2855798" cy="1127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ella 6">
            <a:extLst>
              <a:ext uri="{FF2B5EF4-FFF2-40B4-BE49-F238E27FC236}">
                <a16:creationId xmlns:a16="http://schemas.microsoft.com/office/drawing/2014/main" id="{AD89021E-E3D1-FDDA-A611-3C56678B3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941106"/>
              </p:ext>
            </p:extLst>
          </p:nvPr>
        </p:nvGraphicFramePr>
        <p:xfrm>
          <a:off x="6038850" y="5650230"/>
          <a:ext cx="614412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229">
                  <a:extLst>
                    <a:ext uri="{9D8B030D-6E8A-4147-A177-3AD203B41FA5}">
                      <a16:colId xmlns:a16="http://schemas.microsoft.com/office/drawing/2014/main" val="2635923061"/>
                    </a:ext>
                  </a:extLst>
                </a:gridCol>
                <a:gridCol w="1496732">
                  <a:extLst>
                    <a:ext uri="{9D8B030D-6E8A-4147-A177-3AD203B41FA5}">
                      <a16:colId xmlns:a16="http://schemas.microsoft.com/office/drawing/2014/main" val="2025764188"/>
                    </a:ext>
                  </a:extLst>
                </a:gridCol>
                <a:gridCol w="899865">
                  <a:extLst>
                    <a:ext uri="{9D8B030D-6E8A-4147-A177-3AD203B41FA5}">
                      <a16:colId xmlns:a16="http://schemas.microsoft.com/office/drawing/2014/main" val="4043034728"/>
                    </a:ext>
                  </a:extLst>
                </a:gridCol>
                <a:gridCol w="1481625">
                  <a:extLst>
                    <a:ext uri="{9D8B030D-6E8A-4147-A177-3AD203B41FA5}">
                      <a16:colId xmlns:a16="http://schemas.microsoft.com/office/drawing/2014/main" val="2464286880"/>
                    </a:ext>
                  </a:extLst>
                </a:gridCol>
                <a:gridCol w="1359677">
                  <a:extLst>
                    <a:ext uri="{9D8B030D-6E8A-4147-A177-3AD203B41FA5}">
                      <a16:colId xmlns:a16="http://schemas.microsoft.com/office/drawing/2014/main" val="859440455"/>
                    </a:ext>
                  </a:extLst>
                </a:gridCol>
              </a:tblGrid>
              <a:tr h="387056">
                <a:tc>
                  <a:txBody>
                    <a:bodyPr/>
                    <a:lstStyle/>
                    <a:p>
                      <a:pPr algn="ctr"/>
                      <a:r>
                        <a:rPr lang="it-IT" sz="2200" b="1" i="0" dirty="0">
                          <a:solidFill>
                            <a:schemeClr val="bg1"/>
                          </a:solidFill>
                        </a:rPr>
                        <a:t>FF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200" b="1" i="1" dirty="0">
                          <a:solidFill>
                            <a:schemeClr val="bg1"/>
                          </a:solidFill>
                        </a:rPr>
                        <a:t>minimizzazione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i="1" dirty="0">
                          <a:solidFill>
                            <a:schemeClr val="bg1"/>
                          </a:solidFill>
                        </a:rPr>
                        <a:t>DS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i="1" dirty="0">
                          <a:solidFill>
                            <a:schemeClr val="bg1"/>
                          </a:solidFill>
                        </a:rPr>
                        <a:t>DS+Pmax P15 P22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200" i="1" dirty="0">
                          <a:solidFill>
                            <a:schemeClr val="bg1"/>
                          </a:solidFill>
                        </a:rPr>
                        <a:t>DS+Pmax</a:t>
                      </a:r>
                    </a:p>
                    <a:p>
                      <a:pPr algn="ctr"/>
                      <a:r>
                        <a:rPr lang="it-IT" sz="2200" i="1" dirty="0">
                          <a:solidFill>
                            <a:schemeClr val="bg1"/>
                          </a:solidFill>
                        </a:rPr>
                        <a:t>P18 P22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4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it-IT" sz="2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</a:t>
                      </a:r>
                      <a:r>
                        <a:rPr lang="it-IT" sz="2200" baseline="-25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leak</a:t>
                      </a:r>
                      <a:endParaRPr lang="it-IT" sz="2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-15.79%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-7%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-13.30%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-15.82%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9011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8B005CB-E887-672C-F053-E6BD8B2E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154" y="1615172"/>
            <a:ext cx="2812637" cy="18750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E1B524-4341-9BF0-EA34-303557E39DB1}"/>
              </a:ext>
            </a:extLst>
          </p:cNvPr>
          <p:cNvSpPr/>
          <p:nvPr/>
        </p:nvSpPr>
        <p:spPr>
          <a:xfrm>
            <a:off x="10858500" y="5688330"/>
            <a:ext cx="1295400" cy="1127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Arrow: Straight with solid fill">
            <a:extLst>
              <a:ext uri="{FF2B5EF4-FFF2-40B4-BE49-F238E27FC236}">
                <a16:creationId xmlns:a16="http://schemas.microsoft.com/office/drawing/2014/main" id="{FD05B21B-436E-5DFE-A133-C0D6ADFAC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-529704" y="-762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AFBC750-C8C2-8F81-36E4-9FF8C893C1AB}"/>
                  </a:ext>
                </a:extLst>
              </p:cNvPr>
              <p:cNvSpPr txBox="1"/>
              <p:nvPr/>
            </p:nvSpPr>
            <p:spPr>
              <a:xfrm>
                <a:off x="9314334" y="4664712"/>
                <a:ext cx="1178703" cy="670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691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AFBC750-C8C2-8F81-36E4-9FF8C893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334" y="4664712"/>
                <a:ext cx="1178703" cy="6708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F9EEAE-DB1E-E193-5158-2439DBF91457}"/>
              </a:ext>
            </a:extLst>
          </p:cNvPr>
          <p:cNvCxnSpPr>
            <a:cxnSpLocks/>
          </p:cNvCxnSpPr>
          <p:nvPr/>
        </p:nvCxnSpPr>
        <p:spPr>
          <a:xfrm>
            <a:off x="10266422" y="5011319"/>
            <a:ext cx="622134" cy="70446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911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54DA-2A81-10C9-0154-D6CF1F97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Abbiamo</a:t>
            </a:r>
            <a:r>
              <a:rPr lang="en-GB" dirty="0"/>
              <a:t> visto a </a:t>
            </a:r>
            <a:r>
              <a:rPr lang="en-GB" dirty="0" err="1"/>
              <a:t>cosa</a:t>
            </a:r>
            <a:r>
              <a:rPr lang="en-GB" dirty="0"/>
              <a:t> </a:t>
            </a:r>
            <a:r>
              <a:rPr lang="en-GB" dirty="0" err="1"/>
              <a:t>servono</a:t>
            </a:r>
            <a:r>
              <a:rPr lang="en-GB" dirty="0"/>
              <a:t> le </a:t>
            </a:r>
            <a:r>
              <a:rPr lang="en-GB" dirty="0" err="1"/>
              <a:t>valvole</a:t>
            </a:r>
            <a:r>
              <a:rPr lang="en-GB" dirty="0"/>
              <a:t> PRV ma come </a:t>
            </a:r>
            <a:r>
              <a:rPr lang="en-GB" dirty="0" err="1"/>
              <a:t>funzionano</a:t>
            </a:r>
            <a:r>
              <a:rPr lang="en-GB" dirty="0"/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D9F08B-A3E2-7B86-868C-2753D0D596A1}"/>
              </a:ext>
            </a:extLst>
          </p:cNvPr>
          <p:cNvSpPr/>
          <p:nvPr/>
        </p:nvSpPr>
        <p:spPr>
          <a:xfrm>
            <a:off x="5127813" y="3108558"/>
            <a:ext cx="4988859" cy="2246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78E0A-45E5-8EC6-64FE-DC412628C9DB}"/>
              </a:ext>
            </a:extLst>
          </p:cNvPr>
          <p:cNvSpPr/>
          <p:nvPr/>
        </p:nvSpPr>
        <p:spPr>
          <a:xfrm>
            <a:off x="5127813" y="753193"/>
            <a:ext cx="4988859" cy="21423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40">
            <a:extLst>
              <a:ext uri="{FF2B5EF4-FFF2-40B4-BE49-F238E27FC236}">
                <a16:creationId xmlns:a16="http://schemas.microsoft.com/office/drawing/2014/main" id="{930246CD-8268-F169-F833-AE84FB2A9BB0}"/>
              </a:ext>
            </a:extLst>
          </p:cNvPr>
          <p:cNvCxnSpPr/>
          <p:nvPr/>
        </p:nvCxnSpPr>
        <p:spPr bwMode="auto">
          <a:xfrm flipH="1">
            <a:off x="8490660" y="1268852"/>
            <a:ext cx="1" cy="1014744"/>
          </a:xfrm>
          <a:prstGeom prst="line">
            <a:avLst/>
          </a:prstGeom>
          <a:noFill/>
          <a:ln w="9525" cap="flat" cmpd="sng" algn="ctr">
            <a:solidFill>
              <a:srgbClr val="0052A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uppo 41">
            <a:extLst>
              <a:ext uri="{FF2B5EF4-FFF2-40B4-BE49-F238E27FC236}">
                <a16:creationId xmlns:a16="http://schemas.microsoft.com/office/drawing/2014/main" id="{7E4E7536-BAE7-D4F6-D376-FDDA2F1B2F2E}"/>
              </a:ext>
            </a:extLst>
          </p:cNvPr>
          <p:cNvGrpSpPr/>
          <p:nvPr/>
        </p:nvGrpSpPr>
        <p:grpSpPr>
          <a:xfrm>
            <a:off x="5522907" y="907387"/>
            <a:ext cx="4250452" cy="800502"/>
            <a:chOff x="4049836" y="1130905"/>
            <a:chExt cx="4250452" cy="926161"/>
          </a:xfrm>
        </p:grpSpPr>
        <p:sp>
          <p:nvSpPr>
            <p:cNvPr id="9" name="Figura a mano libera 42">
              <a:extLst>
                <a:ext uri="{FF2B5EF4-FFF2-40B4-BE49-F238E27FC236}">
                  <a16:creationId xmlns:a16="http://schemas.microsoft.com/office/drawing/2014/main" id="{59215B34-2305-6932-9E3A-23729B938AE4}"/>
                </a:ext>
              </a:extLst>
            </p:cNvPr>
            <p:cNvSpPr/>
            <p:nvPr/>
          </p:nvSpPr>
          <p:spPr bwMode="auto">
            <a:xfrm>
              <a:off x="4049836" y="1130905"/>
              <a:ext cx="4250452" cy="926161"/>
            </a:xfrm>
            <a:custGeom>
              <a:avLst/>
              <a:gdLst>
                <a:gd name="connsiteX0" fmla="*/ 0 w 4250452"/>
                <a:gd name="connsiteY0" fmla="*/ 0 h 904351"/>
                <a:gd name="connsiteX1" fmla="*/ 1607736 w 4250452"/>
                <a:gd name="connsiteY1" fmla="*/ 80387 h 904351"/>
                <a:gd name="connsiteX2" fmla="*/ 1788606 w 4250452"/>
                <a:gd name="connsiteY2" fmla="*/ 180870 h 904351"/>
                <a:gd name="connsiteX3" fmla="*/ 1879041 w 4250452"/>
                <a:gd name="connsiteY3" fmla="*/ 522514 h 904351"/>
                <a:gd name="connsiteX4" fmla="*/ 2080008 w 4250452"/>
                <a:gd name="connsiteY4" fmla="*/ 864158 h 904351"/>
                <a:gd name="connsiteX5" fmla="*/ 2210637 w 4250452"/>
                <a:gd name="connsiteY5" fmla="*/ 904351 h 904351"/>
                <a:gd name="connsiteX6" fmla="*/ 2401556 w 4250452"/>
                <a:gd name="connsiteY6" fmla="*/ 733529 h 904351"/>
                <a:gd name="connsiteX7" fmla="*/ 2461846 w 4250452"/>
                <a:gd name="connsiteY7" fmla="*/ 572756 h 904351"/>
                <a:gd name="connsiteX8" fmla="*/ 2733151 w 4250452"/>
                <a:gd name="connsiteY8" fmla="*/ 432079 h 904351"/>
                <a:gd name="connsiteX9" fmla="*/ 4250452 w 4250452"/>
                <a:gd name="connsiteY9" fmla="*/ 562708 h 904351"/>
                <a:gd name="connsiteX0" fmla="*/ 0 w 4250452"/>
                <a:gd name="connsiteY0" fmla="*/ 0 h 904351"/>
                <a:gd name="connsiteX1" fmla="*/ 1607736 w 4250452"/>
                <a:gd name="connsiteY1" fmla="*/ 80387 h 904351"/>
                <a:gd name="connsiteX2" fmla="*/ 1788606 w 4250452"/>
                <a:gd name="connsiteY2" fmla="*/ 180870 h 904351"/>
                <a:gd name="connsiteX3" fmla="*/ 1879041 w 4250452"/>
                <a:gd name="connsiteY3" fmla="*/ 522514 h 904351"/>
                <a:gd name="connsiteX4" fmla="*/ 2080008 w 4250452"/>
                <a:gd name="connsiteY4" fmla="*/ 864158 h 904351"/>
                <a:gd name="connsiteX5" fmla="*/ 2210637 w 4250452"/>
                <a:gd name="connsiteY5" fmla="*/ 904351 h 904351"/>
                <a:gd name="connsiteX6" fmla="*/ 2401556 w 4250452"/>
                <a:gd name="connsiteY6" fmla="*/ 733529 h 904351"/>
                <a:gd name="connsiteX7" fmla="*/ 2461846 w 4250452"/>
                <a:gd name="connsiteY7" fmla="*/ 572756 h 904351"/>
                <a:gd name="connsiteX8" fmla="*/ 2733151 w 4250452"/>
                <a:gd name="connsiteY8" fmla="*/ 432079 h 904351"/>
                <a:gd name="connsiteX9" fmla="*/ 4250452 w 4250452"/>
                <a:gd name="connsiteY9" fmla="*/ 562708 h 904351"/>
                <a:gd name="connsiteX0" fmla="*/ 0 w 4250452"/>
                <a:gd name="connsiteY0" fmla="*/ 0 h 904351"/>
                <a:gd name="connsiteX1" fmla="*/ 1607736 w 4250452"/>
                <a:gd name="connsiteY1" fmla="*/ 80387 h 904351"/>
                <a:gd name="connsiteX2" fmla="*/ 1788606 w 4250452"/>
                <a:gd name="connsiteY2" fmla="*/ 180870 h 904351"/>
                <a:gd name="connsiteX3" fmla="*/ 1879041 w 4250452"/>
                <a:gd name="connsiteY3" fmla="*/ 522514 h 904351"/>
                <a:gd name="connsiteX4" fmla="*/ 2080008 w 4250452"/>
                <a:gd name="connsiteY4" fmla="*/ 864158 h 904351"/>
                <a:gd name="connsiteX5" fmla="*/ 2210637 w 4250452"/>
                <a:gd name="connsiteY5" fmla="*/ 904351 h 904351"/>
                <a:gd name="connsiteX6" fmla="*/ 2401556 w 4250452"/>
                <a:gd name="connsiteY6" fmla="*/ 733529 h 904351"/>
                <a:gd name="connsiteX7" fmla="*/ 2461846 w 4250452"/>
                <a:gd name="connsiteY7" fmla="*/ 572756 h 904351"/>
                <a:gd name="connsiteX8" fmla="*/ 2733151 w 4250452"/>
                <a:gd name="connsiteY8" fmla="*/ 432079 h 904351"/>
                <a:gd name="connsiteX9" fmla="*/ 4250452 w 4250452"/>
                <a:gd name="connsiteY9" fmla="*/ 562708 h 904351"/>
                <a:gd name="connsiteX0" fmla="*/ 0 w 4250452"/>
                <a:gd name="connsiteY0" fmla="*/ 0 h 904351"/>
                <a:gd name="connsiteX1" fmla="*/ 1607736 w 4250452"/>
                <a:gd name="connsiteY1" fmla="*/ 80387 h 904351"/>
                <a:gd name="connsiteX2" fmla="*/ 1879041 w 4250452"/>
                <a:gd name="connsiteY2" fmla="*/ 522514 h 904351"/>
                <a:gd name="connsiteX3" fmla="*/ 2080008 w 4250452"/>
                <a:gd name="connsiteY3" fmla="*/ 864158 h 904351"/>
                <a:gd name="connsiteX4" fmla="*/ 2210637 w 4250452"/>
                <a:gd name="connsiteY4" fmla="*/ 904351 h 904351"/>
                <a:gd name="connsiteX5" fmla="*/ 2401556 w 4250452"/>
                <a:gd name="connsiteY5" fmla="*/ 733529 h 904351"/>
                <a:gd name="connsiteX6" fmla="*/ 2461846 w 4250452"/>
                <a:gd name="connsiteY6" fmla="*/ 572756 h 904351"/>
                <a:gd name="connsiteX7" fmla="*/ 2733151 w 4250452"/>
                <a:gd name="connsiteY7" fmla="*/ 432079 h 904351"/>
                <a:gd name="connsiteX8" fmla="*/ 4250452 w 4250452"/>
                <a:gd name="connsiteY8" fmla="*/ 562708 h 904351"/>
                <a:gd name="connsiteX0" fmla="*/ 0 w 4250452"/>
                <a:gd name="connsiteY0" fmla="*/ 0 h 935217"/>
                <a:gd name="connsiteX1" fmla="*/ 1607736 w 4250452"/>
                <a:gd name="connsiteY1" fmla="*/ 80387 h 935217"/>
                <a:gd name="connsiteX2" fmla="*/ 1879041 w 4250452"/>
                <a:gd name="connsiteY2" fmla="*/ 522514 h 935217"/>
                <a:gd name="connsiteX3" fmla="*/ 2080008 w 4250452"/>
                <a:gd name="connsiteY3" fmla="*/ 864158 h 935217"/>
                <a:gd name="connsiteX4" fmla="*/ 2210637 w 4250452"/>
                <a:gd name="connsiteY4" fmla="*/ 904351 h 935217"/>
                <a:gd name="connsiteX5" fmla="*/ 2401556 w 4250452"/>
                <a:gd name="connsiteY5" fmla="*/ 733529 h 935217"/>
                <a:gd name="connsiteX6" fmla="*/ 2461846 w 4250452"/>
                <a:gd name="connsiteY6" fmla="*/ 572756 h 935217"/>
                <a:gd name="connsiteX7" fmla="*/ 2733151 w 4250452"/>
                <a:gd name="connsiteY7" fmla="*/ 432079 h 935217"/>
                <a:gd name="connsiteX8" fmla="*/ 4250452 w 4250452"/>
                <a:gd name="connsiteY8" fmla="*/ 562708 h 935217"/>
                <a:gd name="connsiteX0" fmla="*/ 0 w 4250452"/>
                <a:gd name="connsiteY0" fmla="*/ 0 h 933500"/>
                <a:gd name="connsiteX1" fmla="*/ 1607736 w 4250452"/>
                <a:gd name="connsiteY1" fmla="*/ 80387 h 933500"/>
                <a:gd name="connsiteX2" fmla="*/ 1879041 w 4250452"/>
                <a:gd name="connsiteY2" fmla="*/ 522514 h 933500"/>
                <a:gd name="connsiteX3" fmla="*/ 2080008 w 4250452"/>
                <a:gd name="connsiteY3" fmla="*/ 864158 h 933500"/>
                <a:gd name="connsiteX4" fmla="*/ 2210637 w 4250452"/>
                <a:gd name="connsiteY4" fmla="*/ 904351 h 933500"/>
                <a:gd name="connsiteX5" fmla="*/ 2401556 w 4250452"/>
                <a:gd name="connsiteY5" fmla="*/ 733529 h 933500"/>
                <a:gd name="connsiteX6" fmla="*/ 2461846 w 4250452"/>
                <a:gd name="connsiteY6" fmla="*/ 572756 h 933500"/>
                <a:gd name="connsiteX7" fmla="*/ 2733151 w 4250452"/>
                <a:gd name="connsiteY7" fmla="*/ 432079 h 933500"/>
                <a:gd name="connsiteX8" fmla="*/ 4250452 w 4250452"/>
                <a:gd name="connsiteY8" fmla="*/ 562708 h 933500"/>
                <a:gd name="connsiteX0" fmla="*/ 0 w 4250452"/>
                <a:gd name="connsiteY0" fmla="*/ 0 h 933500"/>
                <a:gd name="connsiteX1" fmla="*/ 1607736 w 4250452"/>
                <a:gd name="connsiteY1" fmla="*/ 80387 h 933500"/>
                <a:gd name="connsiteX2" fmla="*/ 1879041 w 4250452"/>
                <a:gd name="connsiteY2" fmla="*/ 522514 h 933500"/>
                <a:gd name="connsiteX3" fmla="*/ 2080008 w 4250452"/>
                <a:gd name="connsiteY3" fmla="*/ 864158 h 933500"/>
                <a:gd name="connsiteX4" fmla="*/ 2210637 w 4250452"/>
                <a:gd name="connsiteY4" fmla="*/ 904351 h 933500"/>
                <a:gd name="connsiteX5" fmla="*/ 2401556 w 4250452"/>
                <a:gd name="connsiteY5" fmla="*/ 733529 h 933500"/>
                <a:gd name="connsiteX6" fmla="*/ 2461846 w 4250452"/>
                <a:gd name="connsiteY6" fmla="*/ 572756 h 933500"/>
                <a:gd name="connsiteX7" fmla="*/ 2733151 w 4250452"/>
                <a:gd name="connsiteY7" fmla="*/ 432079 h 933500"/>
                <a:gd name="connsiteX8" fmla="*/ 4250452 w 4250452"/>
                <a:gd name="connsiteY8" fmla="*/ 562708 h 933500"/>
                <a:gd name="connsiteX0" fmla="*/ 0 w 4250452"/>
                <a:gd name="connsiteY0" fmla="*/ 0 h 933500"/>
                <a:gd name="connsiteX1" fmla="*/ 1607736 w 4250452"/>
                <a:gd name="connsiteY1" fmla="*/ 80387 h 933500"/>
                <a:gd name="connsiteX2" fmla="*/ 1879041 w 4250452"/>
                <a:gd name="connsiteY2" fmla="*/ 522514 h 933500"/>
                <a:gd name="connsiteX3" fmla="*/ 2080008 w 4250452"/>
                <a:gd name="connsiteY3" fmla="*/ 864158 h 933500"/>
                <a:gd name="connsiteX4" fmla="*/ 2210637 w 4250452"/>
                <a:gd name="connsiteY4" fmla="*/ 904351 h 933500"/>
                <a:gd name="connsiteX5" fmla="*/ 2401556 w 4250452"/>
                <a:gd name="connsiteY5" fmla="*/ 733529 h 933500"/>
                <a:gd name="connsiteX6" fmla="*/ 2733151 w 4250452"/>
                <a:gd name="connsiteY6" fmla="*/ 432079 h 933500"/>
                <a:gd name="connsiteX7" fmla="*/ 4250452 w 4250452"/>
                <a:gd name="connsiteY7" fmla="*/ 562708 h 933500"/>
                <a:gd name="connsiteX0" fmla="*/ 0 w 4250452"/>
                <a:gd name="connsiteY0" fmla="*/ 0 h 933500"/>
                <a:gd name="connsiteX1" fmla="*/ 1607736 w 4250452"/>
                <a:gd name="connsiteY1" fmla="*/ 80387 h 933500"/>
                <a:gd name="connsiteX2" fmla="*/ 1879041 w 4250452"/>
                <a:gd name="connsiteY2" fmla="*/ 522514 h 933500"/>
                <a:gd name="connsiteX3" fmla="*/ 2080008 w 4250452"/>
                <a:gd name="connsiteY3" fmla="*/ 864158 h 933500"/>
                <a:gd name="connsiteX4" fmla="*/ 2210637 w 4250452"/>
                <a:gd name="connsiteY4" fmla="*/ 904351 h 933500"/>
                <a:gd name="connsiteX5" fmla="*/ 2401556 w 4250452"/>
                <a:gd name="connsiteY5" fmla="*/ 733529 h 933500"/>
                <a:gd name="connsiteX6" fmla="*/ 2924069 w 4250452"/>
                <a:gd name="connsiteY6" fmla="*/ 452176 h 933500"/>
                <a:gd name="connsiteX7" fmla="*/ 4250452 w 4250452"/>
                <a:gd name="connsiteY7" fmla="*/ 562708 h 933500"/>
                <a:gd name="connsiteX0" fmla="*/ 0 w 4250452"/>
                <a:gd name="connsiteY0" fmla="*/ 0 h 933500"/>
                <a:gd name="connsiteX1" fmla="*/ 1607736 w 4250452"/>
                <a:gd name="connsiteY1" fmla="*/ 80387 h 933500"/>
                <a:gd name="connsiteX2" fmla="*/ 1929282 w 4250452"/>
                <a:gd name="connsiteY2" fmla="*/ 522514 h 933500"/>
                <a:gd name="connsiteX3" fmla="*/ 2080008 w 4250452"/>
                <a:gd name="connsiteY3" fmla="*/ 864158 h 933500"/>
                <a:gd name="connsiteX4" fmla="*/ 2210637 w 4250452"/>
                <a:gd name="connsiteY4" fmla="*/ 904351 h 933500"/>
                <a:gd name="connsiteX5" fmla="*/ 2401556 w 4250452"/>
                <a:gd name="connsiteY5" fmla="*/ 733529 h 933500"/>
                <a:gd name="connsiteX6" fmla="*/ 2924069 w 4250452"/>
                <a:gd name="connsiteY6" fmla="*/ 452176 h 933500"/>
                <a:gd name="connsiteX7" fmla="*/ 4250452 w 4250452"/>
                <a:gd name="connsiteY7" fmla="*/ 562708 h 933500"/>
                <a:gd name="connsiteX0" fmla="*/ 0 w 4250452"/>
                <a:gd name="connsiteY0" fmla="*/ 0 h 926161"/>
                <a:gd name="connsiteX1" fmla="*/ 1607736 w 4250452"/>
                <a:gd name="connsiteY1" fmla="*/ 80387 h 926161"/>
                <a:gd name="connsiteX2" fmla="*/ 1929282 w 4250452"/>
                <a:gd name="connsiteY2" fmla="*/ 522514 h 926161"/>
                <a:gd name="connsiteX3" fmla="*/ 2080008 w 4250452"/>
                <a:gd name="connsiteY3" fmla="*/ 864158 h 926161"/>
                <a:gd name="connsiteX4" fmla="*/ 2220685 w 4250452"/>
                <a:gd name="connsiteY4" fmla="*/ 894303 h 926161"/>
                <a:gd name="connsiteX5" fmla="*/ 2401556 w 4250452"/>
                <a:gd name="connsiteY5" fmla="*/ 733529 h 926161"/>
                <a:gd name="connsiteX6" fmla="*/ 2924069 w 4250452"/>
                <a:gd name="connsiteY6" fmla="*/ 452176 h 926161"/>
                <a:gd name="connsiteX7" fmla="*/ 4250452 w 4250452"/>
                <a:gd name="connsiteY7" fmla="*/ 562708 h 92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50452" h="926161">
                  <a:moveTo>
                    <a:pt x="0" y="0"/>
                  </a:moveTo>
                  <a:lnTo>
                    <a:pt x="1607736" y="80387"/>
                  </a:lnTo>
                  <a:cubicBezTo>
                    <a:pt x="1920909" y="167473"/>
                    <a:pt x="1850570" y="391886"/>
                    <a:pt x="1929282" y="522514"/>
                  </a:cubicBezTo>
                  <a:cubicBezTo>
                    <a:pt x="1979524" y="636395"/>
                    <a:pt x="2031441" y="802193"/>
                    <a:pt x="2080008" y="864158"/>
                  </a:cubicBezTo>
                  <a:cubicBezTo>
                    <a:pt x="2128575" y="926123"/>
                    <a:pt x="2157045" y="951244"/>
                    <a:pt x="2220685" y="894303"/>
                  </a:cubicBezTo>
                  <a:cubicBezTo>
                    <a:pt x="2284325" y="837362"/>
                    <a:pt x="2284325" y="807217"/>
                    <a:pt x="2401556" y="733529"/>
                  </a:cubicBezTo>
                  <a:cubicBezTo>
                    <a:pt x="2518787" y="659841"/>
                    <a:pt x="2615920" y="480646"/>
                    <a:pt x="2924069" y="452176"/>
                  </a:cubicBezTo>
                  <a:lnTo>
                    <a:pt x="4250452" y="562708"/>
                  </a:lnTo>
                </a:path>
              </a:pathLst>
            </a:cu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20000"/>
                </a:spcBef>
                <a:spcAft>
                  <a:spcPct val="0"/>
                </a:spcAft>
              </a:pPr>
              <a:endParaRPr lang="en-US" sz="2400">
                <a:latin typeface="Arial" charset="0"/>
              </a:endParaRPr>
            </a:p>
          </p:txBody>
        </p:sp>
        <p:cxnSp>
          <p:nvCxnSpPr>
            <p:cNvPr id="10" name="Connettore 2 43">
              <a:extLst>
                <a:ext uri="{FF2B5EF4-FFF2-40B4-BE49-F238E27FC236}">
                  <a16:creationId xmlns:a16="http://schemas.microsoft.com/office/drawing/2014/main" id="{08CD76DA-32A4-4D61-9728-50C0C6063BBD}"/>
                </a:ext>
              </a:extLst>
            </p:cNvPr>
            <p:cNvCxnSpPr/>
            <p:nvPr/>
          </p:nvCxnSpPr>
          <p:spPr bwMode="auto">
            <a:xfrm>
              <a:off x="6350908" y="1216706"/>
              <a:ext cx="0" cy="377279"/>
            </a:xfrm>
            <a:prstGeom prst="straightConnector1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11" name="Connettore diritto 44">
              <a:extLst>
                <a:ext uri="{FF2B5EF4-FFF2-40B4-BE49-F238E27FC236}">
                  <a16:creationId xmlns:a16="http://schemas.microsoft.com/office/drawing/2014/main" id="{A9219C80-51DE-2BC0-FC24-BD32DB51C007}"/>
                </a:ext>
              </a:extLst>
            </p:cNvPr>
            <p:cNvCxnSpPr/>
            <p:nvPr/>
          </p:nvCxnSpPr>
          <p:spPr bwMode="auto">
            <a:xfrm>
              <a:off x="6090690" y="1216706"/>
              <a:ext cx="480932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Connettore diritto 45">
              <a:extLst>
                <a:ext uri="{FF2B5EF4-FFF2-40B4-BE49-F238E27FC236}">
                  <a16:creationId xmlns:a16="http://schemas.microsoft.com/office/drawing/2014/main" id="{37F83050-E3F9-16FC-D49C-A89EFC5B2D21}"/>
                </a:ext>
              </a:extLst>
            </p:cNvPr>
            <p:cNvCxnSpPr/>
            <p:nvPr/>
          </p:nvCxnSpPr>
          <p:spPr bwMode="auto">
            <a:xfrm>
              <a:off x="6112463" y="1600212"/>
              <a:ext cx="480932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CasellaDiTesto 46">
              <a:extLst>
                <a:ext uri="{FF2B5EF4-FFF2-40B4-BE49-F238E27FC236}">
                  <a16:creationId xmlns:a16="http://schemas.microsoft.com/office/drawing/2014/main" id="{2E943CF5-27D2-35B0-EC45-CB16CA3C46E8}"/>
                </a:ext>
              </a:extLst>
            </p:cNvPr>
            <p:cNvSpPr txBox="1"/>
            <p:nvPr/>
          </p:nvSpPr>
          <p:spPr>
            <a:xfrm>
              <a:off x="6466114" y="1171979"/>
              <a:ext cx="1296012" cy="356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2060"/>
                  </a:solidFill>
                  <a:latin typeface="Symbol" panose="05050102010706020507" pitchFamily="18" charset="2"/>
                </a:rPr>
                <a:t>D</a:t>
              </a:r>
              <a:r>
                <a:rPr lang="en-US" sz="1400" b="1" dirty="0">
                  <a:solidFill>
                    <a:srgbClr val="002060"/>
                  </a:solidFill>
                </a:rPr>
                <a:t>p</a:t>
              </a:r>
              <a:r>
                <a:rPr lang="en-US" sz="1400" b="1" baseline="-25000" dirty="0">
                  <a:solidFill>
                    <a:srgbClr val="002060"/>
                  </a:solidFill>
                </a:rPr>
                <a:t>1</a:t>
              </a:r>
              <a:endParaRPr lang="en-US" sz="1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4" name="CasellaDiTesto 47">
            <a:extLst>
              <a:ext uri="{FF2B5EF4-FFF2-40B4-BE49-F238E27FC236}">
                <a16:creationId xmlns:a16="http://schemas.microsoft.com/office/drawing/2014/main" id="{1F02CFA7-0DED-A947-3FAC-8F4CFCBBB3E0}"/>
              </a:ext>
            </a:extLst>
          </p:cNvPr>
          <p:cNvSpPr txBox="1"/>
          <p:nvPr/>
        </p:nvSpPr>
        <p:spPr>
          <a:xfrm>
            <a:off x="4338053" y="5552347"/>
            <a:ext cx="593080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</a:rPr>
              <a:t>Power dissipated P [W] = Q </a:t>
            </a:r>
            <a:r>
              <a:rPr lang="it-IT" sz="2000" dirty="0">
                <a:solidFill>
                  <a:srgbClr val="002060"/>
                </a:solidFill>
              </a:rPr>
              <a:t>[mc/s] </a:t>
            </a:r>
            <a:r>
              <a:rPr lang="it-IT" sz="2000" b="1" dirty="0">
                <a:solidFill>
                  <a:srgbClr val="002060"/>
                </a:solidFill>
              </a:rPr>
              <a:t>* </a:t>
            </a:r>
            <a:r>
              <a:rPr lang="it-IT" sz="2000" b="1" dirty="0">
                <a:solidFill>
                  <a:srgbClr val="002060"/>
                </a:solidFill>
                <a:latin typeface="Symbol" panose="05050102010706020507" pitchFamily="18" charset="2"/>
              </a:rPr>
              <a:t>D</a:t>
            </a:r>
            <a:r>
              <a:rPr lang="it-IT" sz="2000" b="1" dirty="0">
                <a:solidFill>
                  <a:srgbClr val="002060"/>
                </a:solidFill>
              </a:rPr>
              <a:t>p </a:t>
            </a:r>
            <a:r>
              <a:rPr lang="it-IT" sz="2000" dirty="0">
                <a:solidFill>
                  <a:srgbClr val="002060"/>
                </a:solidFill>
              </a:rPr>
              <a:t>[Pa]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10801F-FAD3-CC63-0690-7C98E372A9BF}"/>
              </a:ext>
            </a:extLst>
          </p:cNvPr>
          <p:cNvGrpSpPr/>
          <p:nvPr/>
        </p:nvGrpSpPr>
        <p:grpSpPr>
          <a:xfrm>
            <a:off x="5229427" y="1817401"/>
            <a:ext cx="4543932" cy="789610"/>
            <a:chOff x="3705427" y="1817401"/>
            <a:chExt cx="4543932" cy="7896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2D5B7F-F745-2CC8-551B-3ED4ACE13266}"/>
                </a:ext>
              </a:extLst>
            </p:cNvPr>
            <p:cNvSpPr/>
            <p:nvPr/>
          </p:nvSpPr>
          <p:spPr>
            <a:xfrm>
              <a:off x="4063871" y="2269513"/>
              <a:ext cx="4185488" cy="236437"/>
            </a:xfrm>
            <a:prstGeom prst="rect">
              <a:avLst/>
            </a:prstGeom>
            <a:solidFill>
              <a:srgbClr val="8497B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7" name="Gruppo 48">
              <a:extLst>
                <a:ext uri="{FF2B5EF4-FFF2-40B4-BE49-F238E27FC236}">
                  <a16:creationId xmlns:a16="http://schemas.microsoft.com/office/drawing/2014/main" id="{449FCB0B-462F-36D9-6EEC-2804A236FEFA}"/>
                </a:ext>
              </a:extLst>
            </p:cNvPr>
            <p:cNvGrpSpPr/>
            <p:nvPr/>
          </p:nvGrpSpPr>
          <p:grpSpPr>
            <a:xfrm>
              <a:off x="3705427" y="1817401"/>
              <a:ext cx="2565398" cy="789610"/>
              <a:chOff x="3756356" y="2040920"/>
              <a:chExt cx="2565398" cy="789610"/>
            </a:xfrm>
          </p:grpSpPr>
          <p:sp>
            <p:nvSpPr>
              <p:cNvPr id="18" name="Fascicolazione 51">
                <a:extLst>
                  <a:ext uri="{FF2B5EF4-FFF2-40B4-BE49-F238E27FC236}">
                    <a16:creationId xmlns:a16="http://schemas.microsoft.com/office/drawing/2014/main" id="{A3C2D345-4ED2-435E-EC8F-CA86E925B835}"/>
                  </a:ext>
                </a:extLst>
              </p:cNvPr>
              <p:cNvSpPr/>
              <p:nvPr/>
            </p:nvSpPr>
            <p:spPr bwMode="auto">
              <a:xfrm rot="16200000">
                <a:off x="5758368" y="1982048"/>
                <a:ext cx="273449" cy="391194"/>
              </a:xfrm>
              <a:prstGeom prst="flowChartCollat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endParaRPr lang="en-US" sz="2400">
                  <a:latin typeface="Arial" charset="0"/>
                </a:endParaRPr>
              </a:p>
            </p:txBody>
          </p:sp>
          <p:cxnSp>
            <p:nvCxnSpPr>
              <p:cNvPr id="19" name="Connettore diritto 52">
                <a:extLst>
                  <a:ext uri="{FF2B5EF4-FFF2-40B4-BE49-F238E27FC236}">
                    <a16:creationId xmlns:a16="http://schemas.microsoft.com/office/drawing/2014/main" id="{BC094B35-8B45-0953-C2AB-781DC9AD1292}"/>
                  </a:ext>
                </a:extLst>
              </p:cNvPr>
              <p:cNvCxnSpPr>
                <a:stCxn id="18" idx="1"/>
                <a:endCxn id="22" idx="0"/>
              </p:cNvCxnSpPr>
              <p:nvPr/>
            </p:nvCxnSpPr>
            <p:spPr bwMode="auto">
              <a:xfrm>
                <a:off x="5895093" y="2177645"/>
                <a:ext cx="3847" cy="195021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0" name="CasellaDiTesto 53">
                <a:extLst>
                  <a:ext uri="{FF2B5EF4-FFF2-40B4-BE49-F238E27FC236}">
                    <a16:creationId xmlns:a16="http://schemas.microsoft.com/office/drawing/2014/main" id="{E76C2E91-767B-4C26-EC4A-13CD7784CFB4}"/>
                  </a:ext>
                </a:extLst>
              </p:cNvPr>
              <p:cNvSpPr txBox="1"/>
              <p:nvPr/>
            </p:nvSpPr>
            <p:spPr>
              <a:xfrm>
                <a:off x="4468227" y="2123077"/>
                <a:ext cx="9561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2060"/>
                    </a:solidFill>
                  </a:rPr>
                  <a:t>Q</a:t>
                </a:r>
                <a:r>
                  <a:rPr lang="en-US" sz="1600" b="1" baseline="-25000" dirty="0">
                    <a:solidFill>
                      <a:srgbClr val="002060"/>
                    </a:solidFill>
                  </a:rPr>
                  <a:t>1</a:t>
                </a:r>
              </a:p>
            </p:txBody>
          </p:sp>
          <p:sp>
            <p:nvSpPr>
              <p:cNvPr id="21" name="Figura a mano libera 54">
                <a:extLst>
                  <a:ext uri="{FF2B5EF4-FFF2-40B4-BE49-F238E27FC236}">
                    <a16:creationId xmlns:a16="http://schemas.microsoft.com/office/drawing/2014/main" id="{AF973510-6AAD-15CC-899E-74B5A2667D0C}"/>
                  </a:ext>
                </a:extLst>
              </p:cNvPr>
              <p:cNvSpPr/>
              <p:nvPr/>
            </p:nvSpPr>
            <p:spPr bwMode="auto">
              <a:xfrm>
                <a:off x="3756356" y="2200561"/>
                <a:ext cx="733530" cy="151557"/>
              </a:xfrm>
              <a:custGeom>
                <a:avLst/>
                <a:gdLst>
                  <a:gd name="connsiteX0" fmla="*/ 0 w 411983"/>
                  <a:gd name="connsiteY0" fmla="*/ 140705 h 151557"/>
                  <a:gd name="connsiteX1" fmla="*/ 130629 w 411983"/>
                  <a:gd name="connsiteY1" fmla="*/ 28 h 151557"/>
                  <a:gd name="connsiteX2" fmla="*/ 221064 w 411983"/>
                  <a:gd name="connsiteY2" fmla="*/ 150753 h 151557"/>
                  <a:gd name="connsiteX3" fmla="*/ 331596 w 411983"/>
                  <a:gd name="connsiteY3" fmla="*/ 60318 h 151557"/>
                  <a:gd name="connsiteX4" fmla="*/ 411983 w 411983"/>
                  <a:gd name="connsiteY4" fmla="*/ 70366 h 151557"/>
                  <a:gd name="connsiteX5" fmla="*/ 411983 w 411983"/>
                  <a:gd name="connsiteY5" fmla="*/ 70366 h 15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983" h="151557">
                    <a:moveTo>
                      <a:pt x="0" y="140705"/>
                    </a:moveTo>
                    <a:cubicBezTo>
                      <a:pt x="46892" y="69529"/>
                      <a:pt x="93785" y="-1647"/>
                      <a:pt x="130629" y="28"/>
                    </a:cubicBezTo>
                    <a:cubicBezTo>
                      <a:pt x="167473" y="1703"/>
                      <a:pt x="187570" y="140705"/>
                      <a:pt x="221064" y="150753"/>
                    </a:cubicBezTo>
                    <a:cubicBezTo>
                      <a:pt x="254558" y="160801"/>
                      <a:pt x="299776" y="73716"/>
                      <a:pt x="331596" y="60318"/>
                    </a:cubicBezTo>
                    <a:cubicBezTo>
                      <a:pt x="363416" y="46920"/>
                      <a:pt x="411983" y="70366"/>
                      <a:pt x="411983" y="70366"/>
                    </a:cubicBezTo>
                    <a:lnTo>
                      <a:pt x="411983" y="70366"/>
                    </a:lnTo>
                  </a:path>
                </a:pathLst>
              </a:cu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endParaRPr lang="en-US" sz="2400">
                  <a:latin typeface="Arial" charset="0"/>
                </a:endParaRPr>
              </a:p>
            </p:txBody>
          </p:sp>
          <p:sp>
            <p:nvSpPr>
              <p:cNvPr id="22" name="Rettangolo 55">
                <a:extLst>
                  <a:ext uri="{FF2B5EF4-FFF2-40B4-BE49-F238E27FC236}">
                    <a16:creationId xmlns:a16="http://schemas.microsoft.com/office/drawing/2014/main" id="{F01F6005-3FA6-30C7-D8BF-D56745FE4B0D}"/>
                  </a:ext>
                </a:extLst>
              </p:cNvPr>
              <p:cNvSpPr/>
              <p:nvPr/>
            </p:nvSpPr>
            <p:spPr bwMode="auto">
              <a:xfrm>
                <a:off x="5476126" y="2372666"/>
                <a:ext cx="845628" cy="45786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52A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endParaRPr lang="it-IT" sz="2400">
                  <a:latin typeface="Arial" charset="0"/>
                </a:endParaRPr>
              </a:p>
            </p:txBody>
          </p:sp>
        </p:grpSp>
      </p:grpSp>
      <p:sp>
        <p:nvSpPr>
          <p:cNvPr id="23" name="CasellaDiTesto 56">
            <a:extLst>
              <a:ext uri="{FF2B5EF4-FFF2-40B4-BE49-F238E27FC236}">
                <a16:creationId xmlns:a16="http://schemas.microsoft.com/office/drawing/2014/main" id="{61E50DC3-4D4B-3C4F-A55E-D8407D330FAA}"/>
              </a:ext>
            </a:extLst>
          </p:cNvPr>
          <p:cNvSpPr txBox="1"/>
          <p:nvPr/>
        </p:nvSpPr>
        <p:spPr>
          <a:xfrm>
            <a:off x="6984964" y="2265410"/>
            <a:ext cx="869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</a:rPr>
              <a:t>A</a:t>
            </a:r>
            <a:r>
              <a:rPr lang="it-IT" sz="1400" b="1" baseline="-25000" dirty="0">
                <a:solidFill>
                  <a:srgbClr val="FF0000"/>
                </a:solidFill>
              </a:rPr>
              <a:t>1</a:t>
            </a:r>
            <a:r>
              <a:rPr lang="it-IT" sz="1400" b="1" dirty="0">
                <a:solidFill>
                  <a:srgbClr val="FF0000"/>
                </a:solidFill>
              </a:rPr>
              <a:t>=60%</a:t>
            </a:r>
          </a:p>
        </p:txBody>
      </p:sp>
      <p:sp>
        <p:nvSpPr>
          <p:cNvPr id="24" name="Figura a mano libera 57">
            <a:extLst>
              <a:ext uri="{FF2B5EF4-FFF2-40B4-BE49-F238E27FC236}">
                <a16:creationId xmlns:a16="http://schemas.microsoft.com/office/drawing/2014/main" id="{1F7B2A27-EA5C-6CB5-2794-FB71D8EC5BFE}"/>
              </a:ext>
            </a:extLst>
          </p:cNvPr>
          <p:cNvSpPr/>
          <p:nvPr/>
        </p:nvSpPr>
        <p:spPr bwMode="auto">
          <a:xfrm>
            <a:off x="5587872" y="3155091"/>
            <a:ext cx="4395983" cy="1189176"/>
          </a:xfrm>
          <a:custGeom>
            <a:avLst/>
            <a:gdLst>
              <a:gd name="connsiteX0" fmla="*/ 0 w 4250452"/>
              <a:gd name="connsiteY0" fmla="*/ 0 h 904351"/>
              <a:gd name="connsiteX1" fmla="*/ 1607736 w 4250452"/>
              <a:gd name="connsiteY1" fmla="*/ 80387 h 904351"/>
              <a:gd name="connsiteX2" fmla="*/ 1788606 w 4250452"/>
              <a:gd name="connsiteY2" fmla="*/ 180870 h 904351"/>
              <a:gd name="connsiteX3" fmla="*/ 1879041 w 4250452"/>
              <a:gd name="connsiteY3" fmla="*/ 522514 h 904351"/>
              <a:gd name="connsiteX4" fmla="*/ 2080008 w 4250452"/>
              <a:gd name="connsiteY4" fmla="*/ 864158 h 904351"/>
              <a:gd name="connsiteX5" fmla="*/ 2210637 w 4250452"/>
              <a:gd name="connsiteY5" fmla="*/ 904351 h 904351"/>
              <a:gd name="connsiteX6" fmla="*/ 2401556 w 4250452"/>
              <a:gd name="connsiteY6" fmla="*/ 733529 h 904351"/>
              <a:gd name="connsiteX7" fmla="*/ 2461846 w 4250452"/>
              <a:gd name="connsiteY7" fmla="*/ 572756 h 904351"/>
              <a:gd name="connsiteX8" fmla="*/ 2733151 w 4250452"/>
              <a:gd name="connsiteY8" fmla="*/ 432079 h 904351"/>
              <a:gd name="connsiteX9" fmla="*/ 4250452 w 4250452"/>
              <a:gd name="connsiteY9" fmla="*/ 562708 h 904351"/>
              <a:gd name="connsiteX0" fmla="*/ 0 w 4250452"/>
              <a:gd name="connsiteY0" fmla="*/ 0 h 904351"/>
              <a:gd name="connsiteX1" fmla="*/ 1607736 w 4250452"/>
              <a:gd name="connsiteY1" fmla="*/ 80387 h 904351"/>
              <a:gd name="connsiteX2" fmla="*/ 1788606 w 4250452"/>
              <a:gd name="connsiteY2" fmla="*/ 180870 h 904351"/>
              <a:gd name="connsiteX3" fmla="*/ 1879041 w 4250452"/>
              <a:gd name="connsiteY3" fmla="*/ 522514 h 904351"/>
              <a:gd name="connsiteX4" fmla="*/ 2080008 w 4250452"/>
              <a:gd name="connsiteY4" fmla="*/ 864158 h 904351"/>
              <a:gd name="connsiteX5" fmla="*/ 2210637 w 4250452"/>
              <a:gd name="connsiteY5" fmla="*/ 904351 h 904351"/>
              <a:gd name="connsiteX6" fmla="*/ 2401556 w 4250452"/>
              <a:gd name="connsiteY6" fmla="*/ 733529 h 904351"/>
              <a:gd name="connsiteX7" fmla="*/ 2461846 w 4250452"/>
              <a:gd name="connsiteY7" fmla="*/ 572756 h 904351"/>
              <a:gd name="connsiteX8" fmla="*/ 2733151 w 4250452"/>
              <a:gd name="connsiteY8" fmla="*/ 432079 h 904351"/>
              <a:gd name="connsiteX9" fmla="*/ 4250452 w 4250452"/>
              <a:gd name="connsiteY9" fmla="*/ 562708 h 904351"/>
              <a:gd name="connsiteX0" fmla="*/ 0 w 4250452"/>
              <a:gd name="connsiteY0" fmla="*/ 0 h 904351"/>
              <a:gd name="connsiteX1" fmla="*/ 1607736 w 4250452"/>
              <a:gd name="connsiteY1" fmla="*/ 80387 h 904351"/>
              <a:gd name="connsiteX2" fmla="*/ 1788606 w 4250452"/>
              <a:gd name="connsiteY2" fmla="*/ 180870 h 904351"/>
              <a:gd name="connsiteX3" fmla="*/ 1879041 w 4250452"/>
              <a:gd name="connsiteY3" fmla="*/ 522514 h 904351"/>
              <a:gd name="connsiteX4" fmla="*/ 2080008 w 4250452"/>
              <a:gd name="connsiteY4" fmla="*/ 864158 h 904351"/>
              <a:gd name="connsiteX5" fmla="*/ 2210637 w 4250452"/>
              <a:gd name="connsiteY5" fmla="*/ 904351 h 904351"/>
              <a:gd name="connsiteX6" fmla="*/ 2401556 w 4250452"/>
              <a:gd name="connsiteY6" fmla="*/ 733529 h 904351"/>
              <a:gd name="connsiteX7" fmla="*/ 2461846 w 4250452"/>
              <a:gd name="connsiteY7" fmla="*/ 572756 h 904351"/>
              <a:gd name="connsiteX8" fmla="*/ 2733151 w 4250452"/>
              <a:gd name="connsiteY8" fmla="*/ 432079 h 904351"/>
              <a:gd name="connsiteX9" fmla="*/ 4250452 w 4250452"/>
              <a:gd name="connsiteY9" fmla="*/ 562708 h 904351"/>
              <a:gd name="connsiteX0" fmla="*/ 0 w 4250452"/>
              <a:gd name="connsiteY0" fmla="*/ 0 h 904351"/>
              <a:gd name="connsiteX1" fmla="*/ 1607736 w 4250452"/>
              <a:gd name="connsiteY1" fmla="*/ 80387 h 904351"/>
              <a:gd name="connsiteX2" fmla="*/ 1879041 w 4250452"/>
              <a:gd name="connsiteY2" fmla="*/ 522514 h 904351"/>
              <a:gd name="connsiteX3" fmla="*/ 2080008 w 4250452"/>
              <a:gd name="connsiteY3" fmla="*/ 864158 h 904351"/>
              <a:gd name="connsiteX4" fmla="*/ 2210637 w 4250452"/>
              <a:gd name="connsiteY4" fmla="*/ 904351 h 904351"/>
              <a:gd name="connsiteX5" fmla="*/ 2401556 w 4250452"/>
              <a:gd name="connsiteY5" fmla="*/ 733529 h 904351"/>
              <a:gd name="connsiteX6" fmla="*/ 2461846 w 4250452"/>
              <a:gd name="connsiteY6" fmla="*/ 572756 h 904351"/>
              <a:gd name="connsiteX7" fmla="*/ 2733151 w 4250452"/>
              <a:gd name="connsiteY7" fmla="*/ 432079 h 904351"/>
              <a:gd name="connsiteX8" fmla="*/ 4250452 w 4250452"/>
              <a:gd name="connsiteY8" fmla="*/ 562708 h 904351"/>
              <a:gd name="connsiteX0" fmla="*/ 0 w 4250452"/>
              <a:gd name="connsiteY0" fmla="*/ 0 h 935217"/>
              <a:gd name="connsiteX1" fmla="*/ 1607736 w 4250452"/>
              <a:gd name="connsiteY1" fmla="*/ 80387 h 935217"/>
              <a:gd name="connsiteX2" fmla="*/ 1879041 w 4250452"/>
              <a:gd name="connsiteY2" fmla="*/ 522514 h 935217"/>
              <a:gd name="connsiteX3" fmla="*/ 2080008 w 4250452"/>
              <a:gd name="connsiteY3" fmla="*/ 864158 h 935217"/>
              <a:gd name="connsiteX4" fmla="*/ 2210637 w 4250452"/>
              <a:gd name="connsiteY4" fmla="*/ 904351 h 935217"/>
              <a:gd name="connsiteX5" fmla="*/ 2401556 w 4250452"/>
              <a:gd name="connsiteY5" fmla="*/ 733529 h 935217"/>
              <a:gd name="connsiteX6" fmla="*/ 2461846 w 4250452"/>
              <a:gd name="connsiteY6" fmla="*/ 572756 h 935217"/>
              <a:gd name="connsiteX7" fmla="*/ 2733151 w 4250452"/>
              <a:gd name="connsiteY7" fmla="*/ 432079 h 935217"/>
              <a:gd name="connsiteX8" fmla="*/ 4250452 w 4250452"/>
              <a:gd name="connsiteY8" fmla="*/ 562708 h 935217"/>
              <a:gd name="connsiteX0" fmla="*/ 0 w 4250452"/>
              <a:gd name="connsiteY0" fmla="*/ 0 h 933500"/>
              <a:gd name="connsiteX1" fmla="*/ 1607736 w 4250452"/>
              <a:gd name="connsiteY1" fmla="*/ 80387 h 933500"/>
              <a:gd name="connsiteX2" fmla="*/ 1879041 w 4250452"/>
              <a:gd name="connsiteY2" fmla="*/ 522514 h 933500"/>
              <a:gd name="connsiteX3" fmla="*/ 2080008 w 4250452"/>
              <a:gd name="connsiteY3" fmla="*/ 864158 h 933500"/>
              <a:gd name="connsiteX4" fmla="*/ 2210637 w 4250452"/>
              <a:gd name="connsiteY4" fmla="*/ 904351 h 933500"/>
              <a:gd name="connsiteX5" fmla="*/ 2401556 w 4250452"/>
              <a:gd name="connsiteY5" fmla="*/ 733529 h 933500"/>
              <a:gd name="connsiteX6" fmla="*/ 2461846 w 4250452"/>
              <a:gd name="connsiteY6" fmla="*/ 572756 h 933500"/>
              <a:gd name="connsiteX7" fmla="*/ 2733151 w 4250452"/>
              <a:gd name="connsiteY7" fmla="*/ 432079 h 933500"/>
              <a:gd name="connsiteX8" fmla="*/ 4250452 w 4250452"/>
              <a:gd name="connsiteY8" fmla="*/ 562708 h 933500"/>
              <a:gd name="connsiteX0" fmla="*/ 0 w 4250452"/>
              <a:gd name="connsiteY0" fmla="*/ 0 h 933500"/>
              <a:gd name="connsiteX1" fmla="*/ 1607736 w 4250452"/>
              <a:gd name="connsiteY1" fmla="*/ 80387 h 933500"/>
              <a:gd name="connsiteX2" fmla="*/ 1879041 w 4250452"/>
              <a:gd name="connsiteY2" fmla="*/ 522514 h 933500"/>
              <a:gd name="connsiteX3" fmla="*/ 2080008 w 4250452"/>
              <a:gd name="connsiteY3" fmla="*/ 864158 h 933500"/>
              <a:gd name="connsiteX4" fmla="*/ 2210637 w 4250452"/>
              <a:gd name="connsiteY4" fmla="*/ 904351 h 933500"/>
              <a:gd name="connsiteX5" fmla="*/ 2401556 w 4250452"/>
              <a:gd name="connsiteY5" fmla="*/ 733529 h 933500"/>
              <a:gd name="connsiteX6" fmla="*/ 2461846 w 4250452"/>
              <a:gd name="connsiteY6" fmla="*/ 572756 h 933500"/>
              <a:gd name="connsiteX7" fmla="*/ 2733151 w 4250452"/>
              <a:gd name="connsiteY7" fmla="*/ 432079 h 933500"/>
              <a:gd name="connsiteX8" fmla="*/ 4250452 w 4250452"/>
              <a:gd name="connsiteY8" fmla="*/ 562708 h 933500"/>
              <a:gd name="connsiteX0" fmla="*/ 0 w 4250452"/>
              <a:gd name="connsiteY0" fmla="*/ 0 h 933500"/>
              <a:gd name="connsiteX1" fmla="*/ 1607736 w 4250452"/>
              <a:gd name="connsiteY1" fmla="*/ 80387 h 933500"/>
              <a:gd name="connsiteX2" fmla="*/ 1879041 w 4250452"/>
              <a:gd name="connsiteY2" fmla="*/ 522514 h 933500"/>
              <a:gd name="connsiteX3" fmla="*/ 2080008 w 4250452"/>
              <a:gd name="connsiteY3" fmla="*/ 864158 h 933500"/>
              <a:gd name="connsiteX4" fmla="*/ 2210637 w 4250452"/>
              <a:gd name="connsiteY4" fmla="*/ 904351 h 933500"/>
              <a:gd name="connsiteX5" fmla="*/ 2401556 w 4250452"/>
              <a:gd name="connsiteY5" fmla="*/ 733529 h 933500"/>
              <a:gd name="connsiteX6" fmla="*/ 2733151 w 4250452"/>
              <a:gd name="connsiteY6" fmla="*/ 432079 h 933500"/>
              <a:gd name="connsiteX7" fmla="*/ 4250452 w 4250452"/>
              <a:gd name="connsiteY7" fmla="*/ 562708 h 933500"/>
              <a:gd name="connsiteX0" fmla="*/ 0 w 4250452"/>
              <a:gd name="connsiteY0" fmla="*/ 0 h 933500"/>
              <a:gd name="connsiteX1" fmla="*/ 1607736 w 4250452"/>
              <a:gd name="connsiteY1" fmla="*/ 80387 h 933500"/>
              <a:gd name="connsiteX2" fmla="*/ 1879041 w 4250452"/>
              <a:gd name="connsiteY2" fmla="*/ 522514 h 933500"/>
              <a:gd name="connsiteX3" fmla="*/ 2080008 w 4250452"/>
              <a:gd name="connsiteY3" fmla="*/ 864158 h 933500"/>
              <a:gd name="connsiteX4" fmla="*/ 2210637 w 4250452"/>
              <a:gd name="connsiteY4" fmla="*/ 904351 h 933500"/>
              <a:gd name="connsiteX5" fmla="*/ 2401556 w 4250452"/>
              <a:gd name="connsiteY5" fmla="*/ 733529 h 933500"/>
              <a:gd name="connsiteX6" fmla="*/ 2924069 w 4250452"/>
              <a:gd name="connsiteY6" fmla="*/ 452176 h 933500"/>
              <a:gd name="connsiteX7" fmla="*/ 4250452 w 4250452"/>
              <a:gd name="connsiteY7" fmla="*/ 562708 h 933500"/>
              <a:gd name="connsiteX0" fmla="*/ 0 w 4250452"/>
              <a:gd name="connsiteY0" fmla="*/ 0 h 933500"/>
              <a:gd name="connsiteX1" fmla="*/ 1607736 w 4250452"/>
              <a:gd name="connsiteY1" fmla="*/ 80387 h 933500"/>
              <a:gd name="connsiteX2" fmla="*/ 1929282 w 4250452"/>
              <a:gd name="connsiteY2" fmla="*/ 522514 h 933500"/>
              <a:gd name="connsiteX3" fmla="*/ 2080008 w 4250452"/>
              <a:gd name="connsiteY3" fmla="*/ 864158 h 933500"/>
              <a:gd name="connsiteX4" fmla="*/ 2210637 w 4250452"/>
              <a:gd name="connsiteY4" fmla="*/ 904351 h 933500"/>
              <a:gd name="connsiteX5" fmla="*/ 2401556 w 4250452"/>
              <a:gd name="connsiteY5" fmla="*/ 733529 h 933500"/>
              <a:gd name="connsiteX6" fmla="*/ 2924069 w 4250452"/>
              <a:gd name="connsiteY6" fmla="*/ 452176 h 933500"/>
              <a:gd name="connsiteX7" fmla="*/ 4250452 w 4250452"/>
              <a:gd name="connsiteY7" fmla="*/ 562708 h 933500"/>
              <a:gd name="connsiteX0" fmla="*/ 0 w 4250452"/>
              <a:gd name="connsiteY0" fmla="*/ 0 h 926161"/>
              <a:gd name="connsiteX1" fmla="*/ 1607736 w 4250452"/>
              <a:gd name="connsiteY1" fmla="*/ 80387 h 926161"/>
              <a:gd name="connsiteX2" fmla="*/ 1929282 w 4250452"/>
              <a:gd name="connsiteY2" fmla="*/ 522514 h 926161"/>
              <a:gd name="connsiteX3" fmla="*/ 2080008 w 4250452"/>
              <a:gd name="connsiteY3" fmla="*/ 864158 h 926161"/>
              <a:gd name="connsiteX4" fmla="*/ 2220685 w 4250452"/>
              <a:gd name="connsiteY4" fmla="*/ 894303 h 926161"/>
              <a:gd name="connsiteX5" fmla="*/ 2401556 w 4250452"/>
              <a:gd name="connsiteY5" fmla="*/ 733529 h 926161"/>
              <a:gd name="connsiteX6" fmla="*/ 2924069 w 4250452"/>
              <a:gd name="connsiteY6" fmla="*/ 452176 h 926161"/>
              <a:gd name="connsiteX7" fmla="*/ 4250452 w 4250452"/>
              <a:gd name="connsiteY7" fmla="*/ 562708 h 926161"/>
              <a:gd name="connsiteX0" fmla="*/ 0 w 4267200"/>
              <a:gd name="connsiteY0" fmla="*/ 0 h 926161"/>
              <a:gd name="connsiteX1" fmla="*/ 1607736 w 4267200"/>
              <a:gd name="connsiteY1" fmla="*/ 80387 h 926161"/>
              <a:gd name="connsiteX2" fmla="*/ 1929282 w 4267200"/>
              <a:gd name="connsiteY2" fmla="*/ 522514 h 926161"/>
              <a:gd name="connsiteX3" fmla="*/ 2080008 w 4267200"/>
              <a:gd name="connsiteY3" fmla="*/ 864158 h 926161"/>
              <a:gd name="connsiteX4" fmla="*/ 2220685 w 4267200"/>
              <a:gd name="connsiteY4" fmla="*/ 894303 h 926161"/>
              <a:gd name="connsiteX5" fmla="*/ 2401556 w 4267200"/>
              <a:gd name="connsiteY5" fmla="*/ 733529 h 926161"/>
              <a:gd name="connsiteX6" fmla="*/ 2924069 w 4267200"/>
              <a:gd name="connsiteY6" fmla="*/ 452176 h 926161"/>
              <a:gd name="connsiteX7" fmla="*/ 4267200 w 4267200"/>
              <a:gd name="connsiteY7" fmla="*/ 458974 h 926161"/>
              <a:gd name="connsiteX0" fmla="*/ 0 w 4267200"/>
              <a:gd name="connsiteY0" fmla="*/ 0 h 926161"/>
              <a:gd name="connsiteX1" fmla="*/ 1607736 w 4267200"/>
              <a:gd name="connsiteY1" fmla="*/ 80387 h 926161"/>
              <a:gd name="connsiteX2" fmla="*/ 1929282 w 4267200"/>
              <a:gd name="connsiteY2" fmla="*/ 522514 h 926161"/>
              <a:gd name="connsiteX3" fmla="*/ 2080008 w 4267200"/>
              <a:gd name="connsiteY3" fmla="*/ 864158 h 926161"/>
              <a:gd name="connsiteX4" fmla="*/ 2220685 w 4267200"/>
              <a:gd name="connsiteY4" fmla="*/ 894303 h 926161"/>
              <a:gd name="connsiteX5" fmla="*/ 2401556 w 4267200"/>
              <a:gd name="connsiteY5" fmla="*/ 733529 h 926161"/>
              <a:gd name="connsiteX6" fmla="*/ 2924069 w 4267200"/>
              <a:gd name="connsiteY6" fmla="*/ 452176 h 926161"/>
              <a:gd name="connsiteX7" fmla="*/ 4267200 w 4267200"/>
              <a:gd name="connsiteY7" fmla="*/ 458974 h 926161"/>
              <a:gd name="connsiteX0" fmla="*/ 0 w 4267200"/>
              <a:gd name="connsiteY0" fmla="*/ 0 h 926161"/>
              <a:gd name="connsiteX1" fmla="*/ 1607736 w 4267200"/>
              <a:gd name="connsiteY1" fmla="*/ 80387 h 926161"/>
              <a:gd name="connsiteX2" fmla="*/ 1929282 w 4267200"/>
              <a:gd name="connsiteY2" fmla="*/ 522514 h 926161"/>
              <a:gd name="connsiteX3" fmla="*/ 2080008 w 4267200"/>
              <a:gd name="connsiteY3" fmla="*/ 864158 h 926161"/>
              <a:gd name="connsiteX4" fmla="*/ 2220685 w 4267200"/>
              <a:gd name="connsiteY4" fmla="*/ 894303 h 926161"/>
              <a:gd name="connsiteX5" fmla="*/ 2401556 w 4267200"/>
              <a:gd name="connsiteY5" fmla="*/ 733529 h 926161"/>
              <a:gd name="connsiteX6" fmla="*/ 2924069 w 4267200"/>
              <a:gd name="connsiteY6" fmla="*/ 452176 h 926161"/>
              <a:gd name="connsiteX7" fmla="*/ 4267200 w 4267200"/>
              <a:gd name="connsiteY7" fmla="*/ 458974 h 926161"/>
              <a:gd name="connsiteX0" fmla="*/ 0 w 4267200"/>
              <a:gd name="connsiteY0" fmla="*/ 0 h 926161"/>
              <a:gd name="connsiteX1" fmla="*/ 1607736 w 4267200"/>
              <a:gd name="connsiteY1" fmla="*/ 80387 h 926161"/>
              <a:gd name="connsiteX2" fmla="*/ 1929282 w 4267200"/>
              <a:gd name="connsiteY2" fmla="*/ 522514 h 926161"/>
              <a:gd name="connsiteX3" fmla="*/ 2080008 w 4267200"/>
              <a:gd name="connsiteY3" fmla="*/ 864158 h 926161"/>
              <a:gd name="connsiteX4" fmla="*/ 2220685 w 4267200"/>
              <a:gd name="connsiteY4" fmla="*/ 894303 h 926161"/>
              <a:gd name="connsiteX5" fmla="*/ 2401556 w 4267200"/>
              <a:gd name="connsiteY5" fmla="*/ 733529 h 926161"/>
              <a:gd name="connsiteX6" fmla="*/ 2924069 w 4267200"/>
              <a:gd name="connsiteY6" fmla="*/ 452176 h 926161"/>
              <a:gd name="connsiteX7" fmla="*/ 4267200 w 4267200"/>
              <a:gd name="connsiteY7" fmla="*/ 471941 h 926161"/>
              <a:gd name="connsiteX0" fmla="*/ 0 w 4267200"/>
              <a:gd name="connsiteY0" fmla="*/ 0 h 926161"/>
              <a:gd name="connsiteX1" fmla="*/ 1607736 w 4267200"/>
              <a:gd name="connsiteY1" fmla="*/ 80387 h 926161"/>
              <a:gd name="connsiteX2" fmla="*/ 1929282 w 4267200"/>
              <a:gd name="connsiteY2" fmla="*/ 522514 h 926161"/>
              <a:gd name="connsiteX3" fmla="*/ 2080008 w 4267200"/>
              <a:gd name="connsiteY3" fmla="*/ 864158 h 926161"/>
              <a:gd name="connsiteX4" fmla="*/ 2220685 w 4267200"/>
              <a:gd name="connsiteY4" fmla="*/ 894303 h 926161"/>
              <a:gd name="connsiteX5" fmla="*/ 2401556 w 4267200"/>
              <a:gd name="connsiteY5" fmla="*/ 733529 h 926161"/>
              <a:gd name="connsiteX6" fmla="*/ 2924069 w 4267200"/>
              <a:gd name="connsiteY6" fmla="*/ 452176 h 926161"/>
              <a:gd name="connsiteX7" fmla="*/ 4267200 w 4267200"/>
              <a:gd name="connsiteY7" fmla="*/ 471941 h 926161"/>
              <a:gd name="connsiteX0" fmla="*/ 0 w 4267200"/>
              <a:gd name="connsiteY0" fmla="*/ 0 h 926161"/>
              <a:gd name="connsiteX1" fmla="*/ 1607736 w 4267200"/>
              <a:gd name="connsiteY1" fmla="*/ 80387 h 926161"/>
              <a:gd name="connsiteX2" fmla="*/ 1929282 w 4267200"/>
              <a:gd name="connsiteY2" fmla="*/ 522514 h 926161"/>
              <a:gd name="connsiteX3" fmla="*/ 2080008 w 4267200"/>
              <a:gd name="connsiteY3" fmla="*/ 864158 h 926161"/>
              <a:gd name="connsiteX4" fmla="*/ 2220685 w 4267200"/>
              <a:gd name="connsiteY4" fmla="*/ 894303 h 926161"/>
              <a:gd name="connsiteX5" fmla="*/ 2401556 w 4267200"/>
              <a:gd name="connsiteY5" fmla="*/ 733529 h 926161"/>
              <a:gd name="connsiteX6" fmla="*/ 2924069 w 4267200"/>
              <a:gd name="connsiteY6" fmla="*/ 452176 h 926161"/>
              <a:gd name="connsiteX7" fmla="*/ 4267200 w 4267200"/>
              <a:gd name="connsiteY7" fmla="*/ 471941 h 926161"/>
              <a:gd name="connsiteX0" fmla="*/ 0 w 4267200"/>
              <a:gd name="connsiteY0" fmla="*/ 0 h 926161"/>
              <a:gd name="connsiteX1" fmla="*/ 1607736 w 4267200"/>
              <a:gd name="connsiteY1" fmla="*/ 80387 h 926161"/>
              <a:gd name="connsiteX2" fmla="*/ 1929282 w 4267200"/>
              <a:gd name="connsiteY2" fmla="*/ 522514 h 926161"/>
              <a:gd name="connsiteX3" fmla="*/ 2080008 w 4267200"/>
              <a:gd name="connsiteY3" fmla="*/ 864158 h 926161"/>
              <a:gd name="connsiteX4" fmla="*/ 2220685 w 4267200"/>
              <a:gd name="connsiteY4" fmla="*/ 894303 h 926161"/>
              <a:gd name="connsiteX5" fmla="*/ 2401556 w 4267200"/>
              <a:gd name="connsiteY5" fmla="*/ 733529 h 926161"/>
              <a:gd name="connsiteX6" fmla="*/ 2924069 w 4267200"/>
              <a:gd name="connsiteY6" fmla="*/ 452176 h 926161"/>
              <a:gd name="connsiteX7" fmla="*/ 4267200 w 4267200"/>
              <a:gd name="connsiteY7" fmla="*/ 471941 h 926161"/>
              <a:gd name="connsiteX0" fmla="*/ 0 w 4267200"/>
              <a:gd name="connsiteY0" fmla="*/ 0 h 893744"/>
              <a:gd name="connsiteX1" fmla="*/ 1607736 w 4267200"/>
              <a:gd name="connsiteY1" fmla="*/ 47970 h 893744"/>
              <a:gd name="connsiteX2" fmla="*/ 1929282 w 4267200"/>
              <a:gd name="connsiteY2" fmla="*/ 490097 h 893744"/>
              <a:gd name="connsiteX3" fmla="*/ 2080008 w 4267200"/>
              <a:gd name="connsiteY3" fmla="*/ 831741 h 893744"/>
              <a:gd name="connsiteX4" fmla="*/ 2220685 w 4267200"/>
              <a:gd name="connsiteY4" fmla="*/ 861886 h 893744"/>
              <a:gd name="connsiteX5" fmla="*/ 2401556 w 4267200"/>
              <a:gd name="connsiteY5" fmla="*/ 701112 h 893744"/>
              <a:gd name="connsiteX6" fmla="*/ 2924069 w 4267200"/>
              <a:gd name="connsiteY6" fmla="*/ 419759 h 893744"/>
              <a:gd name="connsiteX7" fmla="*/ 4267200 w 4267200"/>
              <a:gd name="connsiteY7" fmla="*/ 439524 h 89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893744">
                <a:moveTo>
                  <a:pt x="0" y="0"/>
                </a:moveTo>
                <a:lnTo>
                  <a:pt x="1607736" y="47970"/>
                </a:lnTo>
                <a:cubicBezTo>
                  <a:pt x="1920909" y="135056"/>
                  <a:pt x="1850570" y="359469"/>
                  <a:pt x="1929282" y="490097"/>
                </a:cubicBezTo>
                <a:cubicBezTo>
                  <a:pt x="1979524" y="603978"/>
                  <a:pt x="2031441" y="769776"/>
                  <a:pt x="2080008" y="831741"/>
                </a:cubicBezTo>
                <a:cubicBezTo>
                  <a:pt x="2128575" y="893706"/>
                  <a:pt x="2157045" y="918827"/>
                  <a:pt x="2220685" y="861886"/>
                </a:cubicBezTo>
                <a:cubicBezTo>
                  <a:pt x="2284325" y="804945"/>
                  <a:pt x="2284325" y="774800"/>
                  <a:pt x="2401556" y="701112"/>
                </a:cubicBezTo>
                <a:cubicBezTo>
                  <a:pt x="2518787" y="627424"/>
                  <a:pt x="2615920" y="448229"/>
                  <a:pt x="2924069" y="419759"/>
                </a:cubicBezTo>
                <a:lnTo>
                  <a:pt x="4267200" y="439524"/>
                </a:lnTo>
              </a:path>
            </a:pathLst>
          </a:cu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2400">
              <a:latin typeface="Arial" charset="0"/>
            </a:endParaRPr>
          </a:p>
        </p:txBody>
      </p:sp>
      <p:cxnSp>
        <p:nvCxnSpPr>
          <p:cNvPr id="25" name="Connettore 2 58">
            <a:extLst>
              <a:ext uri="{FF2B5EF4-FFF2-40B4-BE49-F238E27FC236}">
                <a16:creationId xmlns:a16="http://schemas.microsoft.com/office/drawing/2014/main" id="{494FC5CC-97E3-026C-03B9-D3C9FC755E5A}"/>
              </a:ext>
            </a:extLst>
          </p:cNvPr>
          <p:cNvCxnSpPr/>
          <p:nvPr/>
        </p:nvCxnSpPr>
        <p:spPr bwMode="auto">
          <a:xfrm>
            <a:off x="7958389" y="3165739"/>
            <a:ext cx="0" cy="501991"/>
          </a:xfrm>
          <a:prstGeom prst="straightConnector1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6" name="Connettore diritto 59">
            <a:extLst>
              <a:ext uri="{FF2B5EF4-FFF2-40B4-BE49-F238E27FC236}">
                <a16:creationId xmlns:a16="http://schemas.microsoft.com/office/drawing/2014/main" id="{56B52D49-9421-F95A-D273-7502D5C7BAA6}"/>
              </a:ext>
            </a:extLst>
          </p:cNvPr>
          <p:cNvCxnSpPr/>
          <p:nvPr/>
        </p:nvCxnSpPr>
        <p:spPr bwMode="auto">
          <a:xfrm>
            <a:off x="7690318" y="3165738"/>
            <a:ext cx="495446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ttore diritto 60">
            <a:extLst>
              <a:ext uri="{FF2B5EF4-FFF2-40B4-BE49-F238E27FC236}">
                <a16:creationId xmlns:a16="http://schemas.microsoft.com/office/drawing/2014/main" id="{F9BA2FA4-C9D4-88D2-D280-38C08E12D5D8}"/>
              </a:ext>
            </a:extLst>
          </p:cNvPr>
          <p:cNvCxnSpPr/>
          <p:nvPr/>
        </p:nvCxnSpPr>
        <p:spPr bwMode="auto">
          <a:xfrm>
            <a:off x="7712748" y="3676014"/>
            <a:ext cx="495446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CasellaDiTesto 61">
            <a:extLst>
              <a:ext uri="{FF2B5EF4-FFF2-40B4-BE49-F238E27FC236}">
                <a16:creationId xmlns:a16="http://schemas.microsoft.com/office/drawing/2014/main" id="{62EC5540-90F5-A633-1353-13FBD556EF6E}"/>
              </a:ext>
            </a:extLst>
          </p:cNvPr>
          <p:cNvSpPr txBox="1"/>
          <p:nvPr/>
        </p:nvSpPr>
        <p:spPr>
          <a:xfrm>
            <a:off x="8077072" y="3239018"/>
            <a:ext cx="1222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Symbol" panose="05050102010706020507" pitchFamily="18" charset="2"/>
              </a:rPr>
              <a:t>D</a:t>
            </a:r>
            <a:r>
              <a:rPr lang="en-US" sz="1400" b="1" dirty="0">
                <a:solidFill>
                  <a:srgbClr val="002060"/>
                </a:solidFill>
              </a:rPr>
              <a:t>p</a:t>
            </a:r>
            <a:r>
              <a:rPr lang="en-US" sz="1400" b="1" baseline="-25000" dirty="0">
                <a:solidFill>
                  <a:srgbClr val="002060"/>
                </a:solidFill>
              </a:rPr>
              <a:t>2</a:t>
            </a:r>
            <a:endParaRPr lang="en-US" sz="1400" b="1" dirty="0">
              <a:solidFill>
                <a:srgbClr val="00206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7C5317-E9E2-4FAB-04A6-204A4E51113E}"/>
              </a:ext>
            </a:extLst>
          </p:cNvPr>
          <p:cNvGrpSpPr/>
          <p:nvPr/>
        </p:nvGrpSpPr>
        <p:grpSpPr>
          <a:xfrm>
            <a:off x="5288448" y="4246258"/>
            <a:ext cx="4524301" cy="789610"/>
            <a:chOff x="3764447" y="4246258"/>
            <a:chExt cx="4524301" cy="78961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8331484-8727-C872-3EAE-28D5D67A2A02}"/>
                </a:ext>
              </a:extLst>
            </p:cNvPr>
            <p:cNvSpPr/>
            <p:nvPr/>
          </p:nvSpPr>
          <p:spPr>
            <a:xfrm>
              <a:off x="4103260" y="4681418"/>
              <a:ext cx="4185488" cy="236437"/>
            </a:xfrm>
            <a:prstGeom prst="rect">
              <a:avLst/>
            </a:prstGeom>
            <a:solidFill>
              <a:srgbClr val="8497B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62">
              <a:extLst>
                <a:ext uri="{FF2B5EF4-FFF2-40B4-BE49-F238E27FC236}">
                  <a16:creationId xmlns:a16="http://schemas.microsoft.com/office/drawing/2014/main" id="{0D5B2302-3E98-4F93-4CF4-FE6470761D27}"/>
                </a:ext>
              </a:extLst>
            </p:cNvPr>
            <p:cNvGrpSpPr/>
            <p:nvPr/>
          </p:nvGrpSpPr>
          <p:grpSpPr>
            <a:xfrm>
              <a:off x="3764447" y="4246258"/>
              <a:ext cx="2565398" cy="789610"/>
              <a:chOff x="3756356" y="2040920"/>
              <a:chExt cx="2565398" cy="789610"/>
            </a:xfrm>
          </p:grpSpPr>
          <p:sp>
            <p:nvSpPr>
              <p:cNvPr id="32" name="Fascicolazione 65">
                <a:extLst>
                  <a:ext uri="{FF2B5EF4-FFF2-40B4-BE49-F238E27FC236}">
                    <a16:creationId xmlns:a16="http://schemas.microsoft.com/office/drawing/2014/main" id="{3CE55BED-DF7A-ECC6-FB8F-40ECC69259CA}"/>
                  </a:ext>
                </a:extLst>
              </p:cNvPr>
              <p:cNvSpPr/>
              <p:nvPr/>
            </p:nvSpPr>
            <p:spPr bwMode="auto">
              <a:xfrm rot="16200000">
                <a:off x="5758368" y="1982048"/>
                <a:ext cx="273449" cy="391194"/>
              </a:xfrm>
              <a:prstGeom prst="flowChartCollat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endParaRPr lang="en-US" sz="2400">
                  <a:latin typeface="Arial" charset="0"/>
                </a:endParaRPr>
              </a:p>
            </p:txBody>
          </p:sp>
          <p:cxnSp>
            <p:nvCxnSpPr>
              <p:cNvPr id="33" name="Connettore diritto 66">
                <a:extLst>
                  <a:ext uri="{FF2B5EF4-FFF2-40B4-BE49-F238E27FC236}">
                    <a16:creationId xmlns:a16="http://schemas.microsoft.com/office/drawing/2014/main" id="{F70B45A2-3064-C9FF-6D34-8FD060A5E4D3}"/>
                  </a:ext>
                </a:extLst>
              </p:cNvPr>
              <p:cNvCxnSpPr>
                <a:stCxn id="32" idx="1"/>
                <a:endCxn id="36" idx="0"/>
              </p:cNvCxnSpPr>
              <p:nvPr/>
            </p:nvCxnSpPr>
            <p:spPr bwMode="auto">
              <a:xfrm>
                <a:off x="5895093" y="2177645"/>
                <a:ext cx="3847" cy="195021"/>
              </a:xfrm>
              <a:prstGeom prst="line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4" name="CasellaDiTesto 67">
                <a:extLst>
                  <a:ext uri="{FF2B5EF4-FFF2-40B4-BE49-F238E27FC236}">
                    <a16:creationId xmlns:a16="http://schemas.microsoft.com/office/drawing/2014/main" id="{23DFD7D9-E93A-1A5F-B88D-21356909CF39}"/>
                  </a:ext>
                </a:extLst>
              </p:cNvPr>
              <p:cNvSpPr txBox="1"/>
              <p:nvPr/>
            </p:nvSpPr>
            <p:spPr>
              <a:xfrm>
                <a:off x="4468227" y="2123077"/>
                <a:ext cx="1069544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2060"/>
                    </a:solidFill>
                  </a:rPr>
                  <a:t>Q</a:t>
                </a:r>
                <a:r>
                  <a:rPr lang="en-US" sz="1600" b="1" baseline="-25000" dirty="0">
                    <a:solidFill>
                      <a:srgbClr val="002060"/>
                    </a:solidFill>
                  </a:rPr>
                  <a:t>2 </a:t>
                </a:r>
                <a:r>
                  <a:rPr lang="en-US" sz="1600" b="1" dirty="0">
                    <a:solidFill>
                      <a:srgbClr val="002060"/>
                    </a:solidFill>
                  </a:rPr>
                  <a:t>&lt;Q</a:t>
                </a:r>
                <a:r>
                  <a:rPr lang="en-US" sz="1600" b="1" baseline="-25000" dirty="0">
                    <a:solidFill>
                      <a:srgbClr val="002060"/>
                    </a:solidFill>
                  </a:rPr>
                  <a:t>1</a:t>
                </a:r>
              </a:p>
              <a:p>
                <a:endParaRPr lang="en-US" sz="1600" b="1" baseline="-25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5" name="Figura a mano libera 68">
                <a:extLst>
                  <a:ext uri="{FF2B5EF4-FFF2-40B4-BE49-F238E27FC236}">
                    <a16:creationId xmlns:a16="http://schemas.microsoft.com/office/drawing/2014/main" id="{9AFF03F8-8E15-80D3-A8BB-21D3798FE333}"/>
                  </a:ext>
                </a:extLst>
              </p:cNvPr>
              <p:cNvSpPr/>
              <p:nvPr/>
            </p:nvSpPr>
            <p:spPr bwMode="auto">
              <a:xfrm>
                <a:off x="3756356" y="2200561"/>
                <a:ext cx="733530" cy="151557"/>
              </a:xfrm>
              <a:custGeom>
                <a:avLst/>
                <a:gdLst>
                  <a:gd name="connsiteX0" fmla="*/ 0 w 411983"/>
                  <a:gd name="connsiteY0" fmla="*/ 140705 h 151557"/>
                  <a:gd name="connsiteX1" fmla="*/ 130629 w 411983"/>
                  <a:gd name="connsiteY1" fmla="*/ 28 h 151557"/>
                  <a:gd name="connsiteX2" fmla="*/ 221064 w 411983"/>
                  <a:gd name="connsiteY2" fmla="*/ 150753 h 151557"/>
                  <a:gd name="connsiteX3" fmla="*/ 331596 w 411983"/>
                  <a:gd name="connsiteY3" fmla="*/ 60318 h 151557"/>
                  <a:gd name="connsiteX4" fmla="*/ 411983 w 411983"/>
                  <a:gd name="connsiteY4" fmla="*/ 70366 h 151557"/>
                  <a:gd name="connsiteX5" fmla="*/ 411983 w 411983"/>
                  <a:gd name="connsiteY5" fmla="*/ 70366 h 151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983" h="151557">
                    <a:moveTo>
                      <a:pt x="0" y="140705"/>
                    </a:moveTo>
                    <a:cubicBezTo>
                      <a:pt x="46892" y="69529"/>
                      <a:pt x="93785" y="-1647"/>
                      <a:pt x="130629" y="28"/>
                    </a:cubicBezTo>
                    <a:cubicBezTo>
                      <a:pt x="167473" y="1703"/>
                      <a:pt x="187570" y="140705"/>
                      <a:pt x="221064" y="150753"/>
                    </a:cubicBezTo>
                    <a:cubicBezTo>
                      <a:pt x="254558" y="160801"/>
                      <a:pt x="299776" y="73716"/>
                      <a:pt x="331596" y="60318"/>
                    </a:cubicBezTo>
                    <a:cubicBezTo>
                      <a:pt x="363416" y="46920"/>
                      <a:pt x="411983" y="70366"/>
                      <a:pt x="411983" y="70366"/>
                    </a:cubicBezTo>
                    <a:lnTo>
                      <a:pt x="411983" y="70366"/>
                    </a:lnTo>
                  </a:path>
                </a:pathLst>
              </a:custGeom>
              <a:noFill/>
              <a:ln w="952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endParaRPr lang="en-US" sz="2400">
                  <a:latin typeface="Arial" charset="0"/>
                </a:endParaRPr>
              </a:p>
            </p:txBody>
          </p:sp>
          <p:sp>
            <p:nvSpPr>
              <p:cNvPr id="36" name="Rettangolo 69">
                <a:extLst>
                  <a:ext uri="{FF2B5EF4-FFF2-40B4-BE49-F238E27FC236}">
                    <a16:creationId xmlns:a16="http://schemas.microsoft.com/office/drawing/2014/main" id="{FE29CCA9-B122-A000-D6CF-30FCF30463DD}"/>
                  </a:ext>
                </a:extLst>
              </p:cNvPr>
              <p:cNvSpPr/>
              <p:nvPr/>
            </p:nvSpPr>
            <p:spPr bwMode="auto">
              <a:xfrm>
                <a:off x="5476126" y="2372666"/>
                <a:ext cx="845628" cy="457864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0052A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endParaRPr lang="it-IT" sz="2400">
                  <a:latin typeface="Arial" charset="0"/>
                </a:endParaRPr>
              </a:p>
            </p:txBody>
          </p:sp>
        </p:grpSp>
      </p:grpSp>
      <p:sp>
        <p:nvSpPr>
          <p:cNvPr id="37" name="CasellaDiTesto 70">
            <a:extLst>
              <a:ext uri="{FF2B5EF4-FFF2-40B4-BE49-F238E27FC236}">
                <a16:creationId xmlns:a16="http://schemas.microsoft.com/office/drawing/2014/main" id="{F88A506D-2766-822D-F731-1083BD989F4D}"/>
              </a:ext>
            </a:extLst>
          </p:cNvPr>
          <p:cNvSpPr txBox="1"/>
          <p:nvPr/>
        </p:nvSpPr>
        <p:spPr>
          <a:xfrm>
            <a:off x="7043985" y="4694267"/>
            <a:ext cx="869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</a:rPr>
              <a:t>A</a:t>
            </a:r>
            <a:r>
              <a:rPr lang="it-IT" sz="1400" b="1" baseline="-25000" dirty="0">
                <a:solidFill>
                  <a:srgbClr val="FF0000"/>
                </a:solidFill>
              </a:rPr>
              <a:t>2</a:t>
            </a:r>
            <a:r>
              <a:rPr lang="it-IT" sz="1400" b="1" dirty="0">
                <a:solidFill>
                  <a:srgbClr val="FF0000"/>
                </a:solidFill>
              </a:rPr>
              <a:t>=30%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71">
                <a:extLst>
                  <a:ext uri="{FF2B5EF4-FFF2-40B4-BE49-F238E27FC236}">
                    <a16:creationId xmlns:a16="http://schemas.microsoft.com/office/drawing/2014/main" id="{6CDFBFB0-4CD9-82AB-2A90-1E3230C04B05}"/>
                  </a:ext>
                </a:extLst>
              </p:cNvPr>
              <p:cNvSpPr txBox="1"/>
              <p:nvPr/>
            </p:nvSpPr>
            <p:spPr>
              <a:xfrm>
                <a:off x="736836" y="3058779"/>
                <a:ext cx="293337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it-IT"/>
                </a:defPPr>
                <a:lvl1pPr>
                  <a:defRPr b="1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it-IT" baseline="-2500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t-IT" i="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m:t>K</m:t>
                      </m:r>
                      <m:r>
                        <m:rPr>
                          <m:nor/>
                        </m:rPr>
                        <a:rPr lang="it-IT" i="0" baseline="-250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m:t>1</m:t>
                      </m:r>
                      <m:r>
                        <m:rPr>
                          <m:nor/>
                        </m:rPr>
                        <a:rPr lang="en-US" b="0" i="0" baseline="30000" dirty="0">
                          <a:sym typeface="Wingdings" panose="05000000000000000000" pitchFamily="2" charset="2"/>
                        </a:rPr>
                        <m:t>2</m:t>
                      </m:r>
                      <m:r>
                        <m:rPr>
                          <m:nor/>
                        </m:rPr>
                        <a:rPr lang="it-IT" b="0" i="0" baseline="30000" dirty="0"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dirty="0">
                          <a:sym typeface="Wingdings" panose="05000000000000000000" pitchFamily="2" charset="2"/>
                        </a:rPr>
                        <m:t>Q</m:t>
                      </m:r>
                      <m:r>
                        <m:rPr>
                          <m:nor/>
                        </m:rPr>
                        <a:rPr lang="it-IT" b="0" i="0" baseline="-25000" dirty="0">
                          <a:sym typeface="Wingdings" panose="05000000000000000000" pitchFamily="2" charset="2"/>
                        </a:rPr>
                        <m:t>1</m:t>
                      </m:r>
                      <m:r>
                        <m:rPr>
                          <m:nor/>
                        </m:rPr>
                        <a:rPr lang="en-US" b="0" i="0" baseline="30000" dirty="0">
                          <a:sym typeface="Wingdings" panose="05000000000000000000" pitchFamily="2" charset="2"/>
                        </a:rPr>
                        <m:t>2</m:t>
                      </m:r>
                      <m:r>
                        <m:rPr>
                          <m:nor/>
                        </m:rPr>
                        <a:rPr lang="it-IT" b="0" i="0" baseline="30000" dirty="0"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dirty="0"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ρ</m:t>
                      </m:r>
                      <m:r>
                        <a:rPr lang="it-IT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/</m:t>
                      </m:r>
                      <m:sSub>
                        <m:sSubPr>
                          <m:ctrlPr>
                            <a:rPr lang="it-IT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it-IT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𝜌</m:t>
                          </m:r>
                        </m:e>
                        <m:sub>
                          <m:r>
                            <a:rPr lang="it-IT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it-IT" b="0" i="0" dirty="0"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it-IT" b="0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it-IT" b="0" i="0"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8" name="CasellaDiTesto 71">
                <a:extLst>
                  <a:ext uri="{FF2B5EF4-FFF2-40B4-BE49-F238E27FC236}">
                    <a16:creationId xmlns:a16="http://schemas.microsoft.com/office/drawing/2014/main" id="{6CDFBFB0-4CD9-82AB-2A90-1E3230C04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36" y="3058779"/>
                <a:ext cx="2933371" cy="276999"/>
              </a:xfrm>
              <a:prstGeom prst="rect">
                <a:avLst/>
              </a:prstGeom>
              <a:blipFill>
                <a:blip r:embed="rId2"/>
                <a:stretch>
                  <a:fillRect t="-2222" b="-4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asellaDiTesto 72">
            <a:extLst>
              <a:ext uri="{FF2B5EF4-FFF2-40B4-BE49-F238E27FC236}">
                <a16:creationId xmlns:a16="http://schemas.microsoft.com/office/drawing/2014/main" id="{4E66DF4D-8457-DBF4-3708-06E54164B774}"/>
              </a:ext>
            </a:extLst>
          </p:cNvPr>
          <p:cNvSpPr txBox="1"/>
          <p:nvPr/>
        </p:nvSpPr>
        <p:spPr>
          <a:xfrm>
            <a:off x="713629" y="823573"/>
            <a:ext cx="284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F0000"/>
                </a:solidFill>
              </a:rPr>
              <a:t>K</a:t>
            </a:r>
            <a:r>
              <a:rPr lang="it-IT" sz="1600" b="1" dirty="0">
                <a:solidFill>
                  <a:srgbClr val="002060"/>
                </a:solidFill>
              </a:rPr>
              <a:t> = </a:t>
            </a:r>
            <a:r>
              <a:rPr lang="it-IT" sz="1600" b="1" dirty="0">
                <a:solidFill>
                  <a:srgbClr val="FF0000"/>
                </a:solidFill>
              </a:rPr>
              <a:t>K</a:t>
            </a:r>
            <a:r>
              <a:rPr lang="it-IT" sz="1600" b="1" dirty="0">
                <a:solidFill>
                  <a:srgbClr val="002060"/>
                </a:solidFill>
              </a:rPr>
              <a:t> (</a:t>
            </a:r>
            <a:r>
              <a:rPr lang="it-IT" sz="1600" b="1" dirty="0">
                <a:solidFill>
                  <a:srgbClr val="FF0000"/>
                </a:solidFill>
              </a:rPr>
              <a:t>Apertura %</a:t>
            </a:r>
            <a:r>
              <a:rPr lang="it-IT" sz="1600" b="1" dirty="0">
                <a:solidFill>
                  <a:srgbClr val="002060"/>
                </a:solidFill>
              </a:rPr>
              <a:t>; Re ; </a:t>
            </a:r>
            <a:r>
              <a:rPr lang="it-IT" sz="1600" b="1" dirty="0">
                <a:solidFill>
                  <a:srgbClr val="002060"/>
                </a:solidFill>
                <a:sym typeface="Symbol" panose="05050102010706020507" pitchFamily="18" charset="2"/>
              </a:rPr>
              <a:t> ; </a:t>
            </a:r>
            <a:r>
              <a:rPr lang="it-IT" sz="1600" dirty="0" err="1">
                <a:solidFill>
                  <a:srgbClr val="002060"/>
                </a:solidFill>
                <a:sym typeface="Symbol" panose="05050102010706020507" pitchFamily="18" charset="2"/>
              </a:rPr>
              <a:t>Xt</a:t>
            </a:r>
            <a:r>
              <a:rPr lang="it-IT" sz="1600" b="1" dirty="0">
                <a:solidFill>
                  <a:srgbClr val="002060"/>
                </a:solidFill>
                <a:sym typeface="Symbol" panose="05050102010706020507" pitchFamily="18" charset="2"/>
              </a:rPr>
              <a:t> …)</a:t>
            </a:r>
            <a:endParaRPr lang="it-IT" sz="16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sellaDiTesto 73">
                <a:extLst>
                  <a:ext uri="{FF2B5EF4-FFF2-40B4-BE49-F238E27FC236}">
                    <a16:creationId xmlns:a16="http://schemas.microsoft.com/office/drawing/2014/main" id="{1763A32A-C5E6-A9F5-5B4C-F13BF625DE2F}"/>
                  </a:ext>
                </a:extLst>
              </p:cNvPr>
              <p:cNvSpPr txBox="1"/>
              <p:nvPr/>
            </p:nvSpPr>
            <p:spPr>
              <a:xfrm>
                <a:off x="767965" y="3559885"/>
                <a:ext cx="288399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it-IT"/>
                </a:defPPr>
                <a:lvl1pPr>
                  <a:defRPr b="1" i="1">
                    <a:solidFill>
                      <a:srgbClr val="0020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it-IT" baseline="-2500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it-IT" i="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m:t>K</m:t>
                      </m:r>
                      <m:r>
                        <m:rPr>
                          <m:nor/>
                        </m:rPr>
                        <a:rPr lang="it-IT" i="0" baseline="-250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m:t>2</m:t>
                      </m:r>
                      <m:r>
                        <m:rPr>
                          <m:nor/>
                        </m:rPr>
                        <a:rPr lang="en-US" b="0" i="0" baseline="30000" dirty="0">
                          <a:sym typeface="Wingdings" panose="05000000000000000000" pitchFamily="2" charset="2"/>
                        </a:rPr>
                        <m:t>2</m:t>
                      </m:r>
                      <m:r>
                        <m:rPr>
                          <m:nor/>
                        </m:rPr>
                        <a:rPr lang="it-IT" b="0" i="0" baseline="30000" dirty="0"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dirty="0">
                          <a:sym typeface="Wingdings" panose="05000000000000000000" pitchFamily="2" charset="2"/>
                        </a:rPr>
                        <m:t>Q</m:t>
                      </m:r>
                      <m:r>
                        <m:rPr>
                          <m:nor/>
                        </m:rPr>
                        <a:rPr lang="it-IT" b="0" i="0" baseline="-25000" dirty="0">
                          <a:sym typeface="Wingdings" panose="05000000000000000000" pitchFamily="2" charset="2"/>
                        </a:rPr>
                        <m:t>2</m:t>
                      </m:r>
                      <m:r>
                        <m:rPr>
                          <m:nor/>
                        </m:rPr>
                        <a:rPr lang="en-US" b="0" i="0" baseline="30000" dirty="0">
                          <a:sym typeface="Wingdings" panose="05000000000000000000" pitchFamily="2" charset="2"/>
                        </a:rPr>
                        <m:t>2</m:t>
                      </m:r>
                      <m:r>
                        <m:rPr>
                          <m:nor/>
                        </m:rPr>
                        <a:rPr lang="it-IT" b="0" i="0" baseline="30000" dirty="0"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it-IT" b="0" i="0" dirty="0"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ρ</m:t>
                      </m:r>
                      <m:r>
                        <a:rPr lang="it-IT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/</m:t>
                      </m:r>
                      <m:sSub>
                        <m:sSubPr>
                          <m:ctrlPr>
                            <a:rPr lang="it-IT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it-IT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𝜌</m:t>
                          </m:r>
                        </m:e>
                        <m:sub>
                          <m:r>
                            <a:rPr lang="it-IT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it-IT" b="0" i="0" dirty="0"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it-IT" b="0" dirty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it-IT" b="0" i="0">
                          <a:latin typeface="Cambria Math" panose="02040503050406030204" pitchFamily="18" charset="0"/>
                        </a:rPr>
                        <m:t>Pa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0" name="CasellaDiTesto 73">
                <a:extLst>
                  <a:ext uri="{FF2B5EF4-FFF2-40B4-BE49-F238E27FC236}">
                    <a16:creationId xmlns:a16="http://schemas.microsoft.com/office/drawing/2014/main" id="{1763A32A-C5E6-A9F5-5B4C-F13BF625D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65" y="3559885"/>
                <a:ext cx="2883998" cy="276999"/>
              </a:xfrm>
              <a:prstGeom prst="rect">
                <a:avLst/>
              </a:prstGeom>
              <a:blipFill>
                <a:blip r:embed="rId3"/>
                <a:stretch>
                  <a:fillRect t="-2222" b="-4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sellaDiTesto 74">
            <a:extLst>
              <a:ext uri="{FF2B5EF4-FFF2-40B4-BE49-F238E27FC236}">
                <a16:creationId xmlns:a16="http://schemas.microsoft.com/office/drawing/2014/main" id="{B53EE9A4-43D8-4430-56AC-7F23A4FA9DC5}"/>
              </a:ext>
            </a:extLst>
          </p:cNvPr>
          <p:cNvSpPr txBox="1"/>
          <p:nvPr/>
        </p:nvSpPr>
        <p:spPr>
          <a:xfrm rot="178297">
            <a:off x="5494682" y="948980"/>
            <a:ext cx="1382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solidFill>
                  <a:srgbClr val="002060"/>
                </a:solidFill>
              </a:rPr>
              <a:t>Pressure </a:t>
            </a:r>
          </a:p>
        </p:txBody>
      </p:sp>
      <p:sp>
        <p:nvSpPr>
          <p:cNvPr id="42" name="CasellaDiTesto 76">
            <a:extLst>
              <a:ext uri="{FF2B5EF4-FFF2-40B4-BE49-F238E27FC236}">
                <a16:creationId xmlns:a16="http://schemas.microsoft.com/office/drawing/2014/main" id="{3855DF20-D9FF-1988-15C5-F9447FA8CCA6}"/>
              </a:ext>
            </a:extLst>
          </p:cNvPr>
          <p:cNvSpPr txBox="1"/>
          <p:nvPr/>
        </p:nvSpPr>
        <p:spPr>
          <a:xfrm>
            <a:off x="6609624" y="2650520"/>
            <a:ext cx="90441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rgbClr val="002060"/>
                </a:solidFill>
              </a:rPr>
              <a:t>Control Valve</a:t>
            </a:r>
          </a:p>
        </p:txBody>
      </p:sp>
      <p:sp>
        <p:nvSpPr>
          <p:cNvPr id="43" name="CasellaDiTesto 77">
            <a:extLst>
              <a:ext uri="{FF2B5EF4-FFF2-40B4-BE49-F238E27FC236}">
                <a16:creationId xmlns:a16="http://schemas.microsoft.com/office/drawing/2014/main" id="{809635FA-D4A2-722C-921E-A878936F9166}"/>
              </a:ext>
            </a:extLst>
          </p:cNvPr>
          <p:cNvSpPr txBox="1"/>
          <p:nvPr/>
        </p:nvSpPr>
        <p:spPr>
          <a:xfrm>
            <a:off x="6609624" y="5079377"/>
            <a:ext cx="90441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rgbClr val="002060"/>
                </a:solidFill>
              </a:rPr>
              <a:t>Control Valve</a:t>
            </a:r>
          </a:p>
        </p:txBody>
      </p:sp>
      <p:sp>
        <p:nvSpPr>
          <p:cNvPr id="44" name="Ovale 78">
            <a:extLst>
              <a:ext uri="{FF2B5EF4-FFF2-40B4-BE49-F238E27FC236}">
                <a16:creationId xmlns:a16="http://schemas.microsoft.com/office/drawing/2014/main" id="{47C879E8-D5E0-71B5-238D-E8CBB315DFE6}"/>
              </a:ext>
            </a:extLst>
          </p:cNvPr>
          <p:cNvSpPr/>
          <p:nvPr/>
        </p:nvSpPr>
        <p:spPr bwMode="auto">
          <a:xfrm>
            <a:off x="8434589" y="1250665"/>
            <a:ext cx="112143" cy="12697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sz="2400">
              <a:latin typeface="Arial" charset="0"/>
            </a:endParaRPr>
          </a:p>
        </p:txBody>
      </p:sp>
      <p:sp>
        <p:nvSpPr>
          <p:cNvPr id="45" name="CasellaDiTesto 79">
            <a:extLst>
              <a:ext uri="{FF2B5EF4-FFF2-40B4-BE49-F238E27FC236}">
                <a16:creationId xmlns:a16="http://schemas.microsoft.com/office/drawing/2014/main" id="{07DD5345-5CD0-499D-F32B-E3B28F211D2C}"/>
              </a:ext>
            </a:extLst>
          </p:cNvPr>
          <p:cNvSpPr txBox="1"/>
          <p:nvPr/>
        </p:nvSpPr>
        <p:spPr>
          <a:xfrm>
            <a:off x="8405461" y="1423170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rgbClr val="FF0000"/>
                </a:solidFill>
              </a:rPr>
              <a:t>Target Pressure</a:t>
            </a:r>
          </a:p>
        </p:txBody>
      </p:sp>
      <p:cxnSp>
        <p:nvCxnSpPr>
          <p:cNvPr id="46" name="Connettore diritto 80">
            <a:extLst>
              <a:ext uri="{FF2B5EF4-FFF2-40B4-BE49-F238E27FC236}">
                <a16:creationId xmlns:a16="http://schemas.microsoft.com/office/drawing/2014/main" id="{CE9244AA-731A-2A85-0120-1C474E41DDB8}"/>
              </a:ext>
            </a:extLst>
          </p:cNvPr>
          <p:cNvCxnSpPr/>
          <p:nvPr/>
        </p:nvCxnSpPr>
        <p:spPr bwMode="auto">
          <a:xfrm flipH="1">
            <a:off x="8559836" y="3672672"/>
            <a:ext cx="1" cy="1014744"/>
          </a:xfrm>
          <a:prstGeom prst="line">
            <a:avLst/>
          </a:prstGeom>
          <a:noFill/>
          <a:ln w="9525" cap="flat" cmpd="sng" algn="ctr">
            <a:solidFill>
              <a:srgbClr val="0052A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Ovale 81">
            <a:extLst>
              <a:ext uri="{FF2B5EF4-FFF2-40B4-BE49-F238E27FC236}">
                <a16:creationId xmlns:a16="http://schemas.microsoft.com/office/drawing/2014/main" id="{D8E86172-0784-E8F2-65AE-1D05AEDD49D3}"/>
              </a:ext>
            </a:extLst>
          </p:cNvPr>
          <p:cNvSpPr/>
          <p:nvPr/>
        </p:nvSpPr>
        <p:spPr bwMode="auto">
          <a:xfrm>
            <a:off x="8503084" y="3654884"/>
            <a:ext cx="112143" cy="12697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sz="2400">
              <a:latin typeface="Arial" charset="0"/>
            </a:endParaRPr>
          </a:p>
        </p:txBody>
      </p:sp>
      <p:sp>
        <p:nvSpPr>
          <p:cNvPr id="48" name="CasellaDiTesto 82">
            <a:extLst>
              <a:ext uri="{FF2B5EF4-FFF2-40B4-BE49-F238E27FC236}">
                <a16:creationId xmlns:a16="http://schemas.microsoft.com/office/drawing/2014/main" id="{98529C26-CC00-723E-ACA6-C5DA0E73F50C}"/>
              </a:ext>
            </a:extLst>
          </p:cNvPr>
          <p:cNvSpPr txBox="1"/>
          <p:nvPr/>
        </p:nvSpPr>
        <p:spPr>
          <a:xfrm>
            <a:off x="8571960" y="3829756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dirty="0">
                <a:solidFill>
                  <a:srgbClr val="FF0000"/>
                </a:solidFill>
              </a:rPr>
              <a:t>Target Pressure</a:t>
            </a:r>
          </a:p>
        </p:txBody>
      </p:sp>
      <p:sp>
        <p:nvSpPr>
          <p:cNvPr id="49" name="CasellaDiTesto 83">
            <a:extLst>
              <a:ext uri="{FF2B5EF4-FFF2-40B4-BE49-F238E27FC236}">
                <a16:creationId xmlns:a16="http://schemas.microsoft.com/office/drawing/2014/main" id="{88D2FD2D-2E26-A580-A836-599746584AE0}"/>
              </a:ext>
            </a:extLst>
          </p:cNvPr>
          <p:cNvSpPr txBox="1"/>
          <p:nvPr/>
        </p:nvSpPr>
        <p:spPr>
          <a:xfrm>
            <a:off x="4339400" y="5966713"/>
            <a:ext cx="632860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</a:rPr>
              <a:t>Energy dissipated E [Wh] = Q </a:t>
            </a:r>
            <a:r>
              <a:rPr lang="it-IT" sz="2000" dirty="0">
                <a:solidFill>
                  <a:srgbClr val="002060"/>
                </a:solidFill>
              </a:rPr>
              <a:t>[mc/s] </a:t>
            </a:r>
            <a:r>
              <a:rPr lang="it-IT" sz="2000" b="1" dirty="0">
                <a:solidFill>
                  <a:srgbClr val="002060"/>
                </a:solidFill>
              </a:rPr>
              <a:t>* </a:t>
            </a:r>
            <a:r>
              <a:rPr lang="it-IT" sz="2000" b="1" dirty="0">
                <a:solidFill>
                  <a:srgbClr val="002060"/>
                </a:solidFill>
                <a:latin typeface="Symbol" panose="05050102010706020507" pitchFamily="18" charset="2"/>
              </a:rPr>
              <a:t>D</a:t>
            </a:r>
            <a:r>
              <a:rPr lang="it-IT" sz="2000" b="1" dirty="0">
                <a:solidFill>
                  <a:srgbClr val="002060"/>
                </a:solidFill>
              </a:rPr>
              <a:t>p </a:t>
            </a:r>
            <a:r>
              <a:rPr lang="it-IT" sz="2000" dirty="0">
                <a:solidFill>
                  <a:srgbClr val="002060"/>
                </a:solidFill>
              </a:rPr>
              <a:t>[Pa] * t[hour]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B70C7B-2818-9F9A-E6ED-9B7B758B09ED}"/>
              </a:ext>
            </a:extLst>
          </p:cNvPr>
          <p:cNvGrpSpPr/>
          <p:nvPr/>
        </p:nvGrpSpPr>
        <p:grpSpPr>
          <a:xfrm>
            <a:off x="521134" y="1230865"/>
            <a:ext cx="2145762" cy="1788987"/>
            <a:chOff x="218364" y="1525550"/>
            <a:chExt cx="2145762" cy="178898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4A93C61-4889-6268-33CA-1769BC899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011" b="31374"/>
            <a:stretch/>
          </p:blipFill>
          <p:spPr>
            <a:xfrm flipH="1">
              <a:off x="337061" y="1525550"/>
              <a:ext cx="2027065" cy="1531261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F2367B-1772-A581-7F4C-7809E0A8EA71}"/>
                </a:ext>
              </a:extLst>
            </p:cNvPr>
            <p:cNvSpPr/>
            <p:nvPr/>
          </p:nvSpPr>
          <p:spPr>
            <a:xfrm>
              <a:off x="218364" y="2038119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b="1" dirty="0">
                  <a:solidFill>
                    <a:srgbClr val="FF0000"/>
                  </a:solidFill>
                </a:rPr>
                <a:t>K</a:t>
              </a:r>
              <a:endParaRPr lang="it-IT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04A3738-FE1A-DB39-F18A-51B7BA59E87B}"/>
                </a:ext>
              </a:extLst>
            </p:cNvPr>
            <p:cNvSpPr/>
            <p:nvPr/>
          </p:nvSpPr>
          <p:spPr>
            <a:xfrm>
              <a:off x="867768" y="2945205"/>
              <a:ext cx="12600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b="1" dirty="0">
                  <a:solidFill>
                    <a:srgbClr val="FF0000"/>
                  </a:solidFill>
                </a:rPr>
                <a:t>Apertura %</a:t>
              </a:r>
              <a:endParaRPr lang="it-IT" dirty="0"/>
            </a:p>
          </p:txBody>
        </p:sp>
      </p:grpSp>
      <p:sp>
        <p:nvSpPr>
          <p:cNvPr id="54" name="CasellaDiTesto 74">
            <a:extLst>
              <a:ext uri="{FF2B5EF4-FFF2-40B4-BE49-F238E27FC236}">
                <a16:creationId xmlns:a16="http://schemas.microsoft.com/office/drawing/2014/main" id="{3C00D3C7-C30A-A821-2B68-50584ABB9138}"/>
              </a:ext>
            </a:extLst>
          </p:cNvPr>
          <p:cNvSpPr txBox="1"/>
          <p:nvPr/>
        </p:nvSpPr>
        <p:spPr>
          <a:xfrm rot="178297">
            <a:off x="5509800" y="3239088"/>
            <a:ext cx="1382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solidFill>
                  <a:srgbClr val="002060"/>
                </a:solidFill>
              </a:rPr>
              <a:t>Pressure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7252840-F497-126B-CD96-8199043183CE}"/>
                  </a:ext>
                </a:extLst>
              </p:cNvPr>
              <p:cNvSpPr/>
              <p:nvPr/>
            </p:nvSpPr>
            <p:spPr>
              <a:xfrm>
                <a:off x="1513648" y="1966458"/>
                <a:ext cx="436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m:t>K</m:t>
                      </m:r>
                      <m:r>
                        <m:rPr>
                          <m:nor/>
                        </m:rPr>
                        <a:rPr lang="it-IT" b="1" baseline="-250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m:t>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7252840-F497-126B-CD96-819904318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648" y="1966458"/>
                <a:ext cx="43633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83DCDA-2C21-A207-C839-B711880213F7}"/>
                  </a:ext>
                </a:extLst>
              </p:cNvPr>
              <p:cNvSpPr/>
              <p:nvPr/>
            </p:nvSpPr>
            <p:spPr>
              <a:xfrm>
                <a:off x="988567" y="1533331"/>
                <a:ext cx="436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m:t>K</m:t>
                      </m:r>
                      <m:r>
                        <m:rPr>
                          <m:nor/>
                        </m:rPr>
                        <a:rPr lang="it-IT" b="1" baseline="-25000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m:t>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283DCDA-2C21-A207-C839-B71188021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67" y="1533331"/>
                <a:ext cx="43633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e 78">
            <a:extLst>
              <a:ext uri="{FF2B5EF4-FFF2-40B4-BE49-F238E27FC236}">
                <a16:creationId xmlns:a16="http://schemas.microsoft.com/office/drawing/2014/main" id="{59685D17-18A6-909C-405B-13374C805799}"/>
              </a:ext>
            </a:extLst>
          </p:cNvPr>
          <p:cNvSpPr/>
          <p:nvPr/>
        </p:nvSpPr>
        <p:spPr bwMode="auto">
          <a:xfrm>
            <a:off x="1226774" y="1925818"/>
            <a:ext cx="112143" cy="12697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sz="2400">
              <a:latin typeface="Arial" charset="0"/>
            </a:endParaRPr>
          </a:p>
        </p:txBody>
      </p:sp>
      <p:sp>
        <p:nvSpPr>
          <p:cNvPr id="58" name="Ovale 78">
            <a:extLst>
              <a:ext uri="{FF2B5EF4-FFF2-40B4-BE49-F238E27FC236}">
                <a16:creationId xmlns:a16="http://schemas.microsoft.com/office/drawing/2014/main" id="{D4711C59-2F15-7A61-F6FA-ACC31E0931DB}"/>
              </a:ext>
            </a:extLst>
          </p:cNvPr>
          <p:cNvSpPr/>
          <p:nvPr/>
        </p:nvSpPr>
        <p:spPr bwMode="auto">
          <a:xfrm>
            <a:off x="1716393" y="2346329"/>
            <a:ext cx="112143" cy="12697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sz="2400">
              <a:latin typeface="Arial" charset="0"/>
            </a:endParaRPr>
          </a:p>
        </p:txBody>
      </p:sp>
      <p:sp>
        <p:nvSpPr>
          <p:cNvPr id="61" name="CasellaDiTesto 47">
            <a:extLst>
              <a:ext uri="{FF2B5EF4-FFF2-40B4-BE49-F238E27FC236}">
                <a16:creationId xmlns:a16="http://schemas.microsoft.com/office/drawing/2014/main" id="{1C6F359C-CEFD-6836-178E-EAA01B763A53}"/>
              </a:ext>
            </a:extLst>
          </p:cNvPr>
          <p:cNvSpPr txBox="1"/>
          <p:nvPr/>
        </p:nvSpPr>
        <p:spPr>
          <a:xfrm>
            <a:off x="1571626" y="4921569"/>
            <a:ext cx="248149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002060"/>
                </a:solidFill>
              </a:rPr>
              <a:t>Automatic pressure reducing valve</a:t>
            </a:r>
            <a:endParaRPr lang="it-IT" sz="2000" dirty="0">
              <a:solidFill>
                <a:srgbClr val="002060"/>
              </a:solidFill>
            </a:endParaRPr>
          </a:p>
        </p:txBody>
      </p:sp>
      <p:pic>
        <p:nvPicPr>
          <p:cNvPr id="62" name="Immagine 15">
            <a:extLst>
              <a:ext uri="{FF2B5EF4-FFF2-40B4-BE49-F238E27FC236}">
                <a16:creationId xmlns:a16="http://schemas.microsoft.com/office/drawing/2014/main" id="{105F413C-882C-8BF8-87D5-AC03519909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01" y="5032832"/>
            <a:ext cx="1533100" cy="174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6A19-7350-AF56-8A93-6C38F54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Abbiamo</a:t>
            </a:r>
            <a:r>
              <a:rPr lang="en-GB" dirty="0"/>
              <a:t> visto a </a:t>
            </a:r>
            <a:r>
              <a:rPr lang="en-GB" dirty="0" err="1"/>
              <a:t>cosa</a:t>
            </a:r>
            <a:r>
              <a:rPr lang="en-GB" dirty="0"/>
              <a:t> </a:t>
            </a:r>
            <a:r>
              <a:rPr lang="en-GB" dirty="0" err="1"/>
              <a:t>servono</a:t>
            </a:r>
            <a:r>
              <a:rPr lang="en-GB" dirty="0"/>
              <a:t> le </a:t>
            </a:r>
            <a:r>
              <a:rPr lang="en-GB" dirty="0" err="1"/>
              <a:t>valvole</a:t>
            </a:r>
            <a:r>
              <a:rPr lang="en-GB" dirty="0"/>
              <a:t> PRV ma come </a:t>
            </a:r>
            <a:r>
              <a:rPr lang="en-GB" dirty="0" err="1"/>
              <a:t>funzionano</a:t>
            </a:r>
            <a:r>
              <a:rPr lang="en-GB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A2BCC-1899-B0CE-B9D9-675E5B344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6"/>
          <a:stretch/>
        </p:blipFill>
        <p:spPr>
          <a:xfrm>
            <a:off x="1526268" y="1593763"/>
            <a:ext cx="9170760" cy="4792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A9B549-4418-6F28-699E-86BE3DB4C3DA}"/>
              </a:ext>
            </a:extLst>
          </p:cNvPr>
          <p:cNvSpPr/>
          <p:nvPr/>
        </p:nvSpPr>
        <p:spPr>
          <a:xfrm>
            <a:off x="1982072" y="3991109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P1</a:t>
            </a:r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1E76D-69F8-82AB-5073-BB4C8A3A0D1E}"/>
              </a:ext>
            </a:extLst>
          </p:cNvPr>
          <p:cNvSpPr/>
          <p:nvPr/>
        </p:nvSpPr>
        <p:spPr>
          <a:xfrm>
            <a:off x="7287044" y="3704528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P2</a:t>
            </a:r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58FEC2-D4F1-B7B2-1636-A19C2C1F331C}"/>
              </a:ext>
            </a:extLst>
          </p:cNvPr>
          <p:cNvSpPr/>
          <p:nvPr/>
        </p:nvSpPr>
        <p:spPr>
          <a:xfrm>
            <a:off x="3575102" y="5494192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Q</a:t>
            </a:r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61D99A-C4BB-66B0-4041-5D3228AA3D5D}"/>
              </a:ext>
            </a:extLst>
          </p:cNvPr>
          <p:cNvSpPr/>
          <p:nvPr/>
        </p:nvSpPr>
        <p:spPr>
          <a:xfrm>
            <a:off x="3053074" y="333519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Q1</a:t>
            </a:r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3DD24E-7609-D7E0-437B-6EC1CD4DE3D2}"/>
              </a:ext>
            </a:extLst>
          </p:cNvPr>
          <p:cNvSpPr/>
          <p:nvPr/>
        </p:nvSpPr>
        <p:spPr>
          <a:xfrm>
            <a:off x="4578684" y="2337094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Q2</a:t>
            </a:r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8015E1-66EB-50C9-B80D-43BAD49598B9}"/>
              </a:ext>
            </a:extLst>
          </p:cNvPr>
          <p:cNvSpPr/>
          <p:nvPr/>
        </p:nvSpPr>
        <p:spPr>
          <a:xfrm>
            <a:off x="3895598" y="367728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Q3</a:t>
            </a:r>
            <a:endParaRPr lang="it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B64CC-793B-5ABF-09B5-1A10F19C2F9C}"/>
              </a:ext>
            </a:extLst>
          </p:cNvPr>
          <p:cNvSpPr/>
          <p:nvPr/>
        </p:nvSpPr>
        <p:spPr>
          <a:xfrm>
            <a:off x="5241022" y="4308546"/>
            <a:ext cx="124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Membrane</a:t>
            </a:r>
            <a:endParaRPr lang="it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571DA-8242-3EDC-06A4-4443611FAA7E}"/>
              </a:ext>
            </a:extLst>
          </p:cNvPr>
          <p:cNvSpPr/>
          <p:nvPr/>
        </p:nvSpPr>
        <p:spPr>
          <a:xfrm>
            <a:off x="5209228" y="3600503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Spring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BCB2FA-124C-6F8E-303D-39E72B6B52F1}"/>
              </a:ext>
            </a:extLst>
          </p:cNvPr>
          <p:cNvSpPr/>
          <p:nvPr/>
        </p:nvSpPr>
        <p:spPr>
          <a:xfrm>
            <a:off x="2750553" y="2838622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Orifice</a:t>
            </a:r>
            <a:endParaRPr lang="it-IT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BC3723-86EE-8B3C-B8DC-314E5DAAC76A}"/>
              </a:ext>
            </a:extLst>
          </p:cNvPr>
          <p:cNvSpPr/>
          <p:nvPr/>
        </p:nvSpPr>
        <p:spPr>
          <a:xfrm>
            <a:off x="5790484" y="1860916"/>
            <a:ext cx="7003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Pilot </a:t>
            </a:r>
          </a:p>
          <a:p>
            <a:r>
              <a:rPr lang="it-IT" b="1" dirty="0">
                <a:solidFill>
                  <a:srgbClr val="FF0000"/>
                </a:solidFill>
              </a:rPr>
              <a:t>Valve</a:t>
            </a:r>
            <a:endParaRPr lang="it-IT" dirty="0"/>
          </a:p>
        </p:txBody>
      </p:sp>
      <p:sp>
        <p:nvSpPr>
          <p:cNvPr id="15" name="CasellaDiTesto 2">
            <a:extLst>
              <a:ext uri="{FF2B5EF4-FFF2-40B4-BE49-F238E27FC236}">
                <a16:creationId xmlns:a16="http://schemas.microsoft.com/office/drawing/2014/main" id="{A1EA6DF3-89FD-3BB1-BE79-20F73F81E621}"/>
              </a:ext>
            </a:extLst>
          </p:cNvPr>
          <p:cNvSpPr txBox="1"/>
          <p:nvPr/>
        </p:nvSpPr>
        <p:spPr>
          <a:xfrm>
            <a:off x="1524000" y="735089"/>
            <a:ext cx="9144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/>
            <a:r>
              <a:rPr lang="it-IT" sz="2000" dirty="0"/>
              <a:t>Una delle più usate e comuni valvole di regolazione idrauliche (PRV)</a:t>
            </a:r>
          </a:p>
          <a:p>
            <a:pPr marL="266700" indent="-266700"/>
            <a:r>
              <a:rPr lang="it-IT" sz="2000" dirty="0"/>
              <a:t>Patent n° US2447408 (1948)</a:t>
            </a:r>
          </a:p>
        </p:txBody>
      </p:sp>
      <p:sp>
        <p:nvSpPr>
          <p:cNvPr id="16" name="Freeform 1">
            <a:extLst>
              <a:ext uri="{FF2B5EF4-FFF2-40B4-BE49-F238E27FC236}">
                <a16:creationId xmlns:a16="http://schemas.microsoft.com/office/drawing/2014/main" id="{3B3222CC-2FDC-8C89-3F99-4BD4470E23EA}"/>
              </a:ext>
            </a:extLst>
          </p:cNvPr>
          <p:cNvSpPr/>
          <p:nvPr/>
        </p:nvSpPr>
        <p:spPr>
          <a:xfrm>
            <a:off x="3817620" y="4625340"/>
            <a:ext cx="2423160" cy="52538"/>
          </a:xfrm>
          <a:custGeom>
            <a:avLst/>
            <a:gdLst>
              <a:gd name="connsiteX0" fmla="*/ 0 w 2423160"/>
              <a:gd name="connsiteY0" fmla="*/ 38100 h 38100"/>
              <a:gd name="connsiteX1" fmla="*/ 563880 w 2423160"/>
              <a:gd name="connsiteY1" fmla="*/ 0 h 38100"/>
              <a:gd name="connsiteX2" fmla="*/ 1813560 w 2423160"/>
              <a:gd name="connsiteY2" fmla="*/ 7620 h 38100"/>
              <a:gd name="connsiteX3" fmla="*/ 2423160 w 2423160"/>
              <a:gd name="connsiteY3" fmla="*/ 7620 h 38100"/>
              <a:gd name="connsiteX0" fmla="*/ 0 w 2423160"/>
              <a:gd name="connsiteY0" fmla="*/ 30480 h 30480"/>
              <a:gd name="connsiteX1" fmla="*/ 586740 w 2423160"/>
              <a:gd name="connsiteY1" fmla="*/ 7620 h 30480"/>
              <a:gd name="connsiteX2" fmla="*/ 1813560 w 2423160"/>
              <a:gd name="connsiteY2" fmla="*/ 0 h 30480"/>
              <a:gd name="connsiteX3" fmla="*/ 2423160 w 2423160"/>
              <a:gd name="connsiteY3" fmla="*/ 0 h 30480"/>
              <a:gd name="connsiteX0" fmla="*/ 0 w 2423160"/>
              <a:gd name="connsiteY0" fmla="*/ 30480 h 52538"/>
              <a:gd name="connsiteX1" fmla="*/ 586740 w 2423160"/>
              <a:gd name="connsiteY1" fmla="*/ 7620 h 52538"/>
              <a:gd name="connsiteX2" fmla="*/ 1813560 w 2423160"/>
              <a:gd name="connsiteY2" fmla="*/ 0 h 52538"/>
              <a:gd name="connsiteX3" fmla="*/ 2423160 w 2423160"/>
              <a:gd name="connsiteY3" fmla="*/ 0 h 52538"/>
              <a:gd name="connsiteX0" fmla="*/ 0 w 2423160"/>
              <a:gd name="connsiteY0" fmla="*/ 30480 h 129742"/>
              <a:gd name="connsiteX1" fmla="*/ 586740 w 2423160"/>
              <a:gd name="connsiteY1" fmla="*/ 7620 h 129742"/>
              <a:gd name="connsiteX2" fmla="*/ 1836420 w 2423160"/>
              <a:gd name="connsiteY2" fmla="*/ 129540 h 129742"/>
              <a:gd name="connsiteX3" fmla="*/ 2423160 w 2423160"/>
              <a:gd name="connsiteY3" fmla="*/ 0 h 129742"/>
              <a:gd name="connsiteX0" fmla="*/ 0 w 2423160"/>
              <a:gd name="connsiteY0" fmla="*/ 30480 h 52538"/>
              <a:gd name="connsiteX1" fmla="*/ 586740 w 2423160"/>
              <a:gd name="connsiteY1" fmla="*/ 7620 h 52538"/>
              <a:gd name="connsiteX2" fmla="*/ 1836420 w 2423160"/>
              <a:gd name="connsiteY2" fmla="*/ 0 h 52538"/>
              <a:gd name="connsiteX3" fmla="*/ 2423160 w 2423160"/>
              <a:gd name="connsiteY3" fmla="*/ 0 h 52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3160" h="52538">
                <a:moveTo>
                  <a:pt x="0" y="30480"/>
                </a:moveTo>
                <a:lnTo>
                  <a:pt x="586740" y="7620"/>
                </a:lnTo>
                <a:cubicBezTo>
                  <a:pt x="1239520" y="111760"/>
                  <a:pt x="1427480" y="2540"/>
                  <a:pt x="1836420" y="0"/>
                </a:cubicBezTo>
                <a:lnTo>
                  <a:pt x="242316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1F36E1-F732-D93C-CA96-120EF41291E8}"/>
              </a:ext>
            </a:extLst>
          </p:cNvPr>
          <p:cNvSpPr/>
          <p:nvPr/>
        </p:nvSpPr>
        <p:spPr>
          <a:xfrm>
            <a:off x="3645901" y="1806070"/>
            <a:ext cx="1162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Needle valve</a:t>
            </a:r>
            <a:endParaRPr lang="it-IT" dirty="0"/>
          </a:p>
        </p:txBody>
      </p:sp>
      <p:sp>
        <p:nvSpPr>
          <p:cNvPr id="20" name="Free-form: Shape 19">
            <a:extLst>
              <a:ext uri="{FF2B5EF4-FFF2-40B4-BE49-F238E27FC236}">
                <a16:creationId xmlns:a16="http://schemas.microsoft.com/office/drawing/2014/main" id="{10610D50-AEA7-B385-D085-440B3A3CA591}"/>
              </a:ext>
            </a:extLst>
          </p:cNvPr>
          <p:cNvSpPr/>
          <p:nvPr/>
        </p:nvSpPr>
        <p:spPr>
          <a:xfrm>
            <a:off x="3949710" y="5131426"/>
            <a:ext cx="2716134" cy="707649"/>
          </a:xfrm>
          <a:custGeom>
            <a:avLst/>
            <a:gdLst>
              <a:gd name="connsiteX0" fmla="*/ 0 w 2716134"/>
              <a:gd name="connsiteY0" fmla="*/ 634302 h 707649"/>
              <a:gd name="connsiteX1" fmla="*/ 668586 w 2716134"/>
              <a:gd name="connsiteY1" fmla="*/ 660807 h 707649"/>
              <a:gd name="connsiteX2" fmla="*/ 1138687 w 2716134"/>
              <a:gd name="connsiteY2" fmla="*/ 90963 h 707649"/>
              <a:gd name="connsiteX3" fmla="*/ 1546107 w 2716134"/>
              <a:gd name="connsiteY3" fmla="*/ 37955 h 707649"/>
              <a:gd name="connsiteX4" fmla="*/ 2287820 w 2716134"/>
              <a:gd name="connsiteY4" fmla="*/ 462024 h 707649"/>
              <a:gd name="connsiteX5" fmla="*/ 2716134 w 2716134"/>
              <a:gd name="connsiteY5" fmla="*/ 501781 h 7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6134" h="707649" extrusionOk="0">
                <a:moveTo>
                  <a:pt x="0" y="634302"/>
                </a:moveTo>
                <a:cubicBezTo>
                  <a:pt x="242296" y="643402"/>
                  <a:pt x="439324" y="763711"/>
                  <a:pt x="668586" y="660807"/>
                </a:cubicBezTo>
                <a:cubicBezTo>
                  <a:pt x="871547" y="529613"/>
                  <a:pt x="1034829" y="190814"/>
                  <a:pt x="1138687" y="90963"/>
                </a:cubicBezTo>
                <a:cubicBezTo>
                  <a:pt x="1293824" y="-7691"/>
                  <a:pt x="1356082" y="-30525"/>
                  <a:pt x="1546107" y="37955"/>
                </a:cubicBezTo>
                <a:cubicBezTo>
                  <a:pt x="1736312" y="119071"/>
                  <a:pt x="2107345" y="369853"/>
                  <a:pt x="2287820" y="462024"/>
                </a:cubicBezTo>
                <a:cubicBezTo>
                  <a:pt x="2497451" y="542357"/>
                  <a:pt x="2624201" y="455119"/>
                  <a:pt x="2716134" y="501781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3769851294">
                  <a:custGeom>
                    <a:avLst/>
                    <a:gdLst>
                      <a:gd name="connsiteX0" fmla="*/ 0 w 3445565"/>
                      <a:gd name="connsiteY0" fmla="*/ 634302 h 707649"/>
                      <a:gd name="connsiteX1" fmla="*/ 848139 w 3445565"/>
                      <a:gd name="connsiteY1" fmla="*/ 660807 h 707649"/>
                      <a:gd name="connsiteX2" fmla="*/ 1444487 w 3445565"/>
                      <a:gd name="connsiteY2" fmla="*/ 90963 h 707649"/>
                      <a:gd name="connsiteX3" fmla="*/ 1961322 w 3445565"/>
                      <a:gd name="connsiteY3" fmla="*/ 37955 h 707649"/>
                      <a:gd name="connsiteX4" fmla="*/ 2902226 w 3445565"/>
                      <a:gd name="connsiteY4" fmla="*/ 462024 h 707649"/>
                      <a:gd name="connsiteX5" fmla="*/ 3445565 w 3445565"/>
                      <a:gd name="connsiteY5" fmla="*/ 501781 h 707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45565" h="707649">
                        <a:moveTo>
                          <a:pt x="0" y="634302"/>
                        </a:moveTo>
                        <a:cubicBezTo>
                          <a:pt x="303695" y="692832"/>
                          <a:pt x="607391" y="751363"/>
                          <a:pt x="848139" y="660807"/>
                        </a:cubicBezTo>
                        <a:cubicBezTo>
                          <a:pt x="1088887" y="570251"/>
                          <a:pt x="1258957" y="194772"/>
                          <a:pt x="1444487" y="90963"/>
                        </a:cubicBezTo>
                        <a:cubicBezTo>
                          <a:pt x="1630018" y="-12846"/>
                          <a:pt x="1718366" y="-23889"/>
                          <a:pt x="1961322" y="37955"/>
                        </a:cubicBezTo>
                        <a:cubicBezTo>
                          <a:pt x="2204279" y="99798"/>
                          <a:pt x="2654852" y="384720"/>
                          <a:pt x="2902226" y="462024"/>
                        </a:cubicBezTo>
                        <a:cubicBezTo>
                          <a:pt x="3149600" y="539328"/>
                          <a:pt x="3332922" y="453190"/>
                          <a:pt x="3445565" y="50178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5617C3-4606-539A-5E03-1F22E9757A29}"/>
              </a:ext>
            </a:extLst>
          </p:cNvPr>
          <p:cNvCxnSpPr/>
          <p:nvPr/>
        </p:nvCxnSpPr>
        <p:spPr>
          <a:xfrm flipV="1">
            <a:off x="3570008" y="4011143"/>
            <a:ext cx="0" cy="40142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5F05DC-C466-C1BC-A018-0D0C56209844}"/>
              </a:ext>
            </a:extLst>
          </p:cNvPr>
          <p:cNvCxnSpPr>
            <a:cxnSpLocks/>
          </p:cNvCxnSpPr>
          <p:nvPr/>
        </p:nvCxnSpPr>
        <p:spPr>
          <a:xfrm>
            <a:off x="4578684" y="2707961"/>
            <a:ext cx="46038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33972B-9554-D78F-8E7E-AF1BAB3E67B9}"/>
              </a:ext>
            </a:extLst>
          </p:cNvPr>
          <p:cNvCxnSpPr>
            <a:cxnSpLocks/>
          </p:cNvCxnSpPr>
          <p:nvPr/>
        </p:nvCxnSpPr>
        <p:spPr>
          <a:xfrm flipV="1">
            <a:off x="4479350" y="3701618"/>
            <a:ext cx="0" cy="37150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1560A4-14E7-4A17-A49F-E8203E336E38}"/>
              </a:ext>
            </a:extLst>
          </p:cNvPr>
          <p:cNvCxnSpPr>
            <a:cxnSpLocks/>
          </p:cNvCxnSpPr>
          <p:nvPr/>
        </p:nvCxnSpPr>
        <p:spPr>
          <a:xfrm>
            <a:off x="4355980" y="2337094"/>
            <a:ext cx="123370" cy="8192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194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1D76-67B4-2FFA-0BEF-256C75C9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Quanta </a:t>
            </a:r>
            <a:r>
              <a:rPr lang="en-GB" dirty="0" err="1"/>
              <a:t>energia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dissipata</a:t>
            </a:r>
            <a:r>
              <a:rPr lang="en-GB" dirty="0"/>
              <a:t> </a:t>
            </a:r>
            <a:r>
              <a:rPr lang="en-GB" dirty="0" err="1"/>
              <a:t>nelle</a:t>
            </a:r>
            <a:r>
              <a:rPr lang="en-GB" dirty="0"/>
              <a:t> PRV?</a:t>
            </a:r>
          </a:p>
        </p:txBody>
      </p:sp>
      <p:pic>
        <p:nvPicPr>
          <p:cNvPr id="6" name="Immagine 28">
            <a:extLst>
              <a:ext uri="{FF2B5EF4-FFF2-40B4-BE49-F238E27FC236}">
                <a16:creationId xmlns:a16="http://schemas.microsoft.com/office/drawing/2014/main" id="{3BC57E8C-2441-4ED9-D232-5E80EEF59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" t="7777" b="6262"/>
          <a:stretch/>
        </p:blipFill>
        <p:spPr bwMode="auto">
          <a:xfrm>
            <a:off x="8828700" y="797049"/>
            <a:ext cx="2981247" cy="195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33">
            <a:extLst>
              <a:ext uri="{FF2B5EF4-FFF2-40B4-BE49-F238E27FC236}">
                <a16:creationId xmlns:a16="http://schemas.microsoft.com/office/drawing/2014/main" id="{D73F467A-D7ED-A0AE-69C4-93F466A09721}"/>
              </a:ext>
            </a:extLst>
          </p:cNvPr>
          <p:cNvSpPr txBox="1"/>
          <p:nvPr/>
        </p:nvSpPr>
        <p:spPr>
          <a:xfrm>
            <a:off x="9671701" y="2867528"/>
            <a:ext cx="2610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24 reti di distribuzione</a:t>
            </a:r>
          </a:p>
          <a:p>
            <a:r>
              <a:rPr lang="it-IT" dirty="0">
                <a:latin typeface="+mj-lt"/>
              </a:rPr>
              <a:t>L=1443 Km</a:t>
            </a:r>
          </a:p>
          <a:p>
            <a:r>
              <a:rPr lang="it-IT" dirty="0">
                <a:latin typeface="+mj-lt"/>
              </a:rPr>
              <a:t>Popolazione=173.053 ab</a:t>
            </a:r>
          </a:p>
          <a:p>
            <a:r>
              <a:rPr lang="it-IT" dirty="0">
                <a:latin typeface="+mj-lt"/>
              </a:rPr>
              <a:t>115 PRV</a:t>
            </a:r>
          </a:p>
          <a:p>
            <a:endParaRPr lang="it-IT" dirty="0">
              <a:latin typeface="+mj-lt"/>
            </a:endParaRPr>
          </a:p>
          <a:p>
            <a:endParaRPr lang="it-IT" dirty="0"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120BE80-E569-3355-D857-DC1B86BE5A04}"/>
              </a:ext>
            </a:extLst>
          </p:cNvPr>
          <p:cNvGrpSpPr/>
          <p:nvPr/>
        </p:nvGrpSpPr>
        <p:grpSpPr>
          <a:xfrm>
            <a:off x="6950861" y="1852940"/>
            <a:ext cx="3321242" cy="3902928"/>
            <a:chOff x="182744" y="2423796"/>
            <a:chExt cx="3321242" cy="3902928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D9D50A6-35C0-054B-53CB-B25E4900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44" y="2423796"/>
              <a:ext cx="3321242" cy="3902928"/>
            </a:xfrm>
            <a:prstGeom prst="rect">
              <a:avLst/>
            </a:prstGeom>
          </p:spPr>
        </p:pic>
        <p:sp>
          <p:nvSpPr>
            <p:cNvPr id="9" name="Ovale 3">
              <a:extLst>
                <a:ext uri="{FF2B5EF4-FFF2-40B4-BE49-F238E27FC236}">
                  <a16:creationId xmlns:a16="http://schemas.microsoft.com/office/drawing/2014/main" id="{89C3384D-67AB-23D0-5446-F17D37660D44}"/>
                </a:ext>
              </a:extLst>
            </p:cNvPr>
            <p:cNvSpPr/>
            <p:nvPr/>
          </p:nvSpPr>
          <p:spPr>
            <a:xfrm>
              <a:off x="871113" y="2914447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Ovale 8">
              <a:extLst>
                <a:ext uri="{FF2B5EF4-FFF2-40B4-BE49-F238E27FC236}">
                  <a16:creationId xmlns:a16="http://schemas.microsoft.com/office/drawing/2014/main" id="{2F8529BD-3AEC-387D-D8DC-55A44566A509}"/>
                </a:ext>
              </a:extLst>
            </p:cNvPr>
            <p:cNvSpPr/>
            <p:nvPr/>
          </p:nvSpPr>
          <p:spPr>
            <a:xfrm>
              <a:off x="1554455" y="4090748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e 9">
              <a:extLst>
                <a:ext uri="{FF2B5EF4-FFF2-40B4-BE49-F238E27FC236}">
                  <a16:creationId xmlns:a16="http://schemas.microsoft.com/office/drawing/2014/main" id="{AB96D8F6-5A76-09A2-CE22-B55AD31725B4}"/>
                </a:ext>
              </a:extLst>
            </p:cNvPr>
            <p:cNvSpPr/>
            <p:nvPr/>
          </p:nvSpPr>
          <p:spPr>
            <a:xfrm>
              <a:off x="1677357" y="4231370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e 10">
              <a:extLst>
                <a:ext uri="{FF2B5EF4-FFF2-40B4-BE49-F238E27FC236}">
                  <a16:creationId xmlns:a16="http://schemas.microsoft.com/office/drawing/2014/main" id="{5B94AAAD-E565-9B38-18E1-0733501F571A}"/>
                </a:ext>
              </a:extLst>
            </p:cNvPr>
            <p:cNvSpPr/>
            <p:nvPr/>
          </p:nvSpPr>
          <p:spPr>
            <a:xfrm>
              <a:off x="1881375" y="4401163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2E435EEC-0B15-73FF-BCE2-BF0C2DC05845}"/>
                </a:ext>
              </a:extLst>
            </p:cNvPr>
            <p:cNvSpPr/>
            <p:nvPr/>
          </p:nvSpPr>
          <p:spPr>
            <a:xfrm>
              <a:off x="1773221" y="4310875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27F433DA-C6CC-C2E8-7503-537873E51132}"/>
                </a:ext>
              </a:extLst>
            </p:cNvPr>
            <p:cNvSpPr/>
            <p:nvPr/>
          </p:nvSpPr>
          <p:spPr>
            <a:xfrm>
              <a:off x="1641714" y="4217194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D667CCF6-9D42-4B9D-D23A-2C79F59DC4E7}"/>
                </a:ext>
              </a:extLst>
            </p:cNvPr>
            <p:cNvSpPr/>
            <p:nvPr/>
          </p:nvSpPr>
          <p:spPr>
            <a:xfrm>
              <a:off x="1716684" y="4097735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1A41485D-E721-46F2-EDC2-A31DC2F0B0B8}"/>
                </a:ext>
              </a:extLst>
            </p:cNvPr>
            <p:cNvSpPr/>
            <p:nvPr/>
          </p:nvSpPr>
          <p:spPr>
            <a:xfrm>
              <a:off x="1512666" y="4040213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928DCFCA-DCD7-B0B4-91FA-A8EDBFCC4323}"/>
                </a:ext>
              </a:extLst>
            </p:cNvPr>
            <p:cNvSpPr/>
            <p:nvPr/>
          </p:nvSpPr>
          <p:spPr>
            <a:xfrm>
              <a:off x="1808864" y="4288567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406CEDC6-9742-18DD-3B59-F45EB9223176}"/>
                </a:ext>
              </a:extLst>
            </p:cNvPr>
            <p:cNvSpPr/>
            <p:nvPr/>
          </p:nvSpPr>
          <p:spPr>
            <a:xfrm>
              <a:off x="345087" y="3111070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093C66E-67C3-3DEC-E5F1-EF037DAF9B4A}"/>
                </a:ext>
              </a:extLst>
            </p:cNvPr>
            <p:cNvSpPr/>
            <p:nvPr/>
          </p:nvSpPr>
          <p:spPr>
            <a:xfrm>
              <a:off x="536816" y="3169730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20">
              <a:extLst>
                <a:ext uri="{FF2B5EF4-FFF2-40B4-BE49-F238E27FC236}">
                  <a16:creationId xmlns:a16="http://schemas.microsoft.com/office/drawing/2014/main" id="{1B28B898-5374-E7AF-727D-931756615E29}"/>
                </a:ext>
              </a:extLst>
            </p:cNvPr>
            <p:cNvSpPr/>
            <p:nvPr/>
          </p:nvSpPr>
          <p:spPr>
            <a:xfrm>
              <a:off x="504971" y="2995047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5">
              <a:extLst>
                <a:ext uri="{FF2B5EF4-FFF2-40B4-BE49-F238E27FC236}">
                  <a16:creationId xmlns:a16="http://schemas.microsoft.com/office/drawing/2014/main" id="{28AA63F8-F261-6C36-88E1-9906CD9B821B}"/>
                </a:ext>
              </a:extLst>
            </p:cNvPr>
            <p:cNvSpPr/>
            <p:nvPr/>
          </p:nvSpPr>
          <p:spPr>
            <a:xfrm>
              <a:off x="374473" y="3284457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6">
              <a:extLst>
                <a:ext uri="{FF2B5EF4-FFF2-40B4-BE49-F238E27FC236}">
                  <a16:creationId xmlns:a16="http://schemas.microsoft.com/office/drawing/2014/main" id="{1946784E-5781-4DCC-7659-9DD3F330D7B2}"/>
                </a:ext>
              </a:extLst>
            </p:cNvPr>
            <p:cNvSpPr/>
            <p:nvPr/>
          </p:nvSpPr>
          <p:spPr>
            <a:xfrm>
              <a:off x="1581486" y="3788942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7">
              <a:extLst>
                <a:ext uri="{FF2B5EF4-FFF2-40B4-BE49-F238E27FC236}">
                  <a16:creationId xmlns:a16="http://schemas.microsoft.com/office/drawing/2014/main" id="{A9EDD46F-481C-AA2F-4879-C452FBE55BEA}"/>
                </a:ext>
              </a:extLst>
            </p:cNvPr>
            <p:cNvSpPr/>
            <p:nvPr/>
          </p:nvSpPr>
          <p:spPr>
            <a:xfrm>
              <a:off x="1677355" y="3912693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6">
              <a:extLst>
                <a:ext uri="{FF2B5EF4-FFF2-40B4-BE49-F238E27FC236}">
                  <a16:creationId xmlns:a16="http://schemas.microsoft.com/office/drawing/2014/main" id="{7ED5671B-125B-5794-272A-18F9F7D2A888}"/>
                </a:ext>
              </a:extLst>
            </p:cNvPr>
            <p:cNvSpPr/>
            <p:nvPr/>
          </p:nvSpPr>
          <p:spPr>
            <a:xfrm>
              <a:off x="1023513" y="2752215"/>
              <a:ext cx="191729" cy="173387"/>
            </a:xfrm>
            <a:prstGeom prst="ellipse">
              <a:avLst/>
            </a:prstGeom>
            <a:solidFill>
              <a:srgbClr val="0099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C808E36-AEE3-E544-47C9-088825424F8B}"/>
              </a:ext>
            </a:extLst>
          </p:cNvPr>
          <p:cNvGrpSpPr/>
          <p:nvPr/>
        </p:nvGrpSpPr>
        <p:grpSpPr>
          <a:xfrm>
            <a:off x="384697" y="1127958"/>
            <a:ext cx="6333378" cy="4606092"/>
            <a:chOff x="384697" y="1127958"/>
            <a:chExt cx="6333378" cy="4606092"/>
          </a:xfrm>
        </p:grpSpPr>
        <p:pic>
          <p:nvPicPr>
            <p:cNvPr id="4" name="Immagine 14">
              <a:extLst>
                <a:ext uri="{FF2B5EF4-FFF2-40B4-BE49-F238E27FC236}">
                  <a16:creationId xmlns:a16="http://schemas.microsoft.com/office/drawing/2014/main" id="{AB9D20F9-CD5C-4841-EE24-A35808366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697" y="1127958"/>
              <a:ext cx="6333378" cy="4606092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FE1CCEC-6693-2687-BD89-A2487F35BEC6}"/>
                </a:ext>
              </a:extLst>
            </p:cNvPr>
            <p:cNvSpPr/>
            <p:nvPr/>
          </p:nvSpPr>
          <p:spPr>
            <a:xfrm>
              <a:off x="1577974" y="2985810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9B9C7E-1E9D-5401-1DBF-1417CB10110D}"/>
                </a:ext>
              </a:extLst>
            </p:cNvPr>
            <p:cNvSpPr/>
            <p:nvPr/>
          </p:nvSpPr>
          <p:spPr>
            <a:xfrm>
              <a:off x="2003424" y="2856960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3376412-E4B9-C488-AA22-A44DCEF677C4}"/>
                </a:ext>
              </a:extLst>
            </p:cNvPr>
            <p:cNvSpPr/>
            <p:nvPr/>
          </p:nvSpPr>
          <p:spPr>
            <a:xfrm>
              <a:off x="2060574" y="3080850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DF38D6-1CD9-BCEC-6036-9B748BFA9774}"/>
                </a:ext>
              </a:extLst>
            </p:cNvPr>
            <p:cNvSpPr/>
            <p:nvPr/>
          </p:nvSpPr>
          <p:spPr>
            <a:xfrm>
              <a:off x="2003424" y="3133290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105DD-0965-5DD5-08F2-C5B8F83B5743}"/>
                </a:ext>
              </a:extLst>
            </p:cNvPr>
            <p:cNvSpPr/>
            <p:nvPr/>
          </p:nvSpPr>
          <p:spPr>
            <a:xfrm>
              <a:off x="2031999" y="3579641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2F1C7D-9B73-AD50-7552-A0F7A2CD0DE7}"/>
                </a:ext>
              </a:extLst>
            </p:cNvPr>
            <p:cNvSpPr/>
            <p:nvPr/>
          </p:nvSpPr>
          <p:spPr>
            <a:xfrm>
              <a:off x="2028824" y="3504155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4C11AB-05E0-E7DD-DBDB-17F8A711A761}"/>
                </a:ext>
              </a:extLst>
            </p:cNvPr>
            <p:cNvSpPr/>
            <p:nvPr/>
          </p:nvSpPr>
          <p:spPr>
            <a:xfrm>
              <a:off x="2111168" y="3547211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B7B84F-26EB-63AA-12BE-3CD4AB7F2DDC}"/>
                </a:ext>
              </a:extLst>
            </p:cNvPr>
            <p:cNvSpPr/>
            <p:nvPr/>
          </p:nvSpPr>
          <p:spPr>
            <a:xfrm>
              <a:off x="2006393" y="3412246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7C1DAC-CED1-EAE8-C1E6-96F997B4E63B}"/>
                </a:ext>
              </a:extLst>
            </p:cNvPr>
            <p:cNvSpPr/>
            <p:nvPr/>
          </p:nvSpPr>
          <p:spPr>
            <a:xfrm>
              <a:off x="2549524" y="2812526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FF824BA-8A72-4019-8AA1-1DF002FB9C09}"/>
                </a:ext>
              </a:extLst>
            </p:cNvPr>
            <p:cNvSpPr/>
            <p:nvPr/>
          </p:nvSpPr>
          <p:spPr>
            <a:xfrm>
              <a:off x="3019424" y="1536160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04C1B7-E14D-78F6-1EA4-D9C2ECFE94CB}"/>
                </a:ext>
              </a:extLst>
            </p:cNvPr>
            <p:cNvSpPr/>
            <p:nvPr/>
          </p:nvSpPr>
          <p:spPr>
            <a:xfrm>
              <a:off x="2963055" y="2766559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FD4AD64-512F-96F5-DA8A-62E3FC1BB89D}"/>
                </a:ext>
              </a:extLst>
            </p:cNvPr>
            <p:cNvSpPr/>
            <p:nvPr/>
          </p:nvSpPr>
          <p:spPr>
            <a:xfrm>
              <a:off x="2467755" y="2874936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BB9225A-C0A7-E969-6907-CEE1C76395FD}"/>
                </a:ext>
              </a:extLst>
            </p:cNvPr>
            <p:cNvSpPr/>
            <p:nvPr/>
          </p:nvSpPr>
          <p:spPr>
            <a:xfrm>
              <a:off x="2476499" y="2679276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ABE4DA-9A7E-2961-60D3-F20B16BCA780}"/>
                </a:ext>
              </a:extLst>
            </p:cNvPr>
            <p:cNvSpPr/>
            <p:nvPr/>
          </p:nvSpPr>
          <p:spPr>
            <a:xfrm>
              <a:off x="2492374" y="2012950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638607B-A2F5-764B-F13E-9B91354207C4}"/>
                </a:ext>
              </a:extLst>
            </p:cNvPr>
            <p:cNvSpPr/>
            <p:nvPr/>
          </p:nvSpPr>
          <p:spPr>
            <a:xfrm>
              <a:off x="2162587" y="3423680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774DAE1-F99E-6458-AB79-441FAD271A07}"/>
                </a:ext>
              </a:extLst>
            </p:cNvPr>
            <p:cNvSpPr/>
            <p:nvPr/>
          </p:nvSpPr>
          <p:spPr>
            <a:xfrm>
              <a:off x="2076862" y="3368749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0E989CA-F88F-2DEE-82A3-54FC5ED2A6FE}"/>
                </a:ext>
              </a:extLst>
            </p:cNvPr>
            <p:cNvSpPr/>
            <p:nvPr/>
          </p:nvSpPr>
          <p:spPr>
            <a:xfrm>
              <a:off x="2003424" y="3332868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E28FDFC-9638-BB1C-A3E6-B86F663F044E}"/>
                </a:ext>
              </a:extLst>
            </p:cNvPr>
            <p:cNvSpPr/>
            <p:nvPr/>
          </p:nvSpPr>
          <p:spPr>
            <a:xfrm>
              <a:off x="1796439" y="3350721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21A539B-4DF1-B2B7-FAFA-AE6D085D59BB}"/>
                </a:ext>
              </a:extLst>
            </p:cNvPr>
            <p:cNvSpPr/>
            <p:nvPr/>
          </p:nvSpPr>
          <p:spPr>
            <a:xfrm>
              <a:off x="1812924" y="3657241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1A84EC2-9916-2B6F-1238-BBC7C833F32C}"/>
                </a:ext>
              </a:extLst>
            </p:cNvPr>
            <p:cNvSpPr/>
            <p:nvPr/>
          </p:nvSpPr>
          <p:spPr>
            <a:xfrm>
              <a:off x="1650033" y="3805215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59F8FDF-C9A3-6D05-4358-CC7C0BE2B8FB}"/>
                </a:ext>
              </a:extLst>
            </p:cNvPr>
            <p:cNvSpPr/>
            <p:nvPr/>
          </p:nvSpPr>
          <p:spPr>
            <a:xfrm>
              <a:off x="1717060" y="3655928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2317D27-5B8C-663C-5398-769BDB9172F2}"/>
                </a:ext>
              </a:extLst>
            </p:cNvPr>
            <p:cNvSpPr/>
            <p:nvPr/>
          </p:nvSpPr>
          <p:spPr>
            <a:xfrm>
              <a:off x="1501269" y="3732400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F826787-D456-6A33-E5B1-5D75DB875416}"/>
                </a:ext>
              </a:extLst>
            </p:cNvPr>
            <p:cNvSpPr/>
            <p:nvPr/>
          </p:nvSpPr>
          <p:spPr>
            <a:xfrm>
              <a:off x="1784349" y="3723416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B4047D8-4687-A58E-FEA1-540E10D3E0F1}"/>
                </a:ext>
              </a:extLst>
            </p:cNvPr>
            <p:cNvSpPr/>
            <p:nvPr/>
          </p:nvSpPr>
          <p:spPr>
            <a:xfrm>
              <a:off x="1774210" y="3606101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FE40B90-127E-FED7-155E-3AB6AACB7986}"/>
                </a:ext>
              </a:extLst>
            </p:cNvPr>
            <p:cNvSpPr/>
            <p:nvPr/>
          </p:nvSpPr>
          <p:spPr>
            <a:xfrm>
              <a:off x="1622425" y="3626656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0875065-472B-C885-251D-E7BBE777B191}"/>
                </a:ext>
              </a:extLst>
            </p:cNvPr>
            <p:cNvSpPr/>
            <p:nvPr/>
          </p:nvSpPr>
          <p:spPr>
            <a:xfrm>
              <a:off x="1679575" y="3732547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5DEE59D-59E7-36B6-F558-897089936D71}"/>
                </a:ext>
              </a:extLst>
            </p:cNvPr>
            <p:cNvSpPr/>
            <p:nvPr/>
          </p:nvSpPr>
          <p:spPr>
            <a:xfrm>
              <a:off x="1565274" y="3616851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8D095C0-C9EA-A986-2A00-C3AECBC9ED74}"/>
                </a:ext>
              </a:extLst>
            </p:cNvPr>
            <p:cNvSpPr/>
            <p:nvPr/>
          </p:nvSpPr>
          <p:spPr>
            <a:xfrm>
              <a:off x="1685108" y="3593055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6C8E277-4194-D5A3-8230-26E6755F8C3E}"/>
                </a:ext>
              </a:extLst>
            </p:cNvPr>
            <p:cNvSpPr/>
            <p:nvPr/>
          </p:nvSpPr>
          <p:spPr>
            <a:xfrm>
              <a:off x="1604299" y="3715504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0A20480-6310-CF03-47F3-92CA4726C3F8}"/>
                </a:ext>
              </a:extLst>
            </p:cNvPr>
            <p:cNvSpPr/>
            <p:nvPr/>
          </p:nvSpPr>
          <p:spPr>
            <a:xfrm>
              <a:off x="1609632" y="3554869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F7D6A8-8C5A-DD7D-5488-8756BA68AD7A}"/>
                </a:ext>
              </a:extLst>
            </p:cNvPr>
            <p:cNvSpPr/>
            <p:nvPr/>
          </p:nvSpPr>
          <p:spPr>
            <a:xfrm>
              <a:off x="2026009" y="3678918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C245908-6A02-4A39-8D76-1659C99AF179}"/>
                </a:ext>
              </a:extLst>
            </p:cNvPr>
            <p:cNvSpPr/>
            <p:nvPr/>
          </p:nvSpPr>
          <p:spPr>
            <a:xfrm>
              <a:off x="1921235" y="3688049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70AA4DE-E1B0-4CED-9C1F-D701A5D1E40B}"/>
                </a:ext>
              </a:extLst>
            </p:cNvPr>
            <p:cNvSpPr/>
            <p:nvPr/>
          </p:nvSpPr>
          <p:spPr>
            <a:xfrm>
              <a:off x="1926768" y="3548557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B1435EA-7CC9-1AA3-20ED-3FF2A05903CB}"/>
                </a:ext>
              </a:extLst>
            </p:cNvPr>
            <p:cNvSpPr/>
            <p:nvPr/>
          </p:nvSpPr>
          <p:spPr>
            <a:xfrm>
              <a:off x="1981405" y="3622519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E9310BF-7959-E2F6-31C9-D0065E0DD864}"/>
                </a:ext>
              </a:extLst>
            </p:cNvPr>
            <p:cNvSpPr/>
            <p:nvPr/>
          </p:nvSpPr>
          <p:spPr>
            <a:xfrm>
              <a:off x="1876631" y="3631650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848108F-1B7A-D86F-7785-62EFAE4F3171}"/>
                </a:ext>
              </a:extLst>
            </p:cNvPr>
            <p:cNvSpPr/>
            <p:nvPr/>
          </p:nvSpPr>
          <p:spPr>
            <a:xfrm>
              <a:off x="1882164" y="3555658"/>
              <a:ext cx="92075" cy="1022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5733A44-455A-4847-2756-C9258736082E}"/>
              </a:ext>
            </a:extLst>
          </p:cNvPr>
          <p:cNvSpPr txBox="1"/>
          <p:nvPr/>
        </p:nvSpPr>
        <p:spPr>
          <a:xfrm>
            <a:off x="8649492" y="5805006"/>
            <a:ext cx="408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*Dal lavoro di tesi di Giorgia Guarino</a:t>
            </a:r>
          </a:p>
        </p:txBody>
      </p:sp>
      <p:sp>
        <p:nvSpPr>
          <p:cNvPr id="63" name="CasellaDiTesto 33">
            <a:extLst>
              <a:ext uri="{FF2B5EF4-FFF2-40B4-BE49-F238E27FC236}">
                <a16:creationId xmlns:a16="http://schemas.microsoft.com/office/drawing/2014/main" id="{E600C881-0CB9-0881-3F83-2480788179AA}"/>
              </a:ext>
            </a:extLst>
          </p:cNvPr>
          <p:cNvSpPr txBox="1"/>
          <p:nvPr/>
        </p:nvSpPr>
        <p:spPr>
          <a:xfrm>
            <a:off x="671317" y="1077158"/>
            <a:ext cx="316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Potenze dissipate  100 -1000 W</a:t>
            </a:r>
          </a:p>
        </p:txBody>
      </p:sp>
    </p:spTree>
    <p:extLst>
      <p:ext uri="{BB962C8B-B14F-4D97-AF65-F5344CB8AC3E}">
        <p14:creationId xmlns:p14="http://schemas.microsoft.com/office/powerpoint/2010/main" val="369753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J138061000_3'' V2 rev.1">
            <a:hlinkClick r:id="" action="ppaction://media"/>
            <a:extLst>
              <a:ext uri="{FF2B5EF4-FFF2-40B4-BE49-F238E27FC236}">
                <a16:creationId xmlns:a16="http://schemas.microsoft.com/office/drawing/2014/main" id="{CA1F593D-ABF3-548D-95B7-138101EA75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5677" r="28500"/>
          <a:stretch/>
        </p:blipFill>
        <p:spPr>
          <a:xfrm>
            <a:off x="7867002" y="2217078"/>
            <a:ext cx="2203313" cy="30137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47299A-6A5E-64BF-70A5-9E515241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Digitalizzazione</a:t>
            </a:r>
            <a:endParaRPr lang="en-GB" dirty="0"/>
          </a:p>
        </p:txBody>
      </p:sp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D604E9C5-A2EF-FE38-601A-AD2A4AA27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-495300" y="-57150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FC4D4-1E19-6A59-3A84-942146DC16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5" b="44515"/>
          <a:stretch/>
        </p:blipFill>
        <p:spPr>
          <a:xfrm rot="10800000">
            <a:off x="3883823" y="2892343"/>
            <a:ext cx="2608742" cy="152277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587F9F-DD1E-CFFC-6B7E-204BB4F0F567}"/>
              </a:ext>
            </a:extLst>
          </p:cNvPr>
          <p:cNvSpPr/>
          <p:nvPr/>
        </p:nvSpPr>
        <p:spPr>
          <a:xfrm>
            <a:off x="603470" y="1284114"/>
            <a:ext cx="10491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 "/>
              </a:rPr>
              <a:t>E’ </a:t>
            </a:r>
            <a:r>
              <a:rPr lang="en-US" b="1" dirty="0" err="1">
                <a:latin typeface="Arial "/>
              </a:rPr>
              <a:t>una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valvola</a:t>
            </a:r>
            <a:r>
              <a:rPr lang="en-US" b="1" dirty="0">
                <a:latin typeface="Arial "/>
              </a:rPr>
              <a:t> di </a:t>
            </a:r>
            <a:r>
              <a:rPr lang="en-US" b="1" dirty="0" err="1">
                <a:latin typeface="Arial "/>
              </a:rPr>
              <a:t>regolazione</a:t>
            </a:r>
            <a:r>
              <a:rPr lang="en-US" b="1" dirty="0">
                <a:latin typeface="Arial "/>
              </a:rPr>
              <a:t> innovative </a:t>
            </a:r>
            <a:r>
              <a:rPr lang="en-US" b="1" dirty="0" err="1">
                <a:latin typeface="Arial "/>
              </a:rPr>
              <a:t>progettata</a:t>
            </a:r>
            <a:r>
              <a:rPr lang="en-US" b="1" dirty="0">
                <a:latin typeface="Arial "/>
              </a:rPr>
              <a:t> per </a:t>
            </a:r>
            <a:r>
              <a:rPr lang="en-US" b="1" dirty="0" err="1">
                <a:latin typeface="Arial "/>
              </a:rPr>
              <a:t>controllare</a:t>
            </a:r>
            <a:r>
              <a:rPr lang="en-US" b="1" dirty="0">
                <a:latin typeface="Arial "/>
              </a:rPr>
              <a:t> il </a:t>
            </a:r>
            <a:r>
              <a:rPr lang="en-US" b="1" dirty="0" err="1">
                <a:latin typeface="Arial "/>
              </a:rPr>
              <a:t>flusso</a:t>
            </a:r>
            <a:r>
              <a:rPr lang="en-US" b="1" dirty="0">
                <a:latin typeface="Arial "/>
              </a:rPr>
              <a:t> e </a:t>
            </a:r>
            <a:r>
              <a:rPr lang="en-US" b="1" dirty="0" err="1">
                <a:latin typeface="Arial "/>
              </a:rPr>
              <a:t>recuperare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parte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dell’energia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dissipata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nel</a:t>
            </a:r>
            <a:r>
              <a:rPr lang="en-US" b="1" dirty="0">
                <a:latin typeface="Arial "/>
              </a:rPr>
              <a:t> </a:t>
            </a:r>
            <a:r>
              <a:rPr lang="en-US" b="1" dirty="0" err="1">
                <a:latin typeface="Arial "/>
              </a:rPr>
              <a:t>processo</a:t>
            </a:r>
            <a:r>
              <a:rPr lang="en-US" b="1" dirty="0">
                <a:latin typeface="Arial "/>
              </a:rPr>
              <a:t> di </a:t>
            </a:r>
            <a:r>
              <a:rPr lang="en-US" b="1" dirty="0" err="1">
                <a:latin typeface="Arial "/>
              </a:rPr>
              <a:t>regolazione</a:t>
            </a:r>
            <a:endParaRPr lang="en-US" b="1" dirty="0">
              <a:latin typeface="Arial "/>
            </a:endParaRPr>
          </a:p>
        </p:txBody>
      </p:sp>
      <p:cxnSp>
        <p:nvCxnSpPr>
          <p:cNvPr id="7" name="Connettore 2 24">
            <a:extLst>
              <a:ext uri="{FF2B5EF4-FFF2-40B4-BE49-F238E27FC236}">
                <a16:creationId xmlns:a16="http://schemas.microsoft.com/office/drawing/2014/main" id="{6B2D8E16-A0F8-8180-151A-5DE8F6F2025F}"/>
              </a:ext>
            </a:extLst>
          </p:cNvPr>
          <p:cNvCxnSpPr/>
          <p:nvPr/>
        </p:nvCxnSpPr>
        <p:spPr bwMode="auto">
          <a:xfrm flipV="1">
            <a:off x="7831531" y="3779663"/>
            <a:ext cx="405303" cy="1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Plus 10">
            <a:extLst>
              <a:ext uri="{FF2B5EF4-FFF2-40B4-BE49-F238E27FC236}">
                <a16:creationId xmlns:a16="http://schemas.microsoft.com/office/drawing/2014/main" id="{418EF4CF-3A35-BC52-FB47-28A5B6C89E39}"/>
              </a:ext>
            </a:extLst>
          </p:cNvPr>
          <p:cNvSpPr/>
          <p:nvPr/>
        </p:nvSpPr>
        <p:spPr bwMode="auto">
          <a:xfrm>
            <a:off x="3921488" y="3400839"/>
            <a:ext cx="597236" cy="541494"/>
          </a:xfrm>
          <a:prstGeom prst="mathPlu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sz="2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Equal 11">
            <a:extLst>
              <a:ext uri="{FF2B5EF4-FFF2-40B4-BE49-F238E27FC236}">
                <a16:creationId xmlns:a16="http://schemas.microsoft.com/office/drawing/2014/main" id="{203C3171-A695-6120-7F37-6ECF73930D0E}"/>
              </a:ext>
            </a:extLst>
          </p:cNvPr>
          <p:cNvSpPr/>
          <p:nvPr/>
        </p:nvSpPr>
        <p:spPr bwMode="auto">
          <a:xfrm>
            <a:off x="6498051" y="3437827"/>
            <a:ext cx="743643" cy="498154"/>
          </a:xfrm>
          <a:prstGeom prst="mathEqua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sz="2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CasellaDiTesto 8">
            <a:extLst>
              <a:ext uri="{FF2B5EF4-FFF2-40B4-BE49-F238E27FC236}">
                <a16:creationId xmlns:a16="http://schemas.microsoft.com/office/drawing/2014/main" id="{A83495EF-2E82-7238-92EA-96321F6818DE}"/>
              </a:ext>
            </a:extLst>
          </p:cNvPr>
          <p:cNvSpPr txBox="1"/>
          <p:nvPr/>
        </p:nvSpPr>
        <p:spPr>
          <a:xfrm>
            <a:off x="2053394" y="2284572"/>
            <a:ext cx="232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+mj-lt"/>
              </a:rPr>
              <a:t>Controllo</a:t>
            </a:r>
          </a:p>
        </p:txBody>
      </p:sp>
      <p:sp>
        <p:nvSpPr>
          <p:cNvPr id="11" name="CasellaDiTesto 8">
            <a:extLst>
              <a:ext uri="{FF2B5EF4-FFF2-40B4-BE49-F238E27FC236}">
                <a16:creationId xmlns:a16="http://schemas.microsoft.com/office/drawing/2014/main" id="{66618F37-4518-BB31-0901-C9458D29C080}"/>
              </a:ext>
            </a:extLst>
          </p:cNvPr>
          <p:cNvSpPr txBox="1"/>
          <p:nvPr/>
        </p:nvSpPr>
        <p:spPr>
          <a:xfrm>
            <a:off x="4379024" y="2286386"/>
            <a:ext cx="232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+mj-lt"/>
              </a:rPr>
              <a:t>Recupero di Energia</a:t>
            </a:r>
          </a:p>
        </p:txBody>
      </p:sp>
      <p:sp>
        <p:nvSpPr>
          <p:cNvPr id="12" name="CasellaDiTesto 8">
            <a:extLst>
              <a:ext uri="{FF2B5EF4-FFF2-40B4-BE49-F238E27FC236}">
                <a16:creationId xmlns:a16="http://schemas.microsoft.com/office/drawing/2014/main" id="{381B5553-B872-8953-480A-3CB4247D999A}"/>
              </a:ext>
            </a:extLst>
          </p:cNvPr>
          <p:cNvSpPr txBox="1"/>
          <p:nvPr/>
        </p:nvSpPr>
        <p:spPr>
          <a:xfrm>
            <a:off x="8471010" y="1883132"/>
            <a:ext cx="232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+mj-lt"/>
              </a:rPr>
              <a:t>GreenValve</a:t>
            </a:r>
          </a:p>
        </p:txBody>
      </p:sp>
      <p:sp>
        <p:nvSpPr>
          <p:cNvPr id="13" name="CasellaDiTesto 8">
            <a:extLst>
              <a:ext uri="{FF2B5EF4-FFF2-40B4-BE49-F238E27FC236}">
                <a16:creationId xmlns:a16="http://schemas.microsoft.com/office/drawing/2014/main" id="{9BD6A16F-FDC5-137D-45F3-84DC6393F5F6}"/>
              </a:ext>
            </a:extLst>
          </p:cNvPr>
          <p:cNvSpPr txBox="1"/>
          <p:nvPr/>
        </p:nvSpPr>
        <p:spPr>
          <a:xfrm>
            <a:off x="2079523" y="4619975"/>
            <a:ext cx="205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+mj-lt"/>
              </a:rPr>
              <a:t>Valvola a sfera</a:t>
            </a:r>
          </a:p>
        </p:txBody>
      </p:sp>
      <p:sp>
        <p:nvSpPr>
          <p:cNvPr id="14" name="CasellaDiTesto 8">
            <a:extLst>
              <a:ext uri="{FF2B5EF4-FFF2-40B4-BE49-F238E27FC236}">
                <a16:creationId xmlns:a16="http://schemas.microsoft.com/office/drawing/2014/main" id="{9DFE5E11-033C-BB1B-22EB-1E2F1F115570}"/>
              </a:ext>
            </a:extLst>
          </p:cNvPr>
          <p:cNvSpPr txBox="1"/>
          <p:nvPr/>
        </p:nvSpPr>
        <p:spPr>
          <a:xfrm>
            <a:off x="4860954" y="4402565"/>
            <a:ext cx="146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2060"/>
                </a:solidFill>
                <a:latin typeface="+mj-lt"/>
              </a:rPr>
              <a:t>Turbina</a:t>
            </a:r>
          </a:p>
        </p:txBody>
      </p:sp>
      <p:sp>
        <p:nvSpPr>
          <p:cNvPr id="15" name="CasellaDiTesto 8">
            <a:extLst>
              <a:ext uri="{FF2B5EF4-FFF2-40B4-BE49-F238E27FC236}">
                <a16:creationId xmlns:a16="http://schemas.microsoft.com/office/drawing/2014/main" id="{5AD15E6B-5B11-A4D6-9AB3-5F130DC2759B}"/>
              </a:ext>
            </a:extLst>
          </p:cNvPr>
          <p:cNvSpPr txBox="1"/>
          <p:nvPr/>
        </p:nvSpPr>
        <p:spPr>
          <a:xfrm>
            <a:off x="7434623" y="5218328"/>
            <a:ext cx="306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002060"/>
                </a:solidFill>
                <a:latin typeface="+mj-lt"/>
              </a:rPr>
              <a:t>Valvola di controllo e a recupero energetico</a:t>
            </a:r>
          </a:p>
        </p:txBody>
      </p:sp>
      <p:pic>
        <p:nvPicPr>
          <p:cNvPr id="16" name="Picture 2" descr="https://www.interapp.net/media/product-TLBVH23/TLBVH23.jpg">
            <a:extLst>
              <a:ext uri="{FF2B5EF4-FFF2-40B4-BE49-F238E27FC236}">
                <a16:creationId xmlns:a16="http://schemas.microsoft.com/office/drawing/2014/main" id="{8CC61EDE-5FAF-3FBD-A026-1140678A8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667" b="79667" l="24500" r="73125">
                        <a14:foregroundMark x1="24500" y1="55833" x2="24500" y2="55833"/>
                        <a14:foregroundMark x1="55375" y1="58333" x2="55375" y2="58333"/>
                        <a14:foregroundMark x1="45000" y1="64000" x2="48875" y2="66333"/>
                        <a14:foregroundMark x1="47250" y1="60167" x2="48750" y2="60333"/>
                        <a14:foregroundMark x1="48625" y1="62333" x2="48625" y2="62333"/>
                        <a14:foregroundMark x1="48625" y1="62333" x2="48625" y2="62333"/>
                        <a14:foregroundMark x1="41500" y1="65667" x2="35000" y2="65667"/>
                        <a14:foregroundMark x1="33250" y1="60167" x2="56750" y2="53500"/>
                        <a14:foregroundMark x1="56750" y1="53500" x2="68375" y2="57667"/>
                        <a14:foregroundMark x1="59875" y1="58833" x2="38375" y2="66667"/>
                        <a14:foregroundMark x1="55500" y1="57000" x2="41250" y2="63667"/>
                        <a14:foregroundMark x1="41250" y1="63667" x2="38625" y2="63333"/>
                        <a14:foregroundMark x1="51125" y1="26667" x2="51125" y2="26667"/>
                        <a14:foregroundMark x1="67000" y1="39500" x2="71875" y2="58000"/>
                        <a14:foregroundMark x1="71875" y1="58000" x2="71500" y2="66000"/>
                        <a14:foregroundMark x1="45625" y1="62000" x2="50125" y2="61833"/>
                        <a14:foregroundMark x1="72875" y1="59500" x2="71750" y2="52667"/>
                        <a14:foregroundMark x1="72250" y1="52000" x2="72250" y2="52000"/>
                        <a14:foregroundMark x1="72250" y1="51333" x2="73125" y2="53500"/>
                        <a14:foregroundMark x1="31750" y1="77333" x2="35125" y2="7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92" t="20444" r="22542" b="17111"/>
          <a:stretch/>
        </p:blipFill>
        <p:spPr bwMode="auto">
          <a:xfrm rot="21338704">
            <a:off x="1242475" y="2629593"/>
            <a:ext cx="2533349" cy="207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C21DBEDA-F55D-B7BF-8358-6E1BF5FD0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6" y="794086"/>
            <a:ext cx="5964278" cy="338554"/>
          </a:xfrm>
          <a:prstGeom prst="rect">
            <a:avLst/>
          </a:prstGeom>
          <a:solidFill>
            <a:srgbClr val="FFC000"/>
          </a:solidFill>
          <a:ln w="19050"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Sviluppo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di un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brevetto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del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Politecnico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di Milano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E8DBEE-C55C-6DD1-2919-A9E94202D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6" y="5695382"/>
            <a:ext cx="7670859" cy="338554"/>
          </a:xfrm>
          <a:prstGeom prst="rect">
            <a:avLst/>
          </a:prstGeom>
          <a:solidFill>
            <a:srgbClr val="FFC000"/>
          </a:solidFill>
          <a:ln w="19050"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E’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progettata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per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sostituire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le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esistenti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valvole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di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controllo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senza </a:t>
            </a:r>
            <a:r>
              <a:rPr lang="en-US" altLang="it-IT" sz="1600" dirty="0" err="1">
                <a:solidFill>
                  <a:srgbClr val="002060"/>
                </a:solidFill>
                <a:latin typeface="Arial" panose="020B0604020202020204" pitchFamily="34" charset="0"/>
              </a:rPr>
              <a:t>necessità</a:t>
            </a:r>
            <a:r>
              <a:rPr lang="en-US" altLang="it-IT" sz="1600" dirty="0">
                <a:solidFill>
                  <a:srgbClr val="002060"/>
                </a:solidFill>
                <a:latin typeface="Arial" panose="020B0604020202020204" pitchFamily="34" charset="0"/>
              </a:rPr>
              <a:t> di fittings</a:t>
            </a:r>
          </a:p>
        </p:txBody>
      </p:sp>
      <p:pic>
        <p:nvPicPr>
          <p:cNvPr id="20" name="Picture 10" descr="C:\Users\Giacomo\Downloads\download.jpg">
            <a:extLst>
              <a:ext uri="{FF2B5EF4-FFF2-40B4-BE49-F238E27FC236}">
                <a16:creationId xmlns:a16="http://schemas.microsoft.com/office/drawing/2014/main" id="{F883100C-5C49-7D1A-64A2-4C7C836F9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37" b="96653" l="0" r="100000"/>
                    </a14:imgEffect>
                  </a14:imgLayer>
                </a14:imgProps>
              </a:ext>
            </a:extLst>
          </a:blip>
          <a:srcRect t="11146"/>
          <a:stretch>
            <a:fillRect/>
          </a:stretch>
        </p:blipFill>
        <p:spPr bwMode="auto">
          <a:xfrm>
            <a:off x="2727029" y="3400839"/>
            <a:ext cx="1186633" cy="11942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848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299A-6A5E-64BF-70A5-9E515241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Digitalizzazione</a:t>
            </a:r>
            <a:endParaRPr lang="en-GB" dirty="0"/>
          </a:p>
        </p:txBody>
      </p:sp>
      <p:pic>
        <p:nvPicPr>
          <p:cNvPr id="4" name="Graphic 3" descr="Arrow: Straight with solid fill">
            <a:extLst>
              <a:ext uri="{FF2B5EF4-FFF2-40B4-BE49-F238E27FC236}">
                <a16:creationId xmlns:a16="http://schemas.microsoft.com/office/drawing/2014/main" id="{D604E9C5-A2EF-FE38-601A-AD2A4AA27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495300" y="-57150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B9D225-3B83-F42C-67BD-3B306686ED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89982" l="7067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1" b="10096"/>
          <a:stretch/>
        </p:blipFill>
        <p:spPr>
          <a:xfrm>
            <a:off x="863029" y="1324009"/>
            <a:ext cx="2558123" cy="283590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Curved Left Arrow 67">
            <a:extLst>
              <a:ext uri="{FF2B5EF4-FFF2-40B4-BE49-F238E27FC236}">
                <a16:creationId xmlns:a16="http://schemas.microsoft.com/office/drawing/2014/main" id="{D7C438E6-0A56-CCF1-0C03-D07DCD2C2E7F}"/>
              </a:ext>
            </a:extLst>
          </p:cNvPr>
          <p:cNvSpPr/>
          <p:nvPr/>
        </p:nvSpPr>
        <p:spPr bwMode="auto">
          <a:xfrm flipV="1">
            <a:off x="3192396" y="1272567"/>
            <a:ext cx="1431207" cy="3138365"/>
          </a:xfrm>
          <a:prstGeom prst="curvedLeftArrow">
            <a:avLst>
              <a:gd name="adj1" fmla="val 33093"/>
              <a:gd name="adj2" fmla="val 55809"/>
              <a:gd name="adj3" fmla="val 32355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dirty="0">
              <a:latin typeface="+mj-lt"/>
            </a:endParaRPr>
          </a:p>
        </p:txBody>
      </p:sp>
      <p:sp>
        <p:nvSpPr>
          <p:cNvPr id="6" name="TextBox 61">
            <a:extLst>
              <a:ext uri="{FF2B5EF4-FFF2-40B4-BE49-F238E27FC236}">
                <a16:creationId xmlns:a16="http://schemas.microsoft.com/office/drawing/2014/main" id="{90E6A03F-A542-667D-0933-83965380298D}"/>
              </a:ext>
            </a:extLst>
          </p:cNvPr>
          <p:cNvSpPr txBox="1"/>
          <p:nvPr/>
        </p:nvSpPr>
        <p:spPr>
          <a:xfrm>
            <a:off x="6587249" y="4011496"/>
            <a:ext cx="350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Pressione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Portata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Temperatura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3399FF"/>
                </a:solidFill>
              </a:rPr>
              <a:t>,,,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AC42B3-5C86-48A1-9E40-C13F83F66D85}"/>
              </a:ext>
            </a:extLst>
          </p:cNvPr>
          <p:cNvSpPr/>
          <p:nvPr/>
        </p:nvSpPr>
        <p:spPr>
          <a:xfrm>
            <a:off x="5161323" y="3522153"/>
            <a:ext cx="4406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Monitoraggio real-time ad alta frequenza</a:t>
            </a:r>
          </a:p>
        </p:txBody>
      </p:sp>
      <p:pic>
        <p:nvPicPr>
          <p:cNvPr id="8" name="Picture 69">
            <a:extLst>
              <a:ext uri="{FF2B5EF4-FFF2-40B4-BE49-F238E27FC236}">
                <a16:creationId xmlns:a16="http://schemas.microsoft.com/office/drawing/2014/main" id="{2F3F9F86-6CDF-F443-AA43-039434E60FB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4591" y="4014732"/>
            <a:ext cx="562326" cy="562326"/>
          </a:xfrm>
          <a:prstGeom prst="rect">
            <a:avLst/>
          </a:prstGeom>
        </p:spPr>
      </p:pic>
      <p:sp>
        <p:nvSpPr>
          <p:cNvPr id="9" name="Left-Right Arrow 71">
            <a:extLst>
              <a:ext uri="{FF2B5EF4-FFF2-40B4-BE49-F238E27FC236}">
                <a16:creationId xmlns:a16="http://schemas.microsoft.com/office/drawing/2014/main" id="{ABF3D92C-DC7E-BEBE-19D4-6BE2C05FF0A0}"/>
              </a:ext>
            </a:extLst>
          </p:cNvPr>
          <p:cNvSpPr/>
          <p:nvPr/>
        </p:nvSpPr>
        <p:spPr bwMode="auto">
          <a:xfrm rot="2700000">
            <a:off x="3272185" y="3258218"/>
            <a:ext cx="1641460" cy="587902"/>
          </a:xfrm>
          <a:prstGeom prst="leftRightArrow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it-IT" dirty="0">
              <a:latin typeface="+mj-lt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1C2696A-F6F7-570E-2192-9115B46587B7}"/>
              </a:ext>
            </a:extLst>
          </p:cNvPr>
          <p:cNvSpPr txBox="1"/>
          <p:nvPr/>
        </p:nvSpPr>
        <p:spPr>
          <a:xfrm>
            <a:off x="1955125" y="108883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+mj-lt"/>
              </a:rPr>
              <a:t>Attuatore</a:t>
            </a:r>
          </a:p>
        </p:txBody>
      </p:sp>
      <p:sp>
        <p:nvSpPr>
          <p:cNvPr id="11" name="TextBox 76">
            <a:extLst>
              <a:ext uri="{FF2B5EF4-FFF2-40B4-BE49-F238E27FC236}">
                <a16:creationId xmlns:a16="http://schemas.microsoft.com/office/drawing/2014/main" id="{4330F0B6-C3D6-7DF3-CCE0-C3D384D26FBF}"/>
              </a:ext>
            </a:extLst>
          </p:cNvPr>
          <p:cNvSpPr txBox="1"/>
          <p:nvPr/>
        </p:nvSpPr>
        <p:spPr>
          <a:xfrm>
            <a:off x="1756048" y="4105076"/>
            <a:ext cx="182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+mj-lt"/>
              </a:rPr>
              <a:t>Generatore</a:t>
            </a:r>
          </a:p>
        </p:txBody>
      </p:sp>
      <p:pic>
        <p:nvPicPr>
          <p:cNvPr id="12" name="Picture 69">
            <a:extLst>
              <a:ext uri="{FF2B5EF4-FFF2-40B4-BE49-F238E27FC236}">
                <a16:creationId xmlns:a16="http://schemas.microsoft.com/office/drawing/2014/main" id="{94B7A5EC-C094-CBF6-D89D-D06690870D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2524" y="4421400"/>
            <a:ext cx="562326" cy="562326"/>
          </a:xfrm>
          <a:prstGeom prst="rect">
            <a:avLst/>
          </a:prstGeom>
        </p:spPr>
      </p:pic>
      <p:pic>
        <p:nvPicPr>
          <p:cNvPr id="13" name="Picture 69">
            <a:extLst>
              <a:ext uri="{FF2B5EF4-FFF2-40B4-BE49-F238E27FC236}">
                <a16:creationId xmlns:a16="http://schemas.microsoft.com/office/drawing/2014/main" id="{D958961C-A876-6434-F66B-9C956DE0C5C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2602" y="4836333"/>
            <a:ext cx="562326" cy="562326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1D71FF28-488E-B1FF-446D-DDBDE680F07C}"/>
              </a:ext>
            </a:extLst>
          </p:cNvPr>
          <p:cNvSpPr/>
          <p:nvPr/>
        </p:nvSpPr>
        <p:spPr>
          <a:xfrm>
            <a:off x="4094007" y="1014110"/>
            <a:ext cx="2799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Regolazione automatica</a:t>
            </a:r>
          </a:p>
        </p:txBody>
      </p:sp>
      <p:pic>
        <p:nvPicPr>
          <p:cNvPr id="15" name="Picture 14" descr="electricity-icon-7504.png">
            <a:extLst>
              <a:ext uri="{FF2B5EF4-FFF2-40B4-BE49-F238E27FC236}">
                <a16:creationId xmlns:a16="http://schemas.microsoft.com/office/drawing/2014/main" id="{E26337D4-FEB6-D6A1-4775-98B7FE9D43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97" y="3706819"/>
            <a:ext cx="648072" cy="504056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B6CB1473-40E6-ABC4-2074-37BE17BD59A0}"/>
              </a:ext>
            </a:extLst>
          </p:cNvPr>
          <p:cNvSpPr txBox="1"/>
          <p:nvPr/>
        </p:nvSpPr>
        <p:spPr>
          <a:xfrm>
            <a:off x="8683092" y="4538610"/>
            <a:ext cx="359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Smart water </a:t>
            </a:r>
            <a:r>
              <a:rPr lang="it-IT" dirty="0" err="1">
                <a:solidFill>
                  <a:srgbClr val="FF0000"/>
                </a:solidFill>
              </a:rPr>
              <a:t>distribution</a:t>
            </a:r>
            <a:r>
              <a:rPr lang="it-IT" dirty="0">
                <a:solidFill>
                  <a:srgbClr val="FF0000"/>
                </a:solidFill>
              </a:rPr>
              <a:t> network:</a:t>
            </a:r>
          </a:p>
          <a:p>
            <a:r>
              <a:rPr lang="it-IT" dirty="0"/>
              <a:t>-Controllo dinamico della pressione</a:t>
            </a:r>
          </a:p>
          <a:p>
            <a:r>
              <a:rPr lang="it-IT" dirty="0"/>
              <a:t>-Monitoraggio diffuso</a:t>
            </a:r>
          </a:p>
          <a:p>
            <a:r>
              <a:rPr lang="it-IT" dirty="0"/>
              <a:t>-Gestione  real-time</a:t>
            </a:r>
          </a:p>
        </p:txBody>
      </p:sp>
      <p:sp>
        <p:nvSpPr>
          <p:cNvPr id="17" name="Rettangolo 29">
            <a:extLst>
              <a:ext uri="{FF2B5EF4-FFF2-40B4-BE49-F238E27FC236}">
                <a16:creationId xmlns:a16="http://schemas.microsoft.com/office/drawing/2014/main" id="{00A5478B-155B-FBBD-2D23-27D504C1F7C1}"/>
              </a:ext>
            </a:extLst>
          </p:cNvPr>
          <p:cNvSpPr/>
          <p:nvPr/>
        </p:nvSpPr>
        <p:spPr>
          <a:xfrm>
            <a:off x="5161321" y="1888315"/>
            <a:ext cx="4234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Operazioni real-time (cambio setting)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2E2A71-8A7C-81DA-AC86-1267190EC8E7}"/>
              </a:ext>
            </a:extLst>
          </p:cNvPr>
          <p:cNvGrpSpPr/>
          <p:nvPr/>
        </p:nvGrpSpPr>
        <p:grpSpPr>
          <a:xfrm>
            <a:off x="3883942" y="4471247"/>
            <a:ext cx="1400379" cy="844229"/>
            <a:chOff x="4340700" y="3381368"/>
            <a:chExt cx="1400379" cy="844229"/>
          </a:xfrm>
        </p:grpSpPr>
        <p:pic>
          <p:nvPicPr>
            <p:cNvPr id="19" name="Picture 10" descr="http://www.eurospapoolnews.com/userfiles/images/iPad-con-web-connectivity.jpg">
              <a:extLst>
                <a:ext uri="{FF2B5EF4-FFF2-40B4-BE49-F238E27FC236}">
                  <a16:creationId xmlns:a16="http://schemas.microsoft.com/office/drawing/2014/main" id="{5E9CDF48-ABCA-BC42-171C-3047D1DD5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700" y="3381368"/>
              <a:ext cx="1400379" cy="84422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8617C70-C366-E0C4-4044-047CCDA47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0047" t="10022"/>
            <a:stretch/>
          </p:blipFill>
          <p:spPr>
            <a:xfrm rot="759747">
              <a:off x="4663356" y="3516850"/>
              <a:ext cx="717579" cy="568307"/>
            </a:xfrm>
            <a:prstGeom prst="rect">
              <a:avLst/>
            </a:prstGeom>
          </p:spPr>
        </p:pic>
      </p:grpSp>
      <p:sp>
        <p:nvSpPr>
          <p:cNvPr id="21" name="Rettangolo 29">
            <a:extLst>
              <a:ext uri="{FF2B5EF4-FFF2-40B4-BE49-F238E27FC236}">
                <a16:creationId xmlns:a16="http://schemas.microsoft.com/office/drawing/2014/main" id="{420DCE32-EBBF-F098-691E-4DD128FBDEB5}"/>
              </a:ext>
            </a:extLst>
          </p:cNvPr>
          <p:cNvSpPr/>
          <p:nvPr/>
        </p:nvSpPr>
        <p:spPr>
          <a:xfrm>
            <a:off x="5357602" y="2895862"/>
            <a:ext cx="2323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Gestione di Allarmi</a:t>
            </a:r>
          </a:p>
        </p:txBody>
      </p:sp>
      <p:sp>
        <p:nvSpPr>
          <p:cNvPr id="22" name="Rettangolo 29">
            <a:extLst>
              <a:ext uri="{FF2B5EF4-FFF2-40B4-BE49-F238E27FC236}">
                <a16:creationId xmlns:a16="http://schemas.microsoft.com/office/drawing/2014/main" id="{13D431F6-5DC7-48D4-C275-859B648C9B08}"/>
              </a:ext>
            </a:extLst>
          </p:cNvPr>
          <p:cNvSpPr/>
          <p:nvPr/>
        </p:nvSpPr>
        <p:spPr>
          <a:xfrm>
            <a:off x="4703464" y="1420778"/>
            <a:ext cx="4692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Controllo della pressione dinamica</a:t>
            </a:r>
          </a:p>
        </p:txBody>
      </p:sp>
      <p:sp>
        <p:nvSpPr>
          <p:cNvPr id="23" name="Rettangolo 29">
            <a:extLst>
              <a:ext uri="{FF2B5EF4-FFF2-40B4-BE49-F238E27FC236}">
                <a16:creationId xmlns:a16="http://schemas.microsoft.com/office/drawing/2014/main" id="{8B475889-7FE2-FF40-2FEB-1116BDFC8F3D}"/>
              </a:ext>
            </a:extLst>
          </p:cNvPr>
          <p:cNvSpPr/>
          <p:nvPr/>
        </p:nvSpPr>
        <p:spPr>
          <a:xfrm>
            <a:off x="5357574" y="2375988"/>
            <a:ext cx="3847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Uso locale: e.g. pompa disinfezione</a:t>
            </a:r>
          </a:p>
        </p:txBody>
      </p:sp>
      <p:sp>
        <p:nvSpPr>
          <p:cNvPr id="24" name="Left Arrow 20">
            <a:extLst>
              <a:ext uri="{FF2B5EF4-FFF2-40B4-BE49-F238E27FC236}">
                <a16:creationId xmlns:a16="http://schemas.microsoft.com/office/drawing/2014/main" id="{82357D35-BB57-8D09-A582-A6F8ED973CBC}"/>
              </a:ext>
            </a:extLst>
          </p:cNvPr>
          <p:cNvSpPr/>
          <p:nvPr/>
        </p:nvSpPr>
        <p:spPr>
          <a:xfrm rot="10800000">
            <a:off x="8119770" y="4951500"/>
            <a:ext cx="563322" cy="503354"/>
          </a:xfrm>
          <a:prstGeom prst="leftArrow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BFF77F-260F-38D9-74E5-5E995B9CB558}"/>
              </a:ext>
            </a:extLst>
          </p:cNvPr>
          <p:cNvSpPr/>
          <p:nvPr/>
        </p:nvSpPr>
        <p:spPr>
          <a:xfrm>
            <a:off x="8822292" y="1023297"/>
            <a:ext cx="2932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400" dirty="0">
                <a:sym typeface="Wingdings" panose="05000000000000000000" pitchFamily="2" charset="2"/>
              </a:rPr>
              <a:t>Senza connessione alla rete elettrica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FE2151-4CCB-0602-F116-CF368587D760}"/>
              </a:ext>
            </a:extLst>
          </p:cNvPr>
          <p:cNvSpPr/>
          <p:nvPr/>
        </p:nvSpPr>
        <p:spPr>
          <a:xfrm>
            <a:off x="653926" y="5657615"/>
            <a:ext cx="5651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Tecnologia abilitante per la creazione di un Digital Twin</a:t>
            </a:r>
          </a:p>
        </p:txBody>
      </p:sp>
      <p:pic>
        <p:nvPicPr>
          <p:cNvPr id="27" name="Picture 26" descr="electricity-icon-7504.png">
            <a:extLst>
              <a:ext uri="{FF2B5EF4-FFF2-40B4-BE49-F238E27FC236}">
                <a16:creationId xmlns:a16="http://schemas.microsoft.com/office/drawing/2014/main" id="{C458248C-29C1-4D66-02A4-91CEA09B908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928" y="762082"/>
            <a:ext cx="648072" cy="5040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0405A7-B210-53CB-5552-1A1798AE0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3161" y="5203177"/>
            <a:ext cx="1643217" cy="16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1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7">
            <a:extLst>
              <a:ext uri="{FF2B5EF4-FFF2-40B4-BE49-F238E27FC236}">
                <a16:creationId xmlns:a16="http://schemas.microsoft.com/office/drawing/2014/main" id="{359FE147-5694-0E01-EE56-19667F837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3"/>
          <a:stretch/>
        </p:blipFill>
        <p:spPr>
          <a:xfrm>
            <a:off x="328681" y="1397691"/>
            <a:ext cx="7232769" cy="4213666"/>
          </a:xfrm>
          <a:prstGeom prst="rect">
            <a:avLst/>
          </a:prstGeom>
        </p:spPr>
      </p:pic>
      <p:pic>
        <p:nvPicPr>
          <p:cNvPr id="28" name="Graphic 27" descr="Arrow: Rotate left with solid fill">
            <a:extLst>
              <a:ext uri="{FF2B5EF4-FFF2-40B4-BE49-F238E27FC236}">
                <a16:creationId xmlns:a16="http://schemas.microsoft.com/office/drawing/2014/main" id="{C4E1CF8B-2F94-5B20-C546-B8950907C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883753" flipH="1">
            <a:off x="3347832" y="724737"/>
            <a:ext cx="6119006" cy="5677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A7EAC-49CD-D13C-C53E-E6D8D26B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Prossima</a:t>
            </a:r>
            <a:r>
              <a:rPr lang="en-GB" dirty="0"/>
              <a:t> </a:t>
            </a:r>
            <a:r>
              <a:rPr lang="en-GB" dirty="0" err="1"/>
              <a:t>installazione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48158-4DF5-1D36-22E0-628AC897EB28}"/>
              </a:ext>
            </a:extLst>
          </p:cNvPr>
          <p:cNvSpPr txBox="1"/>
          <p:nvPr/>
        </p:nvSpPr>
        <p:spPr>
          <a:xfrm>
            <a:off x="3945065" y="849934"/>
            <a:ext cx="5295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GV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C5BD6-E4DC-76A0-9166-1E572D296E13}"/>
              </a:ext>
            </a:extLst>
          </p:cNvPr>
          <p:cNvSpPr txBox="1"/>
          <p:nvPr/>
        </p:nvSpPr>
        <p:spPr>
          <a:xfrm>
            <a:off x="4769101" y="5524571"/>
            <a:ext cx="1807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Valvola a fuso</a:t>
            </a:r>
            <a:endParaRPr lang="en-US" sz="2200" dirty="0"/>
          </a:p>
        </p:txBody>
      </p:sp>
      <p:pic>
        <p:nvPicPr>
          <p:cNvPr id="7" name="Graphic 6" descr="Arrow: Straight with solid fill">
            <a:extLst>
              <a:ext uri="{FF2B5EF4-FFF2-40B4-BE49-F238E27FC236}">
                <a16:creationId xmlns:a16="http://schemas.microsoft.com/office/drawing/2014/main" id="{F1F714DF-91A5-E99E-F6BD-DF7DF9C44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-495300" y="-57150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ACFC92-FC1F-82EB-BD0A-BA676BFA9A54}"/>
              </a:ext>
            </a:extLst>
          </p:cNvPr>
          <p:cNvCxnSpPr>
            <a:cxnSpLocks/>
          </p:cNvCxnSpPr>
          <p:nvPr/>
        </p:nvCxnSpPr>
        <p:spPr>
          <a:xfrm flipV="1">
            <a:off x="3475417" y="1272957"/>
            <a:ext cx="639182" cy="1196827"/>
          </a:xfrm>
          <a:prstGeom prst="line">
            <a:avLst/>
          </a:prstGeom>
          <a:ln>
            <a:solidFill>
              <a:schemeClr val="tx1"/>
            </a:solidFill>
            <a:head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C211FF-8C83-47D2-0E6A-298A541031AE}"/>
              </a:ext>
            </a:extLst>
          </p:cNvPr>
          <p:cNvCxnSpPr>
            <a:cxnSpLocks/>
          </p:cNvCxnSpPr>
          <p:nvPr/>
        </p:nvCxnSpPr>
        <p:spPr>
          <a:xfrm>
            <a:off x="3627817" y="4230386"/>
            <a:ext cx="1141284" cy="1497841"/>
          </a:xfrm>
          <a:prstGeom prst="line">
            <a:avLst/>
          </a:prstGeom>
          <a:ln>
            <a:solidFill>
              <a:schemeClr val="tx1"/>
            </a:solidFill>
            <a:head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electricity-icon-7504.png">
            <a:extLst>
              <a:ext uri="{FF2B5EF4-FFF2-40B4-BE49-F238E27FC236}">
                <a16:creationId xmlns:a16="http://schemas.microsoft.com/office/drawing/2014/main" id="{05F30AD4-D85E-02C9-127A-7E5F3507B1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0" y="1193635"/>
            <a:ext cx="1336801" cy="1039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B94D4-71F7-3187-C58A-29E82FBBA5B3}"/>
              </a:ext>
            </a:extLst>
          </p:cNvPr>
          <p:cNvSpPr txBox="1"/>
          <p:nvPr/>
        </p:nvSpPr>
        <p:spPr>
          <a:xfrm>
            <a:off x="7717368" y="1149379"/>
            <a:ext cx="1811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Energia Elettrica</a:t>
            </a:r>
            <a:endParaRPr lang="en-US" sz="2200" dirty="0"/>
          </a:p>
        </p:txBody>
      </p:sp>
      <p:pic>
        <p:nvPicPr>
          <p:cNvPr id="15" name="Immagine 11">
            <a:extLst>
              <a:ext uri="{FF2B5EF4-FFF2-40B4-BE49-F238E27FC236}">
                <a16:creationId xmlns:a16="http://schemas.microsoft.com/office/drawing/2014/main" id="{9F160F88-2649-D789-E545-340BA07A47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313" r="45830" b="2793"/>
          <a:stretch/>
        </p:blipFill>
        <p:spPr>
          <a:xfrm>
            <a:off x="8255341" y="2618089"/>
            <a:ext cx="1333809" cy="1327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3CCFC8-711E-07C7-5FCC-F73D79553479}"/>
              </a:ext>
            </a:extLst>
          </p:cNvPr>
          <p:cNvSpPr txBox="1"/>
          <p:nvPr/>
        </p:nvSpPr>
        <p:spPr>
          <a:xfrm>
            <a:off x="9651528" y="2512507"/>
            <a:ext cx="1811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Sistema di controllo</a:t>
            </a: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0FF03-F584-3709-F44D-AAFC0B50250F}"/>
              </a:ext>
            </a:extLst>
          </p:cNvPr>
          <p:cNvSpPr txBox="1"/>
          <p:nvPr/>
        </p:nvSpPr>
        <p:spPr>
          <a:xfrm>
            <a:off x="7056934" y="4463003"/>
            <a:ext cx="2465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Movimentazione valvole</a:t>
            </a:r>
            <a:endParaRPr 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AEF54-7ABF-9C76-E95A-04FD80A16371}"/>
              </a:ext>
            </a:extLst>
          </p:cNvPr>
          <p:cNvSpPr txBox="1"/>
          <p:nvPr/>
        </p:nvSpPr>
        <p:spPr>
          <a:xfrm>
            <a:off x="10122877" y="3687966"/>
            <a:ext cx="1811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Cloud</a:t>
            </a:r>
            <a:endParaRPr lang="en-US" sz="2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68BD3A-65B0-5728-E068-EB5EA464D22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820" y="4036356"/>
            <a:ext cx="821782" cy="8217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8E50EB-BEE7-2998-287C-52B0930029E0}"/>
              </a:ext>
            </a:extLst>
          </p:cNvPr>
          <p:cNvSpPr txBox="1"/>
          <p:nvPr/>
        </p:nvSpPr>
        <p:spPr>
          <a:xfrm>
            <a:off x="9670923" y="4910782"/>
            <a:ext cx="162757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management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monitoring</a:t>
            </a:r>
          </a:p>
          <a:p>
            <a:pPr marL="85725" indent="-85725">
              <a:buFont typeface="Arial" panose="020B0604020202020204" pitchFamily="34" charset="0"/>
              <a:buChar char="•"/>
            </a:pPr>
            <a:r>
              <a:rPr lang="it-IT" sz="1700" dirty="0"/>
              <a:t>control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864A7B4-0243-75C2-DFD9-E3CEEC5696A5}"/>
              </a:ext>
            </a:extLst>
          </p:cNvPr>
          <p:cNvGrpSpPr/>
          <p:nvPr/>
        </p:nvGrpSpPr>
        <p:grpSpPr>
          <a:xfrm>
            <a:off x="10975501" y="4147039"/>
            <a:ext cx="1156539" cy="697228"/>
            <a:chOff x="4340700" y="3381368"/>
            <a:chExt cx="1400379" cy="844229"/>
          </a:xfrm>
        </p:grpSpPr>
        <p:pic>
          <p:nvPicPr>
            <p:cNvPr id="25" name="Picture 10" descr="http://www.eurospapoolnews.com/userfiles/images/iPad-con-web-connectivity.jpg">
              <a:extLst>
                <a:ext uri="{FF2B5EF4-FFF2-40B4-BE49-F238E27FC236}">
                  <a16:creationId xmlns:a16="http://schemas.microsoft.com/office/drawing/2014/main" id="{D56D04AB-9985-F311-1BA7-5379A024A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700" y="3381368"/>
              <a:ext cx="1400379" cy="84422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7F244E9-A710-E22D-5146-E67529DF7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0047" t="10022"/>
            <a:stretch/>
          </p:blipFill>
          <p:spPr>
            <a:xfrm rot="759747">
              <a:off x="4663356" y="3516850"/>
              <a:ext cx="717579" cy="56830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88F144-D320-A39E-CB5C-BF7140F545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4944" y="5155534"/>
            <a:ext cx="1643217" cy="16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35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6BC44-0487-2FF5-B1A1-468187B9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Sviluppi</a:t>
            </a:r>
            <a:r>
              <a:rPr lang="en-GB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18C74-49BA-BEA8-E18E-BB5622486A7A}"/>
              </a:ext>
            </a:extLst>
          </p:cNvPr>
          <p:cNvSpPr txBox="1"/>
          <p:nvPr/>
        </p:nvSpPr>
        <p:spPr>
          <a:xfrm>
            <a:off x="2675118" y="983825"/>
            <a:ext cx="366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Inserimento</a:t>
            </a:r>
            <a:r>
              <a:rPr lang="en-US" b="1" dirty="0"/>
              <a:t> del Sistema GV </a:t>
            </a:r>
            <a:r>
              <a:rPr lang="en-US" b="1" dirty="0" err="1"/>
              <a:t>nella</a:t>
            </a:r>
            <a:r>
              <a:rPr lang="en-US" b="1" dirty="0"/>
              <a:t> </a:t>
            </a:r>
            <a:r>
              <a:rPr lang="en-US" b="1" dirty="0" err="1"/>
              <a:t>gestione</a:t>
            </a:r>
            <a:r>
              <a:rPr lang="en-US" b="1" dirty="0"/>
              <a:t> di </a:t>
            </a:r>
            <a:r>
              <a:rPr lang="en-US" b="1" dirty="0" err="1"/>
              <a:t>reti</a:t>
            </a:r>
            <a:r>
              <a:rPr lang="en-US" b="1" dirty="0"/>
              <a:t> di </a:t>
            </a:r>
            <a:r>
              <a:rPr lang="en-US" b="1" dirty="0" err="1"/>
              <a:t>distribuzione</a:t>
            </a:r>
            <a:r>
              <a:rPr lang="en-US" b="1" dirty="0"/>
              <a:t> in </a:t>
            </a:r>
            <a:r>
              <a:rPr lang="en-US" b="1" dirty="0" err="1"/>
              <a:t>pressione</a:t>
            </a:r>
            <a:r>
              <a:rPr lang="en-US" b="1" dirty="0"/>
              <a:t> a </a:t>
            </a:r>
            <a:r>
              <a:rPr lang="en-US" b="1" dirty="0" err="1"/>
              <a:t>scopo</a:t>
            </a:r>
            <a:r>
              <a:rPr lang="en-US" b="1" dirty="0"/>
              <a:t> </a:t>
            </a:r>
            <a:r>
              <a:rPr lang="en-US" b="1" dirty="0" err="1"/>
              <a:t>irriguo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3EF18-6A11-4F8C-8C82-8A749DE5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653" y="747779"/>
            <a:ext cx="4243053" cy="2540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CE2A0-31D8-F466-4E35-D2DA6E172ECE}"/>
              </a:ext>
            </a:extLst>
          </p:cNvPr>
          <p:cNvSpPr txBox="1"/>
          <p:nvPr/>
        </p:nvSpPr>
        <p:spPr>
          <a:xfrm>
            <a:off x="183834" y="3217894"/>
            <a:ext cx="4136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Visione</a:t>
            </a:r>
            <a:r>
              <a:rPr lang="en-US" b="1" dirty="0"/>
              <a:t>: </a:t>
            </a:r>
            <a:r>
              <a:rPr lang="en-US" b="1" dirty="0" err="1"/>
              <a:t>creare</a:t>
            </a:r>
            <a:r>
              <a:rPr lang="en-US" b="1" dirty="0"/>
              <a:t> </a:t>
            </a:r>
            <a:r>
              <a:rPr lang="en-US" b="1" dirty="0" err="1"/>
              <a:t>una</a:t>
            </a:r>
            <a:r>
              <a:rPr lang="en-US" b="1" dirty="0"/>
              <a:t> rete di GV a </a:t>
            </a:r>
            <a:r>
              <a:rPr lang="en-US" b="1" dirty="0" err="1"/>
              <a:t>livello</a:t>
            </a:r>
            <a:r>
              <a:rPr lang="en-US" b="1" dirty="0"/>
              <a:t> </a:t>
            </a:r>
            <a:r>
              <a:rPr lang="en-US" b="1" dirty="0" err="1"/>
              <a:t>dell’idrante</a:t>
            </a:r>
            <a:r>
              <a:rPr lang="en-US" b="1" dirty="0"/>
              <a:t> o di accesso </a:t>
            </a:r>
            <a:r>
              <a:rPr lang="en-US" b="1" dirty="0" err="1"/>
              <a:t>alla</a:t>
            </a:r>
            <a:r>
              <a:rPr lang="en-US" b="1" dirty="0"/>
              <a:t> rete per </a:t>
            </a:r>
            <a:r>
              <a:rPr lang="en-US" b="1" dirty="0" err="1"/>
              <a:t>permettere</a:t>
            </a:r>
            <a:r>
              <a:rPr lang="en-US" b="1" dirty="0"/>
              <a:t> a </a:t>
            </a:r>
            <a:r>
              <a:rPr lang="en-US" b="1" dirty="0" err="1"/>
              <a:t>gestore</a:t>
            </a:r>
            <a:r>
              <a:rPr lang="en-US" b="1" dirty="0"/>
              <a:t> e </a:t>
            </a:r>
            <a:r>
              <a:rPr lang="en-US" b="1" dirty="0" err="1"/>
              <a:t>utente</a:t>
            </a:r>
            <a:r>
              <a:rPr lang="en-US" b="1" dirty="0"/>
              <a:t> di </a:t>
            </a:r>
            <a:r>
              <a:rPr lang="en-US" b="1" dirty="0" err="1"/>
              <a:t>ottimizzare</a:t>
            </a:r>
            <a:r>
              <a:rPr lang="en-US" b="1" dirty="0"/>
              <a:t> </a:t>
            </a:r>
            <a:r>
              <a:rPr lang="en-US" b="1" dirty="0" err="1"/>
              <a:t>l’uso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</a:t>
            </a:r>
            <a:r>
              <a:rPr lang="en-US" b="1" dirty="0" err="1"/>
              <a:t>risorsa</a:t>
            </a:r>
            <a:endParaRPr lang="it-IT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219977-7A86-ECB9-3463-838CF3F26B80}"/>
              </a:ext>
            </a:extLst>
          </p:cNvPr>
          <p:cNvGrpSpPr/>
          <p:nvPr/>
        </p:nvGrpSpPr>
        <p:grpSpPr>
          <a:xfrm>
            <a:off x="1127495" y="3624588"/>
            <a:ext cx="9606406" cy="4211313"/>
            <a:chOff x="-396505" y="3624587"/>
            <a:chExt cx="7046009" cy="30888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59A55C-C674-E1A6-B9EA-1FD90D2530AD}"/>
                </a:ext>
              </a:extLst>
            </p:cNvPr>
            <p:cNvGrpSpPr/>
            <p:nvPr/>
          </p:nvGrpSpPr>
          <p:grpSpPr>
            <a:xfrm>
              <a:off x="-396505" y="3624587"/>
              <a:ext cx="7046009" cy="3088871"/>
              <a:chOff x="-855519" y="2565713"/>
              <a:chExt cx="10529153" cy="4615832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D7AE7A57-10F5-DBE8-F865-20FEECF1A9C8}"/>
                  </a:ext>
                </a:extLst>
              </p:cNvPr>
              <p:cNvSpPr/>
              <p:nvPr/>
            </p:nvSpPr>
            <p:spPr>
              <a:xfrm>
                <a:off x="-855519" y="2798468"/>
                <a:ext cx="9284019" cy="4383077"/>
              </a:xfrm>
              <a:custGeom>
                <a:avLst/>
                <a:gdLst>
                  <a:gd name="connsiteX0" fmla="*/ 0 w 1822450"/>
                  <a:gd name="connsiteY0" fmla="*/ 317500 h 527050"/>
                  <a:gd name="connsiteX1" fmla="*/ 558800 w 1822450"/>
                  <a:gd name="connsiteY1" fmla="*/ 19050 h 527050"/>
                  <a:gd name="connsiteX2" fmla="*/ 711200 w 1822450"/>
                  <a:gd name="connsiteY2" fmla="*/ 107950 h 527050"/>
                  <a:gd name="connsiteX3" fmla="*/ 762000 w 1822450"/>
                  <a:gd name="connsiteY3" fmla="*/ 82550 h 527050"/>
                  <a:gd name="connsiteX4" fmla="*/ 901700 w 1822450"/>
                  <a:gd name="connsiteY4" fmla="*/ 152400 h 527050"/>
                  <a:gd name="connsiteX5" fmla="*/ 1136650 w 1822450"/>
                  <a:gd name="connsiteY5" fmla="*/ 0 h 527050"/>
                  <a:gd name="connsiteX6" fmla="*/ 1612900 w 1822450"/>
                  <a:gd name="connsiteY6" fmla="*/ 279400 h 527050"/>
                  <a:gd name="connsiteX7" fmla="*/ 1822450 w 1822450"/>
                  <a:gd name="connsiteY7" fmla="*/ 273050 h 527050"/>
                  <a:gd name="connsiteX8" fmla="*/ 1797050 w 1822450"/>
                  <a:gd name="connsiteY8" fmla="*/ 425450 h 527050"/>
                  <a:gd name="connsiteX9" fmla="*/ 1670050 w 1822450"/>
                  <a:gd name="connsiteY9" fmla="*/ 527050 h 527050"/>
                  <a:gd name="connsiteX10" fmla="*/ 1130300 w 1822450"/>
                  <a:gd name="connsiteY10" fmla="*/ 254000 h 527050"/>
                  <a:gd name="connsiteX11" fmla="*/ 850900 w 1822450"/>
                  <a:gd name="connsiteY11" fmla="*/ 463550 h 527050"/>
                  <a:gd name="connsiteX12" fmla="*/ 793750 w 1822450"/>
                  <a:gd name="connsiteY12" fmla="*/ 457200 h 527050"/>
                  <a:gd name="connsiteX13" fmla="*/ 482600 w 1822450"/>
                  <a:gd name="connsiteY13" fmla="*/ 234950 h 527050"/>
                  <a:gd name="connsiteX14" fmla="*/ 190500 w 1822450"/>
                  <a:gd name="connsiteY14" fmla="*/ 425450 h 527050"/>
                  <a:gd name="connsiteX15" fmla="*/ 0 w 1822450"/>
                  <a:gd name="connsiteY15" fmla="*/ 317500 h 527050"/>
                  <a:gd name="connsiteX0" fmla="*/ 0 w 1822450"/>
                  <a:gd name="connsiteY0" fmla="*/ 317500 h 527050"/>
                  <a:gd name="connsiteX1" fmla="*/ 558800 w 1822450"/>
                  <a:gd name="connsiteY1" fmla="*/ 19050 h 527050"/>
                  <a:gd name="connsiteX2" fmla="*/ 711200 w 1822450"/>
                  <a:gd name="connsiteY2" fmla="*/ 107950 h 527050"/>
                  <a:gd name="connsiteX3" fmla="*/ 762000 w 1822450"/>
                  <a:gd name="connsiteY3" fmla="*/ 82550 h 527050"/>
                  <a:gd name="connsiteX4" fmla="*/ 901700 w 1822450"/>
                  <a:gd name="connsiteY4" fmla="*/ 152400 h 527050"/>
                  <a:gd name="connsiteX5" fmla="*/ 1136650 w 1822450"/>
                  <a:gd name="connsiteY5" fmla="*/ 0 h 527050"/>
                  <a:gd name="connsiteX6" fmla="*/ 1612900 w 1822450"/>
                  <a:gd name="connsiteY6" fmla="*/ 279400 h 527050"/>
                  <a:gd name="connsiteX7" fmla="*/ 1822450 w 1822450"/>
                  <a:gd name="connsiteY7" fmla="*/ 273050 h 527050"/>
                  <a:gd name="connsiteX8" fmla="*/ 1797050 w 1822450"/>
                  <a:gd name="connsiteY8" fmla="*/ 425450 h 527050"/>
                  <a:gd name="connsiteX9" fmla="*/ 1670050 w 1822450"/>
                  <a:gd name="connsiteY9" fmla="*/ 527050 h 527050"/>
                  <a:gd name="connsiteX10" fmla="*/ 1130300 w 1822450"/>
                  <a:gd name="connsiteY10" fmla="*/ 254000 h 527050"/>
                  <a:gd name="connsiteX11" fmla="*/ 850900 w 1822450"/>
                  <a:gd name="connsiteY11" fmla="*/ 463550 h 527050"/>
                  <a:gd name="connsiteX12" fmla="*/ 793750 w 1822450"/>
                  <a:gd name="connsiteY12" fmla="*/ 457200 h 527050"/>
                  <a:gd name="connsiteX13" fmla="*/ 462453 w 1822450"/>
                  <a:gd name="connsiteY13" fmla="*/ 427915 h 527050"/>
                  <a:gd name="connsiteX14" fmla="*/ 190500 w 1822450"/>
                  <a:gd name="connsiteY14" fmla="*/ 425450 h 527050"/>
                  <a:gd name="connsiteX15" fmla="*/ 0 w 1822450"/>
                  <a:gd name="connsiteY15" fmla="*/ 317500 h 527050"/>
                  <a:gd name="connsiteX0" fmla="*/ 0 w 1822450"/>
                  <a:gd name="connsiteY0" fmla="*/ 317500 h 590792"/>
                  <a:gd name="connsiteX1" fmla="*/ 558800 w 1822450"/>
                  <a:gd name="connsiteY1" fmla="*/ 19050 h 590792"/>
                  <a:gd name="connsiteX2" fmla="*/ 711200 w 1822450"/>
                  <a:gd name="connsiteY2" fmla="*/ 107950 h 590792"/>
                  <a:gd name="connsiteX3" fmla="*/ 762000 w 1822450"/>
                  <a:gd name="connsiteY3" fmla="*/ 82550 h 590792"/>
                  <a:gd name="connsiteX4" fmla="*/ 901700 w 1822450"/>
                  <a:gd name="connsiteY4" fmla="*/ 152400 h 590792"/>
                  <a:gd name="connsiteX5" fmla="*/ 1136650 w 1822450"/>
                  <a:gd name="connsiteY5" fmla="*/ 0 h 590792"/>
                  <a:gd name="connsiteX6" fmla="*/ 1612900 w 1822450"/>
                  <a:gd name="connsiteY6" fmla="*/ 279400 h 590792"/>
                  <a:gd name="connsiteX7" fmla="*/ 1822450 w 1822450"/>
                  <a:gd name="connsiteY7" fmla="*/ 273050 h 590792"/>
                  <a:gd name="connsiteX8" fmla="*/ 1797050 w 1822450"/>
                  <a:gd name="connsiteY8" fmla="*/ 425450 h 590792"/>
                  <a:gd name="connsiteX9" fmla="*/ 1670050 w 1822450"/>
                  <a:gd name="connsiteY9" fmla="*/ 527050 h 590792"/>
                  <a:gd name="connsiteX10" fmla="*/ 1130300 w 1822450"/>
                  <a:gd name="connsiteY10" fmla="*/ 254000 h 590792"/>
                  <a:gd name="connsiteX11" fmla="*/ 850900 w 1822450"/>
                  <a:gd name="connsiteY11" fmla="*/ 463550 h 590792"/>
                  <a:gd name="connsiteX12" fmla="*/ 656081 w 1822450"/>
                  <a:gd name="connsiteY12" fmla="*/ 590792 h 590792"/>
                  <a:gd name="connsiteX13" fmla="*/ 462453 w 1822450"/>
                  <a:gd name="connsiteY13" fmla="*/ 427915 h 590792"/>
                  <a:gd name="connsiteX14" fmla="*/ 190500 w 1822450"/>
                  <a:gd name="connsiteY14" fmla="*/ 425450 h 590792"/>
                  <a:gd name="connsiteX15" fmla="*/ 0 w 1822450"/>
                  <a:gd name="connsiteY15" fmla="*/ 317500 h 590792"/>
                  <a:gd name="connsiteX0" fmla="*/ 0 w 1822450"/>
                  <a:gd name="connsiteY0" fmla="*/ 317500 h 714240"/>
                  <a:gd name="connsiteX1" fmla="*/ 558800 w 1822450"/>
                  <a:gd name="connsiteY1" fmla="*/ 19050 h 714240"/>
                  <a:gd name="connsiteX2" fmla="*/ 711200 w 1822450"/>
                  <a:gd name="connsiteY2" fmla="*/ 107950 h 714240"/>
                  <a:gd name="connsiteX3" fmla="*/ 762000 w 1822450"/>
                  <a:gd name="connsiteY3" fmla="*/ 82550 h 714240"/>
                  <a:gd name="connsiteX4" fmla="*/ 901700 w 1822450"/>
                  <a:gd name="connsiteY4" fmla="*/ 152400 h 714240"/>
                  <a:gd name="connsiteX5" fmla="*/ 1136650 w 1822450"/>
                  <a:gd name="connsiteY5" fmla="*/ 0 h 714240"/>
                  <a:gd name="connsiteX6" fmla="*/ 1612900 w 1822450"/>
                  <a:gd name="connsiteY6" fmla="*/ 279400 h 714240"/>
                  <a:gd name="connsiteX7" fmla="*/ 1822450 w 1822450"/>
                  <a:gd name="connsiteY7" fmla="*/ 273050 h 714240"/>
                  <a:gd name="connsiteX8" fmla="*/ 1797050 w 1822450"/>
                  <a:gd name="connsiteY8" fmla="*/ 425450 h 714240"/>
                  <a:gd name="connsiteX9" fmla="*/ 1670050 w 1822450"/>
                  <a:gd name="connsiteY9" fmla="*/ 527050 h 714240"/>
                  <a:gd name="connsiteX10" fmla="*/ 1130300 w 1822450"/>
                  <a:gd name="connsiteY10" fmla="*/ 254000 h 714240"/>
                  <a:gd name="connsiteX11" fmla="*/ 1186678 w 1822450"/>
                  <a:gd name="connsiteY11" fmla="*/ 714240 h 714240"/>
                  <a:gd name="connsiteX12" fmla="*/ 656081 w 1822450"/>
                  <a:gd name="connsiteY12" fmla="*/ 590792 h 714240"/>
                  <a:gd name="connsiteX13" fmla="*/ 462453 w 1822450"/>
                  <a:gd name="connsiteY13" fmla="*/ 427915 h 714240"/>
                  <a:gd name="connsiteX14" fmla="*/ 190500 w 1822450"/>
                  <a:gd name="connsiteY14" fmla="*/ 425450 h 714240"/>
                  <a:gd name="connsiteX15" fmla="*/ 0 w 1822450"/>
                  <a:gd name="connsiteY15" fmla="*/ 317500 h 714240"/>
                  <a:gd name="connsiteX0" fmla="*/ 0 w 1822450"/>
                  <a:gd name="connsiteY0" fmla="*/ 317500 h 714240"/>
                  <a:gd name="connsiteX1" fmla="*/ 558800 w 1822450"/>
                  <a:gd name="connsiteY1" fmla="*/ 19050 h 714240"/>
                  <a:gd name="connsiteX2" fmla="*/ 711200 w 1822450"/>
                  <a:gd name="connsiteY2" fmla="*/ 107950 h 714240"/>
                  <a:gd name="connsiteX3" fmla="*/ 762000 w 1822450"/>
                  <a:gd name="connsiteY3" fmla="*/ 82550 h 714240"/>
                  <a:gd name="connsiteX4" fmla="*/ 901700 w 1822450"/>
                  <a:gd name="connsiteY4" fmla="*/ 152400 h 714240"/>
                  <a:gd name="connsiteX5" fmla="*/ 1136650 w 1822450"/>
                  <a:gd name="connsiteY5" fmla="*/ 0 h 714240"/>
                  <a:gd name="connsiteX6" fmla="*/ 1612900 w 1822450"/>
                  <a:gd name="connsiteY6" fmla="*/ 279400 h 714240"/>
                  <a:gd name="connsiteX7" fmla="*/ 1822450 w 1822450"/>
                  <a:gd name="connsiteY7" fmla="*/ 273050 h 714240"/>
                  <a:gd name="connsiteX8" fmla="*/ 1797050 w 1822450"/>
                  <a:gd name="connsiteY8" fmla="*/ 425450 h 714240"/>
                  <a:gd name="connsiteX9" fmla="*/ 1670050 w 1822450"/>
                  <a:gd name="connsiteY9" fmla="*/ 527050 h 714240"/>
                  <a:gd name="connsiteX10" fmla="*/ 1513087 w 1822450"/>
                  <a:gd name="connsiteY10" fmla="*/ 524481 h 714240"/>
                  <a:gd name="connsiteX11" fmla="*/ 1186678 w 1822450"/>
                  <a:gd name="connsiteY11" fmla="*/ 714240 h 714240"/>
                  <a:gd name="connsiteX12" fmla="*/ 656081 w 1822450"/>
                  <a:gd name="connsiteY12" fmla="*/ 590792 h 714240"/>
                  <a:gd name="connsiteX13" fmla="*/ 462453 w 1822450"/>
                  <a:gd name="connsiteY13" fmla="*/ 427915 h 714240"/>
                  <a:gd name="connsiteX14" fmla="*/ 190500 w 1822450"/>
                  <a:gd name="connsiteY14" fmla="*/ 425450 h 714240"/>
                  <a:gd name="connsiteX15" fmla="*/ 0 w 1822450"/>
                  <a:gd name="connsiteY15" fmla="*/ 317500 h 714240"/>
                  <a:gd name="connsiteX0" fmla="*/ 0 w 2180432"/>
                  <a:gd name="connsiteY0" fmla="*/ 317500 h 714240"/>
                  <a:gd name="connsiteX1" fmla="*/ 558800 w 2180432"/>
                  <a:gd name="connsiteY1" fmla="*/ 19050 h 714240"/>
                  <a:gd name="connsiteX2" fmla="*/ 711200 w 2180432"/>
                  <a:gd name="connsiteY2" fmla="*/ 107950 h 714240"/>
                  <a:gd name="connsiteX3" fmla="*/ 762000 w 2180432"/>
                  <a:gd name="connsiteY3" fmla="*/ 82550 h 714240"/>
                  <a:gd name="connsiteX4" fmla="*/ 901700 w 2180432"/>
                  <a:gd name="connsiteY4" fmla="*/ 152400 h 714240"/>
                  <a:gd name="connsiteX5" fmla="*/ 1136650 w 2180432"/>
                  <a:gd name="connsiteY5" fmla="*/ 0 h 714240"/>
                  <a:gd name="connsiteX6" fmla="*/ 1612900 w 2180432"/>
                  <a:gd name="connsiteY6" fmla="*/ 279400 h 714240"/>
                  <a:gd name="connsiteX7" fmla="*/ 1822450 w 2180432"/>
                  <a:gd name="connsiteY7" fmla="*/ 273050 h 714240"/>
                  <a:gd name="connsiteX8" fmla="*/ 1797050 w 2180432"/>
                  <a:gd name="connsiteY8" fmla="*/ 425450 h 714240"/>
                  <a:gd name="connsiteX9" fmla="*/ 2180432 w 2180432"/>
                  <a:gd name="connsiteY9" fmla="*/ 464378 h 714240"/>
                  <a:gd name="connsiteX10" fmla="*/ 1513087 w 2180432"/>
                  <a:gd name="connsiteY10" fmla="*/ 524481 h 714240"/>
                  <a:gd name="connsiteX11" fmla="*/ 1186678 w 2180432"/>
                  <a:gd name="connsiteY11" fmla="*/ 714240 h 714240"/>
                  <a:gd name="connsiteX12" fmla="*/ 656081 w 2180432"/>
                  <a:gd name="connsiteY12" fmla="*/ 590792 h 714240"/>
                  <a:gd name="connsiteX13" fmla="*/ 462453 w 2180432"/>
                  <a:gd name="connsiteY13" fmla="*/ 427915 h 714240"/>
                  <a:gd name="connsiteX14" fmla="*/ 190500 w 2180432"/>
                  <a:gd name="connsiteY14" fmla="*/ 425450 h 714240"/>
                  <a:gd name="connsiteX15" fmla="*/ 0 w 2180432"/>
                  <a:gd name="connsiteY15" fmla="*/ 317500 h 714240"/>
                  <a:gd name="connsiteX0" fmla="*/ 0 w 2408165"/>
                  <a:gd name="connsiteY0" fmla="*/ 317500 h 714240"/>
                  <a:gd name="connsiteX1" fmla="*/ 558800 w 2408165"/>
                  <a:gd name="connsiteY1" fmla="*/ 19050 h 714240"/>
                  <a:gd name="connsiteX2" fmla="*/ 711200 w 2408165"/>
                  <a:gd name="connsiteY2" fmla="*/ 107950 h 714240"/>
                  <a:gd name="connsiteX3" fmla="*/ 762000 w 2408165"/>
                  <a:gd name="connsiteY3" fmla="*/ 82550 h 714240"/>
                  <a:gd name="connsiteX4" fmla="*/ 901700 w 2408165"/>
                  <a:gd name="connsiteY4" fmla="*/ 152400 h 714240"/>
                  <a:gd name="connsiteX5" fmla="*/ 1136650 w 2408165"/>
                  <a:gd name="connsiteY5" fmla="*/ 0 h 714240"/>
                  <a:gd name="connsiteX6" fmla="*/ 1612900 w 2408165"/>
                  <a:gd name="connsiteY6" fmla="*/ 279400 h 714240"/>
                  <a:gd name="connsiteX7" fmla="*/ 1822450 w 2408165"/>
                  <a:gd name="connsiteY7" fmla="*/ 273050 h 714240"/>
                  <a:gd name="connsiteX8" fmla="*/ 2408165 w 2408165"/>
                  <a:gd name="connsiteY8" fmla="*/ 377621 h 714240"/>
                  <a:gd name="connsiteX9" fmla="*/ 2180432 w 2408165"/>
                  <a:gd name="connsiteY9" fmla="*/ 464378 h 714240"/>
                  <a:gd name="connsiteX10" fmla="*/ 1513087 w 2408165"/>
                  <a:gd name="connsiteY10" fmla="*/ 524481 h 714240"/>
                  <a:gd name="connsiteX11" fmla="*/ 1186678 w 2408165"/>
                  <a:gd name="connsiteY11" fmla="*/ 714240 h 714240"/>
                  <a:gd name="connsiteX12" fmla="*/ 656081 w 2408165"/>
                  <a:gd name="connsiteY12" fmla="*/ 590792 h 714240"/>
                  <a:gd name="connsiteX13" fmla="*/ 462453 w 2408165"/>
                  <a:gd name="connsiteY13" fmla="*/ 427915 h 714240"/>
                  <a:gd name="connsiteX14" fmla="*/ 190500 w 2408165"/>
                  <a:gd name="connsiteY14" fmla="*/ 425450 h 714240"/>
                  <a:gd name="connsiteX15" fmla="*/ 0 w 2408165"/>
                  <a:gd name="connsiteY15" fmla="*/ 317500 h 714240"/>
                  <a:gd name="connsiteX0" fmla="*/ 0 w 2408165"/>
                  <a:gd name="connsiteY0" fmla="*/ 298450 h 695190"/>
                  <a:gd name="connsiteX1" fmla="*/ 558800 w 2408165"/>
                  <a:gd name="connsiteY1" fmla="*/ 0 h 695190"/>
                  <a:gd name="connsiteX2" fmla="*/ 711200 w 2408165"/>
                  <a:gd name="connsiteY2" fmla="*/ 88900 h 695190"/>
                  <a:gd name="connsiteX3" fmla="*/ 762000 w 2408165"/>
                  <a:gd name="connsiteY3" fmla="*/ 63500 h 695190"/>
                  <a:gd name="connsiteX4" fmla="*/ 901700 w 2408165"/>
                  <a:gd name="connsiteY4" fmla="*/ 133350 h 695190"/>
                  <a:gd name="connsiteX5" fmla="*/ 1089641 w 2408165"/>
                  <a:gd name="connsiteY5" fmla="*/ 249782 h 695190"/>
                  <a:gd name="connsiteX6" fmla="*/ 1612900 w 2408165"/>
                  <a:gd name="connsiteY6" fmla="*/ 260350 h 695190"/>
                  <a:gd name="connsiteX7" fmla="*/ 1822450 w 2408165"/>
                  <a:gd name="connsiteY7" fmla="*/ 254000 h 695190"/>
                  <a:gd name="connsiteX8" fmla="*/ 2408165 w 2408165"/>
                  <a:gd name="connsiteY8" fmla="*/ 358571 h 695190"/>
                  <a:gd name="connsiteX9" fmla="*/ 2180432 w 2408165"/>
                  <a:gd name="connsiteY9" fmla="*/ 445328 h 695190"/>
                  <a:gd name="connsiteX10" fmla="*/ 1513087 w 2408165"/>
                  <a:gd name="connsiteY10" fmla="*/ 505431 h 695190"/>
                  <a:gd name="connsiteX11" fmla="*/ 1186678 w 2408165"/>
                  <a:gd name="connsiteY11" fmla="*/ 695190 h 695190"/>
                  <a:gd name="connsiteX12" fmla="*/ 656081 w 2408165"/>
                  <a:gd name="connsiteY12" fmla="*/ 571742 h 695190"/>
                  <a:gd name="connsiteX13" fmla="*/ 462453 w 2408165"/>
                  <a:gd name="connsiteY13" fmla="*/ 408865 h 695190"/>
                  <a:gd name="connsiteX14" fmla="*/ 190500 w 2408165"/>
                  <a:gd name="connsiteY14" fmla="*/ 406400 h 695190"/>
                  <a:gd name="connsiteX15" fmla="*/ 0 w 2408165"/>
                  <a:gd name="connsiteY15" fmla="*/ 298450 h 695190"/>
                  <a:gd name="connsiteX0" fmla="*/ 0 w 2408165"/>
                  <a:gd name="connsiteY0" fmla="*/ 298450 h 695190"/>
                  <a:gd name="connsiteX1" fmla="*/ 558800 w 2408165"/>
                  <a:gd name="connsiteY1" fmla="*/ 0 h 695190"/>
                  <a:gd name="connsiteX2" fmla="*/ 711200 w 2408165"/>
                  <a:gd name="connsiteY2" fmla="*/ 88900 h 695190"/>
                  <a:gd name="connsiteX3" fmla="*/ 762000 w 2408165"/>
                  <a:gd name="connsiteY3" fmla="*/ 63500 h 695190"/>
                  <a:gd name="connsiteX4" fmla="*/ 686802 w 2408165"/>
                  <a:gd name="connsiteY4" fmla="*/ 323017 h 695190"/>
                  <a:gd name="connsiteX5" fmla="*/ 1089641 w 2408165"/>
                  <a:gd name="connsiteY5" fmla="*/ 249782 h 695190"/>
                  <a:gd name="connsiteX6" fmla="*/ 1612900 w 2408165"/>
                  <a:gd name="connsiteY6" fmla="*/ 260350 h 695190"/>
                  <a:gd name="connsiteX7" fmla="*/ 1822450 w 2408165"/>
                  <a:gd name="connsiteY7" fmla="*/ 254000 h 695190"/>
                  <a:gd name="connsiteX8" fmla="*/ 2408165 w 2408165"/>
                  <a:gd name="connsiteY8" fmla="*/ 358571 h 695190"/>
                  <a:gd name="connsiteX9" fmla="*/ 2180432 w 2408165"/>
                  <a:gd name="connsiteY9" fmla="*/ 445328 h 695190"/>
                  <a:gd name="connsiteX10" fmla="*/ 1513087 w 2408165"/>
                  <a:gd name="connsiteY10" fmla="*/ 505431 h 695190"/>
                  <a:gd name="connsiteX11" fmla="*/ 1186678 w 2408165"/>
                  <a:gd name="connsiteY11" fmla="*/ 695190 h 695190"/>
                  <a:gd name="connsiteX12" fmla="*/ 656081 w 2408165"/>
                  <a:gd name="connsiteY12" fmla="*/ 571742 h 695190"/>
                  <a:gd name="connsiteX13" fmla="*/ 462453 w 2408165"/>
                  <a:gd name="connsiteY13" fmla="*/ 408865 h 695190"/>
                  <a:gd name="connsiteX14" fmla="*/ 190500 w 2408165"/>
                  <a:gd name="connsiteY14" fmla="*/ 406400 h 695190"/>
                  <a:gd name="connsiteX15" fmla="*/ 0 w 2408165"/>
                  <a:gd name="connsiteY15" fmla="*/ 298450 h 695190"/>
                  <a:gd name="connsiteX0" fmla="*/ 0 w 2408165"/>
                  <a:gd name="connsiteY0" fmla="*/ 234950 h 631690"/>
                  <a:gd name="connsiteX1" fmla="*/ 290178 w 2408165"/>
                  <a:gd name="connsiteY1" fmla="*/ 126167 h 631690"/>
                  <a:gd name="connsiteX2" fmla="*/ 711200 w 2408165"/>
                  <a:gd name="connsiteY2" fmla="*/ 25400 h 631690"/>
                  <a:gd name="connsiteX3" fmla="*/ 762000 w 2408165"/>
                  <a:gd name="connsiteY3" fmla="*/ 0 h 631690"/>
                  <a:gd name="connsiteX4" fmla="*/ 686802 w 2408165"/>
                  <a:gd name="connsiteY4" fmla="*/ 259517 h 631690"/>
                  <a:gd name="connsiteX5" fmla="*/ 1089641 w 2408165"/>
                  <a:gd name="connsiteY5" fmla="*/ 186282 h 631690"/>
                  <a:gd name="connsiteX6" fmla="*/ 1612900 w 2408165"/>
                  <a:gd name="connsiteY6" fmla="*/ 196850 h 631690"/>
                  <a:gd name="connsiteX7" fmla="*/ 1822450 w 2408165"/>
                  <a:gd name="connsiteY7" fmla="*/ 190500 h 631690"/>
                  <a:gd name="connsiteX8" fmla="*/ 2408165 w 2408165"/>
                  <a:gd name="connsiteY8" fmla="*/ 295071 h 631690"/>
                  <a:gd name="connsiteX9" fmla="*/ 2180432 w 2408165"/>
                  <a:gd name="connsiteY9" fmla="*/ 381828 h 631690"/>
                  <a:gd name="connsiteX10" fmla="*/ 1513087 w 2408165"/>
                  <a:gd name="connsiteY10" fmla="*/ 441931 h 631690"/>
                  <a:gd name="connsiteX11" fmla="*/ 1186678 w 2408165"/>
                  <a:gd name="connsiteY11" fmla="*/ 631690 h 631690"/>
                  <a:gd name="connsiteX12" fmla="*/ 656081 w 2408165"/>
                  <a:gd name="connsiteY12" fmla="*/ 508242 h 631690"/>
                  <a:gd name="connsiteX13" fmla="*/ 462453 w 2408165"/>
                  <a:gd name="connsiteY13" fmla="*/ 345365 h 631690"/>
                  <a:gd name="connsiteX14" fmla="*/ 190500 w 2408165"/>
                  <a:gd name="connsiteY14" fmla="*/ 342900 h 631690"/>
                  <a:gd name="connsiteX15" fmla="*/ 0 w 2408165"/>
                  <a:gd name="connsiteY15" fmla="*/ 234950 h 631690"/>
                  <a:gd name="connsiteX0" fmla="*/ 0 w 2408165"/>
                  <a:gd name="connsiteY0" fmla="*/ 234950 h 631690"/>
                  <a:gd name="connsiteX1" fmla="*/ 290178 w 2408165"/>
                  <a:gd name="connsiteY1" fmla="*/ 126167 h 631690"/>
                  <a:gd name="connsiteX2" fmla="*/ 523164 w 2408165"/>
                  <a:gd name="connsiteY2" fmla="*/ 223313 h 631690"/>
                  <a:gd name="connsiteX3" fmla="*/ 762000 w 2408165"/>
                  <a:gd name="connsiteY3" fmla="*/ 0 h 631690"/>
                  <a:gd name="connsiteX4" fmla="*/ 686802 w 2408165"/>
                  <a:gd name="connsiteY4" fmla="*/ 259517 h 631690"/>
                  <a:gd name="connsiteX5" fmla="*/ 1089641 w 2408165"/>
                  <a:gd name="connsiteY5" fmla="*/ 186282 h 631690"/>
                  <a:gd name="connsiteX6" fmla="*/ 1612900 w 2408165"/>
                  <a:gd name="connsiteY6" fmla="*/ 196850 h 631690"/>
                  <a:gd name="connsiteX7" fmla="*/ 1822450 w 2408165"/>
                  <a:gd name="connsiteY7" fmla="*/ 190500 h 631690"/>
                  <a:gd name="connsiteX8" fmla="*/ 2408165 w 2408165"/>
                  <a:gd name="connsiteY8" fmla="*/ 295071 h 631690"/>
                  <a:gd name="connsiteX9" fmla="*/ 2180432 w 2408165"/>
                  <a:gd name="connsiteY9" fmla="*/ 381828 h 631690"/>
                  <a:gd name="connsiteX10" fmla="*/ 1513087 w 2408165"/>
                  <a:gd name="connsiteY10" fmla="*/ 441931 h 631690"/>
                  <a:gd name="connsiteX11" fmla="*/ 1186678 w 2408165"/>
                  <a:gd name="connsiteY11" fmla="*/ 631690 h 631690"/>
                  <a:gd name="connsiteX12" fmla="*/ 656081 w 2408165"/>
                  <a:gd name="connsiteY12" fmla="*/ 508242 h 631690"/>
                  <a:gd name="connsiteX13" fmla="*/ 462453 w 2408165"/>
                  <a:gd name="connsiteY13" fmla="*/ 345365 h 631690"/>
                  <a:gd name="connsiteX14" fmla="*/ 190500 w 2408165"/>
                  <a:gd name="connsiteY14" fmla="*/ 342900 h 631690"/>
                  <a:gd name="connsiteX15" fmla="*/ 0 w 2408165"/>
                  <a:gd name="connsiteY15" fmla="*/ 234950 h 631690"/>
                  <a:gd name="connsiteX0" fmla="*/ 0 w 2408165"/>
                  <a:gd name="connsiteY0" fmla="*/ 108783 h 505523"/>
                  <a:gd name="connsiteX1" fmla="*/ 290178 w 2408165"/>
                  <a:gd name="connsiteY1" fmla="*/ 0 h 505523"/>
                  <a:gd name="connsiteX2" fmla="*/ 523164 w 2408165"/>
                  <a:gd name="connsiteY2" fmla="*/ 97146 h 505523"/>
                  <a:gd name="connsiteX3" fmla="*/ 617616 w 2408165"/>
                  <a:gd name="connsiteY3" fmla="*/ 132770 h 505523"/>
                  <a:gd name="connsiteX4" fmla="*/ 686802 w 2408165"/>
                  <a:gd name="connsiteY4" fmla="*/ 133350 h 505523"/>
                  <a:gd name="connsiteX5" fmla="*/ 1089641 w 2408165"/>
                  <a:gd name="connsiteY5" fmla="*/ 60115 h 505523"/>
                  <a:gd name="connsiteX6" fmla="*/ 1612900 w 2408165"/>
                  <a:gd name="connsiteY6" fmla="*/ 70683 h 505523"/>
                  <a:gd name="connsiteX7" fmla="*/ 1822450 w 2408165"/>
                  <a:gd name="connsiteY7" fmla="*/ 64333 h 505523"/>
                  <a:gd name="connsiteX8" fmla="*/ 2408165 w 2408165"/>
                  <a:gd name="connsiteY8" fmla="*/ 168904 h 505523"/>
                  <a:gd name="connsiteX9" fmla="*/ 2180432 w 2408165"/>
                  <a:gd name="connsiteY9" fmla="*/ 255661 h 505523"/>
                  <a:gd name="connsiteX10" fmla="*/ 1513087 w 2408165"/>
                  <a:gd name="connsiteY10" fmla="*/ 315764 h 505523"/>
                  <a:gd name="connsiteX11" fmla="*/ 1186678 w 2408165"/>
                  <a:gd name="connsiteY11" fmla="*/ 505523 h 505523"/>
                  <a:gd name="connsiteX12" fmla="*/ 656081 w 2408165"/>
                  <a:gd name="connsiteY12" fmla="*/ 382075 h 505523"/>
                  <a:gd name="connsiteX13" fmla="*/ 462453 w 2408165"/>
                  <a:gd name="connsiteY13" fmla="*/ 219198 h 505523"/>
                  <a:gd name="connsiteX14" fmla="*/ 190500 w 2408165"/>
                  <a:gd name="connsiteY14" fmla="*/ 216733 h 505523"/>
                  <a:gd name="connsiteX15" fmla="*/ 0 w 2408165"/>
                  <a:gd name="connsiteY15" fmla="*/ 108783 h 505523"/>
                  <a:gd name="connsiteX0" fmla="*/ 0 w 2408165"/>
                  <a:gd name="connsiteY0" fmla="*/ 121966 h 518706"/>
                  <a:gd name="connsiteX1" fmla="*/ 290178 w 2408165"/>
                  <a:gd name="connsiteY1" fmla="*/ 13183 h 518706"/>
                  <a:gd name="connsiteX2" fmla="*/ 523164 w 2408165"/>
                  <a:gd name="connsiteY2" fmla="*/ 110329 h 518706"/>
                  <a:gd name="connsiteX3" fmla="*/ 617616 w 2408165"/>
                  <a:gd name="connsiteY3" fmla="*/ 145953 h 518706"/>
                  <a:gd name="connsiteX4" fmla="*/ 686802 w 2408165"/>
                  <a:gd name="connsiteY4" fmla="*/ 146533 h 518706"/>
                  <a:gd name="connsiteX5" fmla="*/ 1089641 w 2408165"/>
                  <a:gd name="connsiteY5" fmla="*/ 73298 h 518706"/>
                  <a:gd name="connsiteX6" fmla="*/ 1612900 w 2408165"/>
                  <a:gd name="connsiteY6" fmla="*/ 83866 h 518706"/>
                  <a:gd name="connsiteX7" fmla="*/ 1866101 w 2408165"/>
                  <a:gd name="connsiteY7" fmla="*/ 0 h 518706"/>
                  <a:gd name="connsiteX8" fmla="*/ 2408165 w 2408165"/>
                  <a:gd name="connsiteY8" fmla="*/ 182087 h 518706"/>
                  <a:gd name="connsiteX9" fmla="*/ 2180432 w 2408165"/>
                  <a:gd name="connsiteY9" fmla="*/ 268844 h 518706"/>
                  <a:gd name="connsiteX10" fmla="*/ 1513087 w 2408165"/>
                  <a:gd name="connsiteY10" fmla="*/ 328947 h 518706"/>
                  <a:gd name="connsiteX11" fmla="*/ 1186678 w 2408165"/>
                  <a:gd name="connsiteY11" fmla="*/ 518706 h 518706"/>
                  <a:gd name="connsiteX12" fmla="*/ 656081 w 2408165"/>
                  <a:gd name="connsiteY12" fmla="*/ 395258 h 518706"/>
                  <a:gd name="connsiteX13" fmla="*/ 462453 w 2408165"/>
                  <a:gd name="connsiteY13" fmla="*/ 232381 h 518706"/>
                  <a:gd name="connsiteX14" fmla="*/ 190500 w 2408165"/>
                  <a:gd name="connsiteY14" fmla="*/ 229916 h 518706"/>
                  <a:gd name="connsiteX15" fmla="*/ 0 w 2408165"/>
                  <a:gd name="connsiteY15" fmla="*/ 121966 h 518706"/>
                  <a:gd name="connsiteX0" fmla="*/ 0 w 2408165"/>
                  <a:gd name="connsiteY0" fmla="*/ 108783 h 505523"/>
                  <a:gd name="connsiteX1" fmla="*/ 290178 w 2408165"/>
                  <a:gd name="connsiteY1" fmla="*/ 0 h 505523"/>
                  <a:gd name="connsiteX2" fmla="*/ 523164 w 2408165"/>
                  <a:gd name="connsiteY2" fmla="*/ 97146 h 505523"/>
                  <a:gd name="connsiteX3" fmla="*/ 617616 w 2408165"/>
                  <a:gd name="connsiteY3" fmla="*/ 132770 h 505523"/>
                  <a:gd name="connsiteX4" fmla="*/ 686802 w 2408165"/>
                  <a:gd name="connsiteY4" fmla="*/ 133350 h 505523"/>
                  <a:gd name="connsiteX5" fmla="*/ 1089641 w 2408165"/>
                  <a:gd name="connsiteY5" fmla="*/ 60115 h 505523"/>
                  <a:gd name="connsiteX6" fmla="*/ 1612900 w 2408165"/>
                  <a:gd name="connsiteY6" fmla="*/ 70683 h 505523"/>
                  <a:gd name="connsiteX7" fmla="*/ 2027275 w 2408165"/>
                  <a:gd name="connsiteY7" fmla="*/ 120408 h 505523"/>
                  <a:gd name="connsiteX8" fmla="*/ 2408165 w 2408165"/>
                  <a:gd name="connsiteY8" fmla="*/ 168904 h 505523"/>
                  <a:gd name="connsiteX9" fmla="*/ 2180432 w 2408165"/>
                  <a:gd name="connsiteY9" fmla="*/ 255661 h 505523"/>
                  <a:gd name="connsiteX10" fmla="*/ 1513087 w 2408165"/>
                  <a:gd name="connsiteY10" fmla="*/ 315764 h 505523"/>
                  <a:gd name="connsiteX11" fmla="*/ 1186678 w 2408165"/>
                  <a:gd name="connsiteY11" fmla="*/ 505523 h 505523"/>
                  <a:gd name="connsiteX12" fmla="*/ 656081 w 2408165"/>
                  <a:gd name="connsiteY12" fmla="*/ 382075 h 505523"/>
                  <a:gd name="connsiteX13" fmla="*/ 462453 w 2408165"/>
                  <a:gd name="connsiteY13" fmla="*/ 219198 h 505523"/>
                  <a:gd name="connsiteX14" fmla="*/ 190500 w 2408165"/>
                  <a:gd name="connsiteY14" fmla="*/ 216733 h 505523"/>
                  <a:gd name="connsiteX15" fmla="*/ 0 w 2408165"/>
                  <a:gd name="connsiteY15" fmla="*/ 108783 h 505523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686802 w 2408165"/>
                  <a:gd name="connsiteY4" fmla="*/ 133586 h 505759"/>
                  <a:gd name="connsiteX5" fmla="*/ 1089641 w 2408165"/>
                  <a:gd name="connsiteY5" fmla="*/ 60351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462453 w 2408165"/>
                  <a:gd name="connsiteY13" fmla="*/ 219434 h 505759"/>
                  <a:gd name="connsiteX14" fmla="*/ 190500 w 2408165"/>
                  <a:gd name="connsiteY14" fmla="*/ 216969 h 505759"/>
                  <a:gd name="connsiteX15" fmla="*/ 0 w 2408165"/>
                  <a:gd name="connsiteY15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686802 w 2408165"/>
                  <a:gd name="connsiteY4" fmla="*/ 133586 h 505759"/>
                  <a:gd name="connsiteX5" fmla="*/ 1395199 w 2408165"/>
                  <a:gd name="connsiteY5" fmla="*/ 94986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462453 w 2408165"/>
                  <a:gd name="connsiteY13" fmla="*/ 219434 h 505759"/>
                  <a:gd name="connsiteX14" fmla="*/ 190500 w 2408165"/>
                  <a:gd name="connsiteY14" fmla="*/ 216969 h 505759"/>
                  <a:gd name="connsiteX15" fmla="*/ 0 w 2408165"/>
                  <a:gd name="connsiteY15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686802 w 2408165"/>
                  <a:gd name="connsiteY4" fmla="*/ 133586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462453 w 2408165"/>
                  <a:gd name="connsiteY13" fmla="*/ 219434 h 505759"/>
                  <a:gd name="connsiteX14" fmla="*/ 190500 w 2408165"/>
                  <a:gd name="connsiteY14" fmla="*/ 216969 h 505759"/>
                  <a:gd name="connsiteX15" fmla="*/ 0 w 2408165"/>
                  <a:gd name="connsiteY15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462453 w 2408165"/>
                  <a:gd name="connsiteY13" fmla="*/ 219434 h 505759"/>
                  <a:gd name="connsiteX14" fmla="*/ 190500 w 2408165"/>
                  <a:gd name="connsiteY14" fmla="*/ 216969 h 505759"/>
                  <a:gd name="connsiteX15" fmla="*/ 0 w 2408165"/>
                  <a:gd name="connsiteY15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398655 w 2408165"/>
                  <a:gd name="connsiteY13" fmla="*/ 265614 h 505759"/>
                  <a:gd name="connsiteX14" fmla="*/ 190500 w 2408165"/>
                  <a:gd name="connsiteY14" fmla="*/ 216969 h 505759"/>
                  <a:gd name="connsiteX15" fmla="*/ 0 w 2408165"/>
                  <a:gd name="connsiteY15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23164 w 2408165"/>
                  <a:gd name="connsiteY2" fmla="*/ 97382 h 505759"/>
                  <a:gd name="connsiteX3" fmla="*/ 617616 w 2408165"/>
                  <a:gd name="connsiteY3" fmla="*/ 133006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398655 w 2408165"/>
                  <a:gd name="connsiteY13" fmla="*/ 265614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617616 w 2408165"/>
                  <a:gd name="connsiteY3" fmla="*/ 133006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398655 w 2408165"/>
                  <a:gd name="connsiteY13" fmla="*/ 265614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398655 w 2408165"/>
                  <a:gd name="connsiteY13" fmla="*/ 265614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656081 w 2408165"/>
                  <a:gd name="connsiteY12" fmla="*/ 382311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513087 w 2408165"/>
                  <a:gd name="connsiteY10" fmla="*/ 316000 h 505759"/>
                  <a:gd name="connsiteX11" fmla="*/ 1186678 w 2408165"/>
                  <a:gd name="connsiteY11" fmla="*/ 505759 h 505759"/>
                  <a:gd name="connsiteX12" fmla="*/ 577718 w 2408165"/>
                  <a:gd name="connsiteY12" fmla="*/ 402129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046084 w 2408165"/>
                  <a:gd name="connsiteY4" fmla="*/ 75861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684508 w 2408165"/>
                  <a:gd name="connsiteY10" fmla="*/ 325909 h 505759"/>
                  <a:gd name="connsiteX11" fmla="*/ 1186678 w 2408165"/>
                  <a:gd name="connsiteY11" fmla="*/ 505759 h 505759"/>
                  <a:gd name="connsiteX12" fmla="*/ 577718 w 2408165"/>
                  <a:gd name="connsiteY12" fmla="*/ 402129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163629 w 2408165"/>
                  <a:gd name="connsiteY4" fmla="*/ 31270 h 505759"/>
                  <a:gd name="connsiteX5" fmla="*/ 1358264 w 2408165"/>
                  <a:gd name="connsiteY5" fmla="*/ 85090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684508 w 2408165"/>
                  <a:gd name="connsiteY10" fmla="*/ 325909 h 505759"/>
                  <a:gd name="connsiteX11" fmla="*/ 1186678 w 2408165"/>
                  <a:gd name="connsiteY11" fmla="*/ 505759 h 505759"/>
                  <a:gd name="connsiteX12" fmla="*/ 577718 w 2408165"/>
                  <a:gd name="connsiteY12" fmla="*/ 402129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163629 w 2408165"/>
                  <a:gd name="connsiteY4" fmla="*/ 31270 h 505759"/>
                  <a:gd name="connsiteX5" fmla="*/ 1372957 w 2408165"/>
                  <a:gd name="connsiteY5" fmla="*/ 75181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180432 w 2408165"/>
                  <a:gd name="connsiteY9" fmla="*/ 255897 h 505759"/>
                  <a:gd name="connsiteX10" fmla="*/ 1684508 w 2408165"/>
                  <a:gd name="connsiteY10" fmla="*/ 325909 h 505759"/>
                  <a:gd name="connsiteX11" fmla="*/ 1186678 w 2408165"/>
                  <a:gd name="connsiteY11" fmla="*/ 505759 h 505759"/>
                  <a:gd name="connsiteX12" fmla="*/ 577718 w 2408165"/>
                  <a:gd name="connsiteY12" fmla="*/ 402129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05759"/>
                  <a:gd name="connsiteX1" fmla="*/ 290178 w 2408165"/>
                  <a:gd name="connsiteY1" fmla="*/ 236 h 505759"/>
                  <a:gd name="connsiteX2" fmla="*/ 591732 w 2408165"/>
                  <a:gd name="connsiteY2" fmla="*/ 42882 h 505759"/>
                  <a:gd name="connsiteX3" fmla="*/ 715571 w 2408165"/>
                  <a:gd name="connsiteY3" fmla="*/ 76028 h 505759"/>
                  <a:gd name="connsiteX4" fmla="*/ 1163629 w 2408165"/>
                  <a:gd name="connsiteY4" fmla="*/ 31270 h 505759"/>
                  <a:gd name="connsiteX5" fmla="*/ 1372957 w 2408165"/>
                  <a:gd name="connsiteY5" fmla="*/ 75181 h 505759"/>
                  <a:gd name="connsiteX6" fmla="*/ 1921816 w 2408165"/>
                  <a:gd name="connsiteY6" fmla="*/ 0 h 505759"/>
                  <a:gd name="connsiteX7" fmla="*/ 2027275 w 2408165"/>
                  <a:gd name="connsiteY7" fmla="*/ 120644 h 505759"/>
                  <a:gd name="connsiteX8" fmla="*/ 2408165 w 2408165"/>
                  <a:gd name="connsiteY8" fmla="*/ 169140 h 505759"/>
                  <a:gd name="connsiteX9" fmla="*/ 2258796 w 2408165"/>
                  <a:gd name="connsiteY9" fmla="*/ 268284 h 505759"/>
                  <a:gd name="connsiteX10" fmla="*/ 1684508 w 2408165"/>
                  <a:gd name="connsiteY10" fmla="*/ 325909 h 505759"/>
                  <a:gd name="connsiteX11" fmla="*/ 1186678 w 2408165"/>
                  <a:gd name="connsiteY11" fmla="*/ 505759 h 505759"/>
                  <a:gd name="connsiteX12" fmla="*/ 577718 w 2408165"/>
                  <a:gd name="connsiteY12" fmla="*/ 402129 h 505759"/>
                  <a:gd name="connsiteX13" fmla="*/ 344780 w 2408165"/>
                  <a:gd name="connsiteY13" fmla="*/ 295341 h 505759"/>
                  <a:gd name="connsiteX14" fmla="*/ 0 w 2408165"/>
                  <a:gd name="connsiteY14" fmla="*/ 109019 h 505759"/>
                  <a:gd name="connsiteX0" fmla="*/ 0 w 2408165"/>
                  <a:gd name="connsiteY0" fmla="*/ 109019 h 585032"/>
                  <a:gd name="connsiteX1" fmla="*/ 290178 w 2408165"/>
                  <a:gd name="connsiteY1" fmla="*/ 236 h 585032"/>
                  <a:gd name="connsiteX2" fmla="*/ 591732 w 2408165"/>
                  <a:gd name="connsiteY2" fmla="*/ 42882 h 585032"/>
                  <a:gd name="connsiteX3" fmla="*/ 715571 w 2408165"/>
                  <a:gd name="connsiteY3" fmla="*/ 76028 h 585032"/>
                  <a:gd name="connsiteX4" fmla="*/ 1163629 w 2408165"/>
                  <a:gd name="connsiteY4" fmla="*/ 31270 h 585032"/>
                  <a:gd name="connsiteX5" fmla="*/ 1372957 w 2408165"/>
                  <a:gd name="connsiteY5" fmla="*/ 75181 h 585032"/>
                  <a:gd name="connsiteX6" fmla="*/ 1921816 w 2408165"/>
                  <a:gd name="connsiteY6" fmla="*/ 0 h 585032"/>
                  <a:gd name="connsiteX7" fmla="*/ 2027275 w 2408165"/>
                  <a:gd name="connsiteY7" fmla="*/ 120644 h 585032"/>
                  <a:gd name="connsiteX8" fmla="*/ 2408165 w 2408165"/>
                  <a:gd name="connsiteY8" fmla="*/ 169140 h 585032"/>
                  <a:gd name="connsiteX9" fmla="*/ 2258796 w 2408165"/>
                  <a:gd name="connsiteY9" fmla="*/ 268284 h 585032"/>
                  <a:gd name="connsiteX10" fmla="*/ 1684508 w 2408165"/>
                  <a:gd name="connsiteY10" fmla="*/ 325909 h 585032"/>
                  <a:gd name="connsiteX11" fmla="*/ 1397280 w 2408165"/>
                  <a:gd name="connsiteY11" fmla="*/ 585032 h 585032"/>
                  <a:gd name="connsiteX12" fmla="*/ 577718 w 2408165"/>
                  <a:gd name="connsiteY12" fmla="*/ 402129 h 585032"/>
                  <a:gd name="connsiteX13" fmla="*/ 344780 w 2408165"/>
                  <a:gd name="connsiteY13" fmla="*/ 295341 h 585032"/>
                  <a:gd name="connsiteX14" fmla="*/ 0 w 2408165"/>
                  <a:gd name="connsiteY14" fmla="*/ 109019 h 585032"/>
                  <a:gd name="connsiteX0" fmla="*/ 0 w 2408165"/>
                  <a:gd name="connsiteY0" fmla="*/ 109019 h 587509"/>
                  <a:gd name="connsiteX1" fmla="*/ 290178 w 2408165"/>
                  <a:gd name="connsiteY1" fmla="*/ 236 h 587509"/>
                  <a:gd name="connsiteX2" fmla="*/ 591732 w 2408165"/>
                  <a:gd name="connsiteY2" fmla="*/ 42882 h 587509"/>
                  <a:gd name="connsiteX3" fmla="*/ 715571 w 2408165"/>
                  <a:gd name="connsiteY3" fmla="*/ 76028 h 587509"/>
                  <a:gd name="connsiteX4" fmla="*/ 1163629 w 2408165"/>
                  <a:gd name="connsiteY4" fmla="*/ 31270 h 587509"/>
                  <a:gd name="connsiteX5" fmla="*/ 1372957 w 2408165"/>
                  <a:gd name="connsiteY5" fmla="*/ 75181 h 587509"/>
                  <a:gd name="connsiteX6" fmla="*/ 1921816 w 2408165"/>
                  <a:gd name="connsiteY6" fmla="*/ 0 h 587509"/>
                  <a:gd name="connsiteX7" fmla="*/ 2027275 w 2408165"/>
                  <a:gd name="connsiteY7" fmla="*/ 120644 h 587509"/>
                  <a:gd name="connsiteX8" fmla="*/ 2408165 w 2408165"/>
                  <a:gd name="connsiteY8" fmla="*/ 169140 h 587509"/>
                  <a:gd name="connsiteX9" fmla="*/ 2258796 w 2408165"/>
                  <a:gd name="connsiteY9" fmla="*/ 268284 h 587509"/>
                  <a:gd name="connsiteX10" fmla="*/ 1684508 w 2408165"/>
                  <a:gd name="connsiteY10" fmla="*/ 325909 h 587509"/>
                  <a:gd name="connsiteX11" fmla="*/ 1235655 w 2408165"/>
                  <a:gd name="connsiteY11" fmla="*/ 587509 h 587509"/>
                  <a:gd name="connsiteX12" fmla="*/ 577718 w 2408165"/>
                  <a:gd name="connsiteY12" fmla="*/ 402129 h 587509"/>
                  <a:gd name="connsiteX13" fmla="*/ 344780 w 2408165"/>
                  <a:gd name="connsiteY13" fmla="*/ 295341 h 587509"/>
                  <a:gd name="connsiteX14" fmla="*/ 0 w 2408165"/>
                  <a:gd name="connsiteY14" fmla="*/ 109019 h 58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08165" h="587509">
                    <a:moveTo>
                      <a:pt x="0" y="109019"/>
                    </a:moveTo>
                    <a:lnTo>
                      <a:pt x="290178" y="236"/>
                    </a:lnTo>
                    <a:lnTo>
                      <a:pt x="591732" y="42882"/>
                    </a:lnTo>
                    <a:lnTo>
                      <a:pt x="715571" y="76028"/>
                    </a:lnTo>
                    <a:lnTo>
                      <a:pt x="1163629" y="31270"/>
                    </a:lnTo>
                    <a:lnTo>
                      <a:pt x="1372957" y="75181"/>
                    </a:lnTo>
                    <a:lnTo>
                      <a:pt x="1921816" y="0"/>
                    </a:lnTo>
                    <a:lnTo>
                      <a:pt x="2027275" y="120644"/>
                    </a:lnTo>
                    <a:lnTo>
                      <a:pt x="2408165" y="169140"/>
                    </a:lnTo>
                    <a:lnTo>
                      <a:pt x="2258796" y="268284"/>
                    </a:lnTo>
                    <a:lnTo>
                      <a:pt x="1684508" y="325909"/>
                    </a:lnTo>
                    <a:lnTo>
                      <a:pt x="1235655" y="587509"/>
                    </a:lnTo>
                    <a:lnTo>
                      <a:pt x="577718" y="402129"/>
                    </a:lnTo>
                    <a:lnTo>
                      <a:pt x="344780" y="295341"/>
                    </a:lnTo>
                    <a:lnTo>
                      <a:pt x="0" y="10901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AE9F6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rgbClr val="ECF0F4"/>
                  </a:gs>
                </a:gsLst>
                <a:lin ang="0" scaled="0"/>
                <a:tileRect/>
              </a:gradFill>
              <a:ln>
                <a:noFill/>
              </a:ln>
              <a:effectLst>
                <a:softEdge rad="635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200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EF25722-7630-7749-A6F0-BF8D83F821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3133" l="0" r="100000">
                            <a14:foregroundMark x1="40278" y1="39056" x2="40278" y2="39056"/>
                            <a14:foregroundMark x1="43056" y1="53219" x2="43056" y2="53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9" t="11803" r="5093" b="38814"/>
              <a:stretch/>
            </p:blipFill>
            <p:spPr>
              <a:xfrm rot="5970484">
                <a:off x="5412818" y="4081696"/>
                <a:ext cx="285544" cy="168489"/>
              </a:xfrm>
              <a:prstGeom prst="rect">
                <a:avLst/>
              </a:prstGeom>
            </p:spPr>
          </p:pic>
          <p:sp>
            <p:nvSpPr>
              <p:cNvPr id="16" name="Freeform 70">
                <a:extLst>
                  <a:ext uri="{FF2B5EF4-FFF2-40B4-BE49-F238E27FC236}">
                    <a16:creationId xmlns:a16="http://schemas.microsoft.com/office/drawing/2014/main" id="{23B7B3EB-8E9B-2A2B-42E1-1BFD6587D402}"/>
                  </a:ext>
                </a:extLst>
              </p:cNvPr>
              <p:cNvSpPr/>
              <p:nvPr/>
            </p:nvSpPr>
            <p:spPr>
              <a:xfrm>
                <a:off x="477282" y="3402940"/>
                <a:ext cx="4833948" cy="1054025"/>
              </a:xfrm>
              <a:custGeom>
                <a:avLst/>
                <a:gdLst>
                  <a:gd name="connsiteX0" fmla="*/ 0 w 3200400"/>
                  <a:gd name="connsiteY0" fmla="*/ 161925 h 657225"/>
                  <a:gd name="connsiteX1" fmla="*/ 790575 w 3200400"/>
                  <a:gd name="connsiteY1" fmla="*/ 657225 h 657225"/>
                  <a:gd name="connsiteX2" fmla="*/ 1762125 w 3200400"/>
                  <a:gd name="connsiteY2" fmla="*/ 409575 h 657225"/>
                  <a:gd name="connsiteX3" fmla="*/ 2505075 w 3200400"/>
                  <a:gd name="connsiteY3" fmla="*/ 485775 h 657225"/>
                  <a:gd name="connsiteX4" fmla="*/ 3200400 w 3200400"/>
                  <a:gd name="connsiteY4" fmla="*/ 0 h 657225"/>
                  <a:gd name="connsiteX0" fmla="*/ 0 w 3230373"/>
                  <a:gd name="connsiteY0" fmla="*/ 176213 h 671513"/>
                  <a:gd name="connsiteX1" fmla="*/ 790575 w 3230373"/>
                  <a:gd name="connsiteY1" fmla="*/ 671513 h 671513"/>
                  <a:gd name="connsiteX2" fmla="*/ 1762125 w 3230373"/>
                  <a:gd name="connsiteY2" fmla="*/ 423863 h 671513"/>
                  <a:gd name="connsiteX3" fmla="*/ 2505075 w 3230373"/>
                  <a:gd name="connsiteY3" fmla="*/ 500063 h 671513"/>
                  <a:gd name="connsiteX4" fmla="*/ 3230373 w 3230373"/>
                  <a:gd name="connsiteY4" fmla="*/ 0 h 671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0373" h="671513">
                    <a:moveTo>
                      <a:pt x="0" y="176213"/>
                    </a:moveTo>
                    <a:lnTo>
                      <a:pt x="790575" y="671513"/>
                    </a:lnTo>
                    <a:lnTo>
                      <a:pt x="1762125" y="423863"/>
                    </a:lnTo>
                    <a:lnTo>
                      <a:pt x="2505075" y="500063"/>
                    </a:lnTo>
                    <a:lnTo>
                      <a:pt x="3230373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Freeform 71">
                <a:extLst>
                  <a:ext uri="{FF2B5EF4-FFF2-40B4-BE49-F238E27FC236}">
                    <a16:creationId xmlns:a16="http://schemas.microsoft.com/office/drawing/2014/main" id="{003798FC-48E0-C61B-8843-ABECC7495B85}"/>
                  </a:ext>
                </a:extLst>
              </p:cNvPr>
              <p:cNvSpPr/>
              <p:nvPr/>
            </p:nvSpPr>
            <p:spPr>
              <a:xfrm>
                <a:off x="1710711" y="4442016"/>
                <a:ext cx="1442742" cy="1218483"/>
              </a:xfrm>
              <a:custGeom>
                <a:avLst/>
                <a:gdLst>
                  <a:gd name="connsiteX0" fmla="*/ 0 w 2638425"/>
                  <a:gd name="connsiteY0" fmla="*/ 0 h 923925"/>
                  <a:gd name="connsiteX1" fmla="*/ 495300 w 2638425"/>
                  <a:gd name="connsiteY1" fmla="*/ 371475 h 923925"/>
                  <a:gd name="connsiteX2" fmla="*/ 1190625 w 2638425"/>
                  <a:gd name="connsiteY2" fmla="*/ 466725 h 923925"/>
                  <a:gd name="connsiteX3" fmla="*/ 895350 w 2638425"/>
                  <a:gd name="connsiteY3" fmla="*/ 923925 h 923925"/>
                  <a:gd name="connsiteX4" fmla="*/ 2209800 w 2638425"/>
                  <a:gd name="connsiteY4" fmla="*/ 628650 h 923925"/>
                  <a:gd name="connsiteX5" fmla="*/ 2638425 w 2638425"/>
                  <a:gd name="connsiteY5" fmla="*/ 428625 h 923925"/>
                  <a:gd name="connsiteX0" fmla="*/ 0 w 2638425"/>
                  <a:gd name="connsiteY0" fmla="*/ 0 h 923925"/>
                  <a:gd name="connsiteX1" fmla="*/ 495300 w 2638425"/>
                  <a:gd name="connsiteY1" fmla="*/ 371475 h 923925"/>
                  <a:gd name="connsiteX2" fmla="*/ 1190625 w 2638425"/>
                  <a:gd name="connsiteY2" fmla="*/ 466725 h 923925"/>
                  <a:gd name="connsiteX3" fmla="*/ 895350 w 2638425"/>
                  <a:gd name="connsiteY3" fmla="*/ 923925 h 923925"/>
                  <a:gd name="connsiteX4" fmla="*/ 2209800 w 2638425"/>
                  <a:gd name="connsiteY4" fmla="*/ 628650 h 923925"/>
                  <a:gd name="connsiteX5" fmla="*/ 2638425 w 2638425"/>
                  <a:gd name="connsiteY5" fmla="*/ 428625 h 923925"/>
                  <a:gd name="connsiteX0" fmla="*/ 0 w 2209800"/>
                  <a:gd name="connsiteY0" fmla="*/ 0 h 923925"/>
                  <a:gd name="connsiteX1" fmla="*/ 495300 w 2209800"/>
                  <a:gd name="connsiteY1" fmla="*/ 371475 h 923925"/>
                  <a:gd name="connsiteX2" fmla="*/ 1190625 w 2209800"/>
                  <a:gd name="connsiteY2" fmla="*/ 466725 h 923925"/>
                  <a:gd name="connsiteX3" fmla="*/ 895350 w 2209800"/>
                  <a:gd name="connsiteY3" fmla="*/ 923925 h 923925"/>
                  <a:gd name="connsiteX4" fmla="*/ 2209800 w 2209800"/>
                  <a:gd name="connsiteY4" fmla="*/ 628650 h 923925"/>
                  <a:gd name="connsiteX0" fmla="*/ 0 w 1190625"/>
                  <a:gd name="connsiteY0" fmla="*/ 0 h 923925"/>
                  <a:gd name="connsiteX1" fmla="*/ 495300 w 1190625"/>
                  <a:gd name="connsiteY1" fmla="*/ 371475 h 923925"/>
                  <a:gd name="connsiteX2" fmla="*/ 1190625 w 1190625"/>
                  <a:gd name="connsiteY2" fmla="*/ 466725 h 923925"/>
                  <a:gd name="connsiteX3" fmla="*/ 895350 w 1190625"/>
                  <a:gd name="connsiteY3" fmla="*/ 923925 h 923925"/>
                  <a:gd name="connsiteX0" fmla="*/ 0 w 1190625"/>
                  <a:gd name="connsiteY0" fmla="*/ 0 h 466725"/>
                  <a:gd name="connsiteX1" fmla="*/ 495300 w 1190625"/>
                  <a:gd name="connsiteY1" fmla="*/ 371475 h 466725"/>
                  <a:gd name="connsiteX2" fmla="*/ 1190625 w 1190625"/>
                  <a:gd name="connsiteY2" fmla="*/ 466725 h 466725"/>
                  <a:gd name="connsiteX0" fmla="*/ 0 w 1214438"/>
                  <a:gd name="connsiteY0" fmla="*/ 0 h 476250"/>
                  <a:gd name="connsiteX1" fmla="*/ 519113 w 1214438"/>
                  <a:gd name="connsiteY1" fmla="*/ 381000 h 476250"/>
                  <a:gd name="connsiteX2" fmla="*/ 1214438 w 1214438"/>
                  <a:gd name="connsiteY2" fmla="*/ 476250 h 476250"/>
                  <a:gd name="connsiteX0" fmla="*/ 0 w 1038225"/>
                  <a:gd name="connsiteY0" fmla="*/ 0 h 771525"/>
                  <a:gd name="connsiteX1" fmla="*/ 519113 w 1038225"/>
                  <a:gd name="connsiteY1" fmla="*/ 381000 h 771525"/>
                  <a:gd name="connsiteX2" fmla="*/ 1038225 w 1038225"/>
                  <a:gd name="connsiteY2" fmla="*/ 771525 h 771525"/>
                  <a:gd name="connsiteX0" fmla="*/ 0 w 919162"/>
                  <a:gd name="connsiteY0" fmla="*/ 0 h 776288"/>
                  <a:gd name="connsiteX1" fmla="*/ 519113 w 919162"/>
                  <a:gd name="connsiteY1" fmla="*/ 381000 h 776288"/>
                  <a:gd name="connsiteX2" fmla="*/ 919162 w 919162"/>
                  <a:gd name="connsiteY2" fmla="*/ 776288 h 776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9162" h="776288">
                    <a:moveTo>
                      <a:pt x="0" y="0"/>
                    </a:moveTo>
                    <a:lnTo>
                      <a:pt x="519113" y="381000"/>
                    </a:lnTo>
                    <a:lnTo>
                      <a:pt x="919162" y="776288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Freeform 72">
                <a:extLst>
                  <a:ext uri="{FF2B5EF4-FFF2-40B4-BE49-F238E27FC236}">
                    <a16:creationId xmlns:a16="http://schemas.microsoft.com/office/drawing/2014/main" id="{5105DED5-00E3-B799-1CE8-386842B61AC3}"/>
                  </a:ext>
                </a:extLst>
              </p:cNvPr>
              <p:cNvSpPr/>
              <p:nvPr/>
            </p:nvSpPr>
            <p:spPr>
              <a:xfrm>
                <a:off x="4230291" y="4187853"/>
                <a:ext cx="2329435" cy="209310"/>
              </a:xfrm>
              <a:custGeom>
                <a:avLst/>
                <a:gdLst>
                  <a:gd name="connsiteX0" fmla="*/ 0 w 1238250"/>
                  <a:gd name="connsiteY0" fmla="*/ 0 h 133350"/>
                  <a:gd name="connsiteX1" fmla="*/ 657225 w 1238250"/>
                  <a:gd name="connsiteY1" fmla="*/ 133350 h 133350"/>
                  <a:gd name="connsiteX2" fmla="*/ 1238250 w 1238250"/>
                  <a:gd name="connsiteY2" fmla="*/ 19050 h 133350"/>
                  <a:gd name="connsiteX0" fmla="*/ 0 w 1346257"/>
                  <a:gd name="connsiteY0" fmla="*/ 0 h 133350"/>
                  <a:gd name="connsiteX1" fmla="*/ 657225 w 1346257"/>
                  <a:gd name="connsiteY1" fmla="*/ 133350 h 133350"/>
                  <a:gd name="connsiteX2" fmla="*/ 1346257 w 1346257"/>
                  <a:gd name="connsiteY2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6257" h="133350">
                    <a:moveTo>
                      <a:pt x="0" y="0"/>
                    </a:moveTo>
                    <a:lnTo>
                      <a:pt x="657225" y="133350"/>
                    </a:lnTo>
                    <a:lnTo>
                      <a:pt x="1346257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Freeform 73">
                <a:extLst>
                  <a:ext uri="{FF2B5EF4-FFF2-40B4-BE49-F238E27FC236}">
                    <a16:creationId xmlns:a16="http://schemas.microsoft.com/office/drawing/2014/main" id="{3FF481F7-263F-E22D-EA21-2009420F6567}"/>
                  </a:ext>
                </a:extLst>
              </p:cNvPr>
              <p:cNvSpPr/>
              <p:nvPr/>
            </p:nvSpPr>
            <p:spPr>
              <a:xfrm>
                <a:off x="2510577" y="4636374"/>
                <a:ext cx="926943" cy="388718"/>
              </a:xfrm>
              <a:custGeom>
                <a:avLst/>
                <a:gdLst>
                  <a:gd name="connsiteX0" fmla="*/ 0 w 590550"/>
                  <a:gd name="connsiteY0" fmla="*/ 247650 h 247650"/>
                  <a:gd name="connsiteX1" fmla="*/ 590550 w 590550"/>
                  <a:gd name="connsiteY1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0550" h="247650">
                    <a:moveTo>
                      <a:pt x="0" y="247650"/>
                    </a:moveTo>
                    <a:lnTo>
                      <a:pt x="59055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7EEF938-49E9-2091-B0C0-4E7E3CB8E7A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4149317">
                <a:off x="4993690" y="3348797"/>
                <a:ext cx="274123" cy="366279"/>
                <a:chOff x="530798" y="1572973"/>
                <a:chExt cx="231201" cy="308928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43" name="Isosceles Triangle 42">
                  <a:extLst>
                    <a:ext uri="{FF2B5EF4-FFF2-40B4-BE49-F238E27FC236}">
                      <a16:creationId xmlns:a16="http://schemas.microsoft.com/office/drawing/2014/main" id="{E4C2E711-D9E1-FC7F-DEF9-BBE6BFE679BC}"/>
                    </a:ext>
                  </a:extLst>
                </p:cNvPr>
                <p:cNvSpPr/>
                <p:nvPr/>
              </p:nvSpPr>
              <p:spPr>
                <a:xfrm>
                  <a:off x="530798" y="1725374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B49FAF32-0B29-769B-C6B4-C80FB7E247FB}"/>
                    </a:ext>
                  </a:extLst>
                </p:cNvPr>
                <p:cNvSpPr/>
                <p:nvPr/>
              </p:nvSpPr>
              <p:spPr>
                <a:xfrm rot="10800000">
                  <a:off x="530798" y="1572973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8ACFF28-868E-EE32-E0AF-5CCF0CFB43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5503723">
                <a:off x="6217525" y="4037547"/>
                <a:ext cx="260712" cy="366279"/>
                <a:chOff x="530798" y="1572973"/>
                <a:chExt cx="231201" cy="308928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41" name="Isosceles Triangle 40">
                  <a:extLst>
                    <a:ext uri="{FF2B5EF4-FFF2-40B4-BE49-F238E27FC236}">
                      <a16:creationId xmlns:a16="http://schemas.microsoft.com/office/drawing/2014/main" id="{D91224EC-2C02-F7C0-7615-96E5EDC9B34F}"/>
                    </a:ext>
                  </a:extLst>
                </p:cNvPr>
                <p:cNvSpPr/>
                <p:nvPr/>
              </p:nvSpPr>
              <p:spPr>
                <a:xfrm>
                  <a:off x="530798" y="1725374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2" name="Isosceles Triangle 41">
                  <a:extLst>
                    <a:ext uri="{FF2B5EF4-FFF2-40B4-BE49-F238E27FC236}">
                      <a16:creationId xmlns:a16="http://schemas.microsoft.com/office/drawing/2014/main" id="{6046E3F3-AFA9-F9F2-6E84-3D1AB499EA4E}"/>
                    </a:ext>
                  </a:extLst>
                </p:cNvPr>
                <p:cNvSpPr/>
                <p:nvPr/>
              </p:nvSpPr>
              <p:spPr>
                <a:xfrm rot="10800000">
                  <a:off x="530798" y="1572973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2" name="Freeform 83">
                <a:extLst>
                  <a:ext uri="{FF2B5EF4-FFF2-40B4-BE49-F238E27FC236}">
                    <a16:creationId xmlns:a16="http://schemas.microsoft.com/office/drawing/2014/main" id="{683C601F-AE06-C79C-7EDE-C6BC94D27685}"/>
                  </a:ext>
                </a:extLst>
              </p:cNvPr>
              <p:cNvSpPr/>
              <p:nvPr/>
            </p:nvSpPr>
            <p:spPr>
              <a:xfrm flipH="1">
                <a:off x="3163925" y="3843987"/>
                <a:ext cx="71762" cy="234228"/>
              </a:xfrm>
              <a:custGeom>
                <a:avLst/>
                <a:gdLst>
                  <a:gd name="connsiteX0" fmla="*/ 0 w 0"/>
                  <a:gd name="connsiteY0" fmla="*/ 138113 h 138113"/>
                  <a:gd name="connsiteX1" fmla="*/ 0 w 0"/>
                  <a:gd name="connsiteY1" fmla="*/ 138113 h 138113"/>
                  <a:gd name="connsiteX2" fmla="*/ 0 w 0"/>
                  <a:gd name="connsiteY2" fmla="*/ 0 h 138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h="138113">
                    <a:moveTo>
                      <a:pt x="0" y="138113"/>
                    </a:moveTo>
                    <a:lnTo>
                      <a:pt x="0" y="138113"/>
                    </a:lnTo>
                    <a:lnTo>
                      <a:pt x="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Freeform 84">
                <a:extLst>
                  <a:ext uri="{FF2B5EF4-FFF2-40B4-BE49-F238E27FC236}">
                    <a16:creationId xmlns:a16="http://schemas.microsoft.com/office/drawing/2014/main" id="{01CC2734-0062-6B7D-E1F1-FCDBEE205592}"/>
                  </a:ext>
                </a:extLst>
              </p:cNvPr>
              <p:cNvSpPr/>
              <p:nvPr/>
            </p:nvSpPr>
            <p:spPr>
              <a:xfrm>
                <a:off x="4160803" y="4192709"/>
                <a:ext cx="75066" cy="209310"/>
              </a:xfrm>
              <a:custGeom>
                <a:avLst/>
                <a:gdLst>
                  <a:gd name="connsiteX0" fmla="*/ 47824 w 47824"/>
                  <a:gd name="connsiteY0" fmla="*/ 0 h 133350"/>
                  <a:gd name="connsiteX1" fmla="*/ 47824 w 47824"/>
                  <a:gd name="connsiteY1" fmla="*/ 0 h 133350"/>
                  <a:gd name="connsiteX2" fmla="*/ 33536 w 47824"/>
                  <a:gd name="connsiteY2" fmla="*/ 38100 h 133350"/>
                  <a:gd name="connsiteX3" fmla="*/ 24011 w 47824"/>
                  <a:gd name="connsiteY3" fmla="*/ 52387 h 133350"/>
                  <a:gd name="connsiteX4" fmla="*/ 19249 w 47824"/>
                  <a:gd name="connsiteY4" fmla="*/ 66675 h 133350"/>
                  <a:gd name="connsiteX5" fmla="*/ 9724 w 47824"/>
                  <a:gd name="connsiteY5" fmla="*/ 85725 h 133350"/>
                  <a:gd name="connsiteX6" fmla="*/ 199 w 47824"/>
                  <a:gd name="connsiteY6" fmla="*/ 123825 h 133350"/>
                  <a:gd name="connsiteX7" fmla="*/ 199 w 47824"/>
                  <a:gd name="connsiteY7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24" h="133350">
                    <a:moveTo>
                      <a:pt x="47824" y="0"/>
                    </a:moveTo>
                    <a:lnTo>
                      <a:pt x="47824" y="0"/>
                    </a:lnTo>
                    <a:cubicBezTo>
                      <a:pt x="43061" y="12700"/>
                      <a:pt x="39149" y="25752"/>
                      <a:pt x="33536" y="38100"/>
                    </a:cubicBezTo>
                    <a:cubicBezTo>
                      <a:pt x="31167" y="43311"/>
                      <a:pt x="26571" y="47268"/>
                      <a:pt x="24011" y="52387"/>
                    </a:cubicBezTo>
                    <a:cubicBezTo>
                      <a:pt x="21766" y="56877"/>
                      <a:pt x="21226" y="62061"/>
                      <a:pt x="19249" y="66675"/>
                    </a:cubicBezTo>
                    <a:cubicBezTo>
                      <a:pt x="16452" y="73201"/>
                      <a:pt x="12521" y="79200"/>
                      <a:pt x="9724" y="85725"/>
                    </a:cubicBezTo>
                    <a:cubicBezTo>
                      <a:pt x="4973" y="96809"/>
                      <a:pt x="1797" y="112637"/>
                      <a:pt x="199" y="123825"/>
                    </a:cubicBezTo>
                    <a:cubicBezTo>
                      <a:pt x="-250" y="126968"/>
                      <a:pt x="199" y="130175"/>
                      <a:pt x="199" y="13335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Freeform 85">
                <a:extLst>
                  <a:ext uri="{FF2B5EF4-FFF2-40B4-BE49-F238E27FC236}">
                    <a16:creationId xmlns:a16="http://schemas.microsoft.com/office/drawing/2014/main" id="{FC4F3F0C-BEFD-5F05-0AE6-B27AB1411C84}"/>
                  </a:ext>
                </a:extLst>
              </p:cNvPr>
              <p:cNvSpPr/>
              <p:nvPr/>
            </p:nvSpPr>
            <p:spPr>
              <a:xfrm>
                <a:off x="3155024" y="5389166"/>
                <a:ext cx="367836" cy="256648"/>
              </a:xfrm>
              <a:custGeom>
                <a:avLst/>
                <a:gdLst>
                  <a:gd name="connsiteX0" fmla="*/ 0 w 133350"/>
                  <a:gd name="connsiteY0" fmla="*/ 100012 h 100012"/>
                  <a:gd name="connsiteX1" fmla="*/ 133350 w 133350"/>
                  <a:gd name="connsiteY1" fmla="*/ 0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00012">
                    <a:moveTo>
                      <a:pt x="0" y="100012"/>
                    </a:moveTo>
                    <a:lnTo>
                      <a:pt x="133350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eform 86">
                <a:extLst>
                  <a:ext uri="{FF2B5EF4-FFF2-40B4-BE49-F238E27FC236}">
                    <a16:creationId xmlns:a16="http://schemas.microsoft.com/office/drawing/2014/main" id="{04231B24-60E6-2943-3BFA-0AD2C6ABDE6B}"/>
                  </a:ext>
                </a:extLst>
              </p:cNvPr>
              <p:cNvSpPr/>
              <p:nvPr/>
            </p:nvSpPr>
            <p:spPr>
              <a:xfrm>
                <a:off x="1576159" y="4456965"/>
                <a:ext cx="149507" cy="246687"/>
              </a:xfrm>
              <a:custGeom>
                <a:avLst/>
                <a:gdLst>
                  <a:gd name="connsiteX0" fmla="*/ 95250 w 95250"/>
                  <a:gd name="connsiteY0" fmla="*/ 0 h 157163"/>
                  <a:gd name="connsiteX1" fmla="*/ 0 w 95250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57163">
                    <a:moveTo>
                      <a:pt x="95250" y="0"/>
                    </a:moveTo>
                    <a:lnTo>
                      <a:pt x="0" y="157163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eform 87">
                <a:extLst>
                  <a:ext uri="{FF2B5EF4-FFF2-40B4-BE49-F238E27FC236}">
                    <a16:creationId xmlns:a16="http://schemas.microsoft.com/office/drawing/2014/main" id="{E3C23037-91D3-1212-0E52-68B492273CBC}"/>
                  </a:ext>
                </a:extLst>
              </p:cNvPr>
              <p:cNvSpPr/>
              <p:nvPr/>
            </p:nvSpPr>
            <p:spPr>
              <a:xfrm>
                <a:off x="2331169" y="5047519"/>
                <a:ext cx="186885" cy="164458"/>
              </a:xfrm>
              <a:custGeom>
                <a:avLst/>
                <a:gdLst>
                  <a:gd name="connsiteX0" fmla="*/ 119063 w 119063"/>
                  <a:gd name="connsiteY0" fmla="*/ 0 h 104775"/>
                  <a:gd name="connsiteX1" fmla="*/ 0 w 119063"/>
                  <a:gd name="connsiteY1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063" h="104775">
                    <a:moveTo>
                      <a:pt x="119063" y="0"/>
                    </a:moveTo>
                    <a:lnTo>
                      <a:pt x="0" y="104775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" name="Freeform 93">
                <a:extLst>
                  <a:ext uri="{FF2B5EF4-FFF2-40B4-BE49-F238E27FC236}">
                    <a16:creationId xmlns:a16="http://schemas.microsoft.com/office/drawing/2014/main" id="{62FAE143-E2CA-630F-7FA2-77518E865DBF}"/>
                  </a:ext>
                </a:extLst>
              </p:cNvPr>
              <p:cNvSpPr/>
              <p:nvPr/>
            </p:nvSpPr>
            <p:spPr>
              <a:xfrm flipH="1" flipV="1">
                <a:off x="5381109" y="3843987"/>
                <a:ext cx="71762" cy="558161"/>
              </a:xfrm>
              <a:custGeom>
                <a:avLst/>
                <a:gdLst>
                  <a:gd name="connsiteX0" fmla="*/ 100012 w 100012"/>
                  <a:gd name="connsiteY0" fmla="*/ 0 h 200025"/>
                  <a:gd name="connsiteX1" fmla="*/ 0 w 100012"/>
                  <a:gd name="connsiteY1" fmla="*/ 200025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 h="200025">
                    <a:moveTo>
                      <a:pt x="100012" y="0"/>
                    </a:moveTo>
                    <a:lnTo>
                      <a:pt x="0" y="200025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AD9026F-AABA-34F8-3B47-4F5041E4C7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1374048">
                <a:off x="5278540" y="3960255"/>
                <a:ext cx="274126" cy="366279"/>
                <a:chOff x="530798" y="1572973"/>
                <a:chExt cx="231201" cy="308928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3B229D04-B382-F6B7-7A87-BA604EF087EA}"/>
                    </a:ext>
                  </a:extLst>
                </p:cNvPr>
                <p:cNvSpPr/>
                <p:nvPr/>
              </p:nvSpPr>
              <p:spPr>
                <a:xfrm>
                  <a:off x="530798" y="1725374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0" name="Isosceles Triangle 39">
                  <a:extLst>
                    <a:ext uri="{FF2B5EF4-FFF2-40B4-BE49-F238E27FC236}">
                      <a16:creationId xmlns:a16="http://schemas.microsoft.com/office/drawing/2014/main" id="{E5FE6020-253D-09D9-19F2-D31814D78145}"/>
                    </a:ext>
                  </a:extLst>
                </p:cNvPr>
                <p:cNvSpPr/>
                <p:nvPr/>
              </p:nvSpPr>
              <p:spPr>
                <a:xfrm rot="10800000">
                  <a:off x="530798" y="1572973"/>
                  <a:ext cx="231201" cy="156527"/>
                </a:xfrm>
                <a:prstGeom prst="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cxnSp>
            <p:nvCxnSpPr>
              <p:cNvPr id="29" name="Straight Arrow Connector 132">
                <a:extLst>
                  <a:ext uri="{FF2B5EF4-FFF2-40B4-BE49-F238E27FC236}">
                    <a16:creationId xmlns:a16="http://schemas.microsoft.com/office/drawing/2014/main" id="{2BF7ED1A-E170-DAD4-874D-37C5EA792DA9}"/>
                  </a:ext>
                </a:extLst>
              </p:cNvPr>
              <p:cNvCxnSpPr>
                <a:stCxn id="34" idx="0"/>
              </p:cNvCxnSpPr>
              <p:nvPr/>
            </p:nvCxnSpPr>
            <p:spPr>
              <a:xfrm rot="5400000" flipH="1" flipV="1">
                <a:off x="6047337" y="1886195"/>
                <a:ext cx="399362" cy="2505048"/>
              </a:xfrm>
              <a:prstGeom prst="curvedConnector2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34">
                <a:extLst>
                  <a:ext uri="{FF2B5EF4-FFF2-40B4-BE49-F238E27FC236}">
                    <a16:creationId xmlns:a16="http://schemas.microsoft.com/office/drawing/2014/main" id="{993C4665-553D-2910-EA26-FDC84E318A18}"/>
                  </a:ext>
                </a:extLst>
              </p:cNvPr>
              <p:cNvCxnSpPr>
                <a:stCxn id="35" idx="0"/>
              </p:cNvCxnSpPr>
              <p:nvPr/>
            </p:nvCxnSpPr>
            <p:spPr>
              <a:xfrm rot="5400000" flipH="1" flipV="1">
                <a:off x="6382524" y="2883959"/>
                <a:ext cx="1046367" cy="1211485"/>
              </a:xfrm>
              <a:prstGeom prst="curvedConnector2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136">
                <a:extLst>
                  <a:ext uri="{FF2B5EF4-FFF2-40B4-BE49-F238E27FC236}">
                    <a16:creationId xmlns:a16="http://schemas.microsoft.com/office/drawing/2014/main" id="{AF81B47D-357B-73F1-D529-86AB076F2A52}"/>
                  </a:ext>
                </a:extLst>
              </p:cNvPr>
              <p:cNvCxnSpPr>
                <a:stCxn id="15" idx="0"/>
              </p:cNvCxnSpPr>
              <p:nvPr/>
            </p:nvCxnSpPr>
            <p:spPr>
              <a:xfrm flipV="1">
                <a:off x="5638677" y="2964435"/>
                <a:ext cx="1818325" cy="1215421"/>
              </a:xfrm>
              <a:prstGeom prst="curvedConnector3">
                <a:avLst>
                  <a:gd name="adj1" fmla="val 25744"/>
                </a:avLst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ight Arrow 116">
                <a:extLst>
                  <a:ext uri="{FF2B5EF4-FFF2-40B4-BE49-F238E27FC236}">
                    <a16:creationId xmlns:a16="http://schemas.microsoft.com/office/drawing/2014/main" id="{498BE30B-96AE-6B60-9D04-63768866354E}"/>
                  </a:ext>
                </a:extLst>
              </p:cNvPr>
              <p:cNvSpPr/>
              <p:nvPr/>
            </p:nvSpPr>
            <p:spPr>
              <a:xfrm rot="2084423">
                <a:off x="182473" y="3447616"/>
                <a:ext cx="309939" cy="27471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A87D16-7777-575D-3ABB-01F46DDC0F1D}"/>
                  </a:ext>
                </a:extLst>
              </p:cNvPr>
              <p:cNvSpPr txBox="1"/>
              <p:nvPr/>
            </p:nvSpPr>
            <p:spPr>
              <a:xfrm rot="2048372">
                <a:off x="-194004" y="3837523"/>
                <a:ext cx="1228007" cy="38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700" dirty="0"/>
                  <a:t>Inflow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0512C33-2894-F968-FFC6-905DA97191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3133" l="0" r="100000">
                            <a14:foregroundMark x1="40278" y1="39056" x2="40278" y2="39056"/>
                            <a14:foregroundMark x1="43056" y1="53219" x2="43056" y2="53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9" t="11803" r="5093" b="38814"/>
              <a:stretch/>
            </p:blipFill>
            <p:spPr>
              <a:xfrm rot="19500197">
                <a:off x="4900038" y="3323165"/>
                <a:ext cx="285543" cy="16848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93CE4F1-2FBD-306B-0888-53BE9DE1F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3133" l="0" r="100000">
                            <a14:foregroundMark x1="40278" y1="39056" x2="40278" y2="39056"/>
                            <a14:foregroundMark x1="43056" y1="53219" x2="43056" y2="53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9" t="11803" r="5093" b="38814"/>
              <a:stretch/>
            </p:blipFill>
            <p:spPr>
              <a:xfrm rot="20744397">
                <a:off x="6177946" y="4010289"/>
                <a:ext cx="285543" cy="168489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100E19D-D3B2-E9FD-FAA5-040A23BB6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7531" y="2675311"/>
                <a:ext cx="821782" cy="821782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7F5D2C-F670-F7FB-F645-445467D00F8C}"/>
                  </a:ext>
                </a:extLst>
              </p:cNvPr>
              <p:cNvSpPr txBox="1"/>
              <p:nvPr/>
            </p:nvSpPr>
            <p:spPr>
              <a:xfrm>
                <a:off x="7195957" y="3444095"/>
                <a:ext cx="2477677" cy="961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it-IT" sz="1700" dirty="0"/>
                  <a:t>management</a:t>
                </a:r>
              </a:p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it-IT" sz="1700" dirty="0"/>
                  <a:t>control</a:t>
                </a:r>
              </a:p>
              <a:p>
                <a:pPr marL="85725" indent="-85725">
                  <a:buFont typeface="Arial" panose="020B0604020202020204" pitchFamily="34" charset="0"/>
                  <a:buChar char="•"/>
                </a:pPr>
                <a:r>
                  <a:rPr lang="it-IT" sz="1700" dirty="0"/>
                  <a:t>monitoring</a:t>
                </a:r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375DE30E-F87B-4A73-0108-F79F02F8DC40}"/>
                  </a:ext>
                </a:extLst>
              </p:cNvPr>
              <p:cNvSpPr/>
              <p:nvPr/>
            </p:nvSpPr>
            <p:spPr>
              <a:xfrm rot="4614826">
                <a:off x="-30465" y="1879958"/>
                <a:ext cx="2775940" cy="4147449"/>
              </a:xfrm>
              <a:prstGeom prst="arc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CD2634-4E7A-CE75-5942-DF3A2A345ACC}"/>
                </a:ext>
              </a:extLst>
            </p:cNvPr>
            <p:cNvGrpSpPr/>
            <p:nvPr/>
          </p:nvGrpSpPr>
          <p:grpSpPr>
            <a:xfrm rot="5400000">
              <a:off x="2254172" y="4334837"/>
              <a:ext cx="187161" cy="198450"/>
              <a:chOff x="2108122" y="4347537"/>
              <a:chExt cx="187161" cy="198450"/>
            </a:xfrm>
          </p:grpSpPr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57BCB526-B596-5462-30EA-7659598D676E}"/>
                  </a:ext>
                </a:extLst>
              </p:cNvPr>
              <p:cNvSpPr/>
              <p:nvPr/>
            </p:nvSpPr>
            <p:spPr>
              <a:xfrm rot="15503723">
                <a:off x="2176731" y="4408672"/>
                <a:ext cx="141308" cy="9579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1217A30F-9BF3-39BD-F487-F35B1C3599D0}"/>
                  </a:ext>
                </a:extLst>
              </p:cNvPr>
              <p:cNvSpPr/>
              <p:nvPr/>
            </p:nvSpPr>
            <p:spPr>
              <a:xfrm rot="4703723">
                <a:off x="2085367" y="4427434"/>
                <a:ext cx="141308" cy="9579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D2A8490-6D81-B872-C02B-05AE46A748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3133" l="0" r="100000">
                            <a14:foregroundMark x1="40278" y1="39056" x2="40278" y2="39056"/>
                            <a14:foregroundMark x1="43056" y1="53219" x2="43056" y2="532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29" t="11803" r="5093" b="38814"/>
              <a:stretch/>
            </p:blipFill>
            <p:spPr>
              <a:xfrm rot="20744397">
                <a:off x="2114628" y="4347537"/>
                <a:ext cx="147394" cy="91322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132">
              <a:extLst>
                <a:ext uri="{FF2B5EF4-FFF2-40B4-BE49-F238E27FC236}">
                  <a16:creationId xmlns:a16="http://schemas.microsoft.com/office/drawing/2014/main" id="{1831AD42-55CD-2F5B-AFEF-3FC3C2F85C47}"/>
                </a:ext>
              </a:extLst>
            </p:cNvPr>
            <p:cNvCxnSpPr/>
            <p:nvPr/>
          </p:nvCxnSpPr>
          <p:spPr>
            <a:xfrm flipV="1">
              <a:off x="2491904" y="3872993"/>
              <a:ext cx="2234281" cy="526857"/>
            </a:xfrm>
            <a:prstGeom prst="curvedConnector3">
              <a:avLst>
                <a:gd name="adj1" fmla="val 28400"/>
              </a:avLst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6FA4E8A-8899-5CCE-471A-D041836CDCBD}"/>
              </a:ext>
            </a:extLst>
          </p:cNvPr>
          <p:cNvSpPr/>
          <p:nvPr/>
        </p:nvSpPr>
        <p:spPr>
          <a:xfrm>
            <a:off x="3673462" y="3667820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solidFill>
                  <a:srgbClr val="003F6E"/>
                </a:solidFill>
                <a:sym typeface="Wingdings" panose="05000000000000000000" pitchFamily="2" charset="2"/>
              </a:rPr>
              <a:t> digital transition </a:t>
            </a:r>
            <a:endParaRPr lang="it-IT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E656E0B-4F95-DAA1-8ADC-3DBB67B258F0}"/>
              </a:ext>
            </a:extLst>
          </p:cNvPr>
          <p:cNvSpPr/>
          <p:nvPr/>
        </p:nvSpPr>
        <p:spPr>
          <a:xfrm>
            <a:off x="4250011" y="2080857"/>
            <a:ext cx="2093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solidFill>
                  <a:srgbClr val="003F6E"/>
                </a:solidFill>
                <a:sym typeface="Wingdings" panose="05000000000000000000" pitchFamily="2" charset="2"/>
              </a:rPr>
              <a:t> digital transition </a:t>
            </a:r>
            <a:endParaRPr lang="it-IT" dirty="0"/>
          </a:p>
        </p:txBody>
      </p:sp>
      <p:pic>
        <p:nvPicPr>
          <p:cNvPr id="48" name="Picture 47" descr="Logo&#10;&#10;Description automatically generated">
            <a:extLst>
              <a:ext uri="{FF2B5EF4-FFF2-40B4-BE49-F238E27FC236}">
                <a16:creationId xmlns:a16="http://schemas.microsoft.com/office/drawing/2014/main" id="{EBEAD88A-ED04-6052-6198-562C6CFE4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8" y="1391570"/>
            <a:ext cx="647233" cy="64723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96FC89-C2A7-CC24-089B-40BC45F73FBE}"/>
              </a:ext>
            </a:extLst>
          </p:cNvPr>
          <p:cNvSpPr txBox="1"/>
          <p:nvPr/>
        </p:nvSpPr>
        <p:spPr>
          <a:xfrm>
            <a:off x="1784724" y="1949956"/>
            <a:ext cx="83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Polimi</a:t>
            </a:r>
            <a:endParaRPr lang="it-IT" dirty="0"/>
          </a:p>
        </p:txBody>
      </p:sp>
      <p:pic>
        <p:nvPicPr>
          <p:cNvPr id="1026" name="Picture 2" descr="CNR - IRSA Istituto di Ricerca Sulle Acque - Water Research Institute">
            <a:extLst>
              <a:ext uri="{FF2B5EF4-FFF2-40B4-BE49-F238E27FC236}">
                <a16:creationId xmlns:a16="http://schemas.microsoft.com/office/drawing/2014/main" id="{DA034D67-D3DC-8332-0359-0AF07E1D0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6" y="1771784"/>
            <a:ext cx="1242552" cy="6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litecnico di Bari">
            <a:extLst>
              <a:ext uri="{FF2B5EF4-FFF2-40B4-BE49-F238E27FC236}">
                <a16:creationId xmlns:a16="http://schemas.microsoft.com/office/drawing/2014/main" id="{64C8054E-3E61-9C29-F207-988B7E722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45" y="923939"/>
            <a:ext cx="1717700" cy="68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7EDD889-69AF-9FF0-17BE-ED36224C2C09}"/>
              </a:ext>
            </a:extLst>
          </p:cNvPr>
          <p:cNvSpPr txBox="1"/>
          <p:nvPr/>
        </p:nvSpPr>
        <p:spPr>
          <a:xfrm>
            <a:off x="446287" y="2401734"/>
            <a:ext cx="83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CNR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2078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nt Arrow 26">
            <a:extLst>
              <a:ext uri="{FF2B5EF4-FFF2-40B4-BE49-F238E27FC236}">
                <a16:creationId xmlns:a16="http://schemas.microsoft.com/office/drawing/2014/main" id="{2EA5E8E3-0C5F-5DC5-9BE9-EA434BD85D64}"/>
              </a:ext>
            </a:extLst>
          </p:cNvPr>
          <p:cNvSpPr/>
          <p:nvPr/>
        </p:nvSpPr>
        <p:spPr>
          <a:xfrm rot="13500000">
            <a:off x="6507499" y="4920614"/>
            <a:ext cx="955795" cy="581718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" name="Bent Arrow 26">
            <a:extLst>
              <a:ext uri="{FF2B5EF4-FFF2-40B4-BE49-F238E27FC236}">
                <a16:creationId xmlns:a16="http://schemas.microsoft.com/office/drawing/2014/main" id="{F0C96930-9F60-1144-8B90-DB1B4B6114A7}"/>
              </a:ext>
            </a:extLst>
          </p:cNvPr>
          <p:cNvSpPr/>
          <p:nvPr/>
        </p:nvSpPr>
        <p:spPr>
          <a:xfrm rot="8306839">
            <a:off x="8000623" y="3627440"/>
            <a:ext cx="955795" cy="581718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D303A-28F1-D33E-DFC9-8363619A2643}"/>
              </a:ext>
            </a:extLst>
          </p:cNvPr>
          <p:cNvSpPr txBox="1"/>
          <p:nvPr/>
        </p:nvSpPr>
        <p:spPr>
          <a:xfrm>
            <a:off x="241300" y="788627"/>
            <a:ext cx="7392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Programma</a:t>
            </a:r>
            <a:r>
              <a:rPr lang="en-US" b="1" dirty="0"/>
              <a:t> di </a:t>
            </a:r>
            <a:r>
              <a:rPr lang="en-US" b="1" dirty="0" err="1"/>
              <a:t>dottorato</a:t>
            </a:r>
            <a:r>
              <a:rPr lang="en-US" b="1" dirty="0"/>
              <a:t> in </a:t>
            </a:r>
            <a:r>
              <a:rPr lang="en-US" b="1" dirty="0" err="1"/>
              <a:t>Ingegneria</a:t>
            </a:r>
            <a:r>
              <a:rPr lang="en-US" b="1" dirty="0"/>
              <a:t> per </a:t>
            </a:r>
            <a:r>
              <a:rPr lang="en-US" b="1" dirty="0" err="1"/>
              <a:t>l’Innovazione</a:t>
            </a:r>
            <a:r>
              <a:rPr lang="en-US" b="1" dirty="0"/>
              <a:t> e lo </a:t>
            </a:r>
            <a:r>
              <a:rPr lang="en-US" b="1" dirty="0" err="1"/>
              <a:t>Sviluppo</a:t>
            </a:r>
            <a:r>
              <a:rPr lang="en-US" b="1" dirty="0"/>
              <a:t> </a:t>
            </a:r>
            <a:r>
              <a:rPr lang="en-US" b="1" dirty="0" err="1"/>
              <a:t>Sostenibile</a:t>
            </a:r>
            <a:r>
              <a:rPr lang="en-US" b="1" dirty="0"/>
              <a:t> </a:t>
            </a:r>
            <a:r>
              <a:rPr lang="en-US" b="1" dirty="0" err="1"/>
              <a:t>presso</a:t>
            </a:r>
            <a:r>
              <a:rPr lang="en-US" b="1" dirty="0"/>
              <a:t> l’ </a:t>
            </a:r>
            <a:r>
              <a:rPr lang="en-US" b="1" dirty="0" err="1"/>
              <a:t>Università</a:t>
            </a:r>
            <a:r>
              <a:rPr lang="en-US" b="1" dirty="0"/>
              <a:t> </a:t>
            </a:r>
            <a:r>
              <a:rPr lang="en-US" b="1" dirty="0" err="1"/>
              <a:t>degli</a:t>
            </a:r>
            <a:r>
              <a:rPr lang="en-US" b="1" dirty="0"/>
              <a:t> </a:t>
            </a:r>
            <a:r>
              <a:rPr lang="en-US" b="1" dirty="0" err="1"/>
              <a:t>Studi</a:t>
            </a:r>
            <a:r>
              <a:rPr lang="en-US" b="1" dirty="0"/>
              <a:t> </a:t>
            </a:r>
            <a:r>
              <a:rPr lang="en-US" b="1" dirty="0" err="1"/>
              <a:t>della</a:t>
            </a:r>
            <a:r>
              <a:rPr lang="en-US" b="1" dirty="0"/>
              <a:t> Basilicata</a:t>
            </a:r>
          </a:p>
          <a:p>
            <a:r>
              <a:rPr lang="en-US" b="1" dirty="0" err="1"/>
              <a:t>Candidato</a:t>
            </a:r>
            <a:r>
              <a:rPr lang="en-US" b="1" dirty="0"/>
              <a:t>: </a:t>
            </a:r>
            <a:r>
              <a:rPr lang="en-US" b="1" dirty="0" err="1"/>
              <a:t>Dawoud</a:t>
            </a:r>
            <a:r>
              <a:rPr lang="en-US" b="1" dirty="0"/>
              <a:t> </a:t>
            </a:r>
            <a:r>
              <a:rPr lang="en-US" b="1" dirty="0" err="1"/>
              <a:t>Medoukali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5A753-5FC9-E988-9AF3-AF6DF6692165}"/>
              </a:ext>
            </a:extLst>
          </p:cNvPr>
          <p:cNvSpPr txBox="1"/>
          <p:nvPr/>
        </p:nvSpPr>
        <p:spPr>
          <a:xfrm>
            <a:off x="1822014" y="1954841"/>
            <a:ext cx="2635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Valve best positioning</a:t>
            </a:r>
          </a:p>
          <a:p>
            <a:endParaRPr lang="en-US" b="1" dirty="0"/>
          </a:p>
          <a:p>
            <a:r>
              <a:rPr lang="en-US" b="1" dirty="0"/>
              <a:t>Valve best setting and control logics</a:t>
            </a:r>
          </a:p>
          <a:p>
            <a:endParaRPr lang="en-US" b="1" dirty="0"/>
          </a:p>
          <a:p>
            <a:r>
              <a:rPr lang="en-US" b="1" dirty="0"/>
              <a:t>Valve energetic self-sustainability</a:t>
            </a:r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AC8786-2A06-D337-A4D2-356B011701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062" y="2115287"/>
            <a:ext cx="1825454" cy="1581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DA56FD-5856-74C8-10FE-FD18F7B373CA}"/>
              </a:ext>
            </a:extLst>
          </p:cNvPr>
          <p:cNvSpPr txBox="1"/>
          <p:nvPr/>
        </p:nvSpPr>
        <p:spPr>
          <a:xfrm>
            <a:off x="8190420" y="2388864"/>
            <a:ext cx="1328738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Control Box</a:t>
            </a:r>
          </a:p>
          <a:p>
            <a:pPr algn="ctr"/>
            <a:r>
              <a:rPr lang="en-US" sz="3500" b="1" dirty="0"/>
              <a:t>?</a:t>
            </a:r>
            <a:endParaRPr lang="it-IT" sz="3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1ED97-CBC6-11AA-A399-817DF4A25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381" y="3887548"/>
            <a:ext cx="4601099" cy="30212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DD6EA4-C01B-5D67-B204-74079E7E8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722" y="834436"/>
            <a:ext cx="749226" cy="766063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C7983D4-196E-8061-E344-D3AB695A2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76" y="941848"/>
            <a:ext cx="647233" cy="6472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20FB0C-F4F3-A096-FB1A-3139A727B48C}"/>
              </a:ext>
            </a:extLst>
          </p:cNvPr>
          <p:cNvSpPr txBox="1"/>
          <p:nvPr/>
        </p:nvSpPr>
        <p:spPr>
          <a:xfrm>
            <a:off x="7903712" y="1520784"/>
            <a:ext cx="83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Unibas</a:t>
            </a: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F7DC43-7754-84C0-67B1-EFC388746526}"/>
              </a:ext>
            </a:extLst>
          </p:cNvPr>
          <p:cNvSpPr txBox="1"/>
          <p:nvPr/>
        </p:nvSpPr>
        <p:spPr>
          <a:xfrm>
            <a:off x="8958053" y="1520784"/>
            <a:ext cx="83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Polimi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651539-5A9F-BAC8-8E4E-269E8A435E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02" b="89982" l="7067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61" b="10096"/>
          <a:stretch/>
        </p:blipFill>
        <p:spPr>
          <a:xfrm>
            <a:off x="6853368" y="3803636"/>
            <a:ext cx="1878451" cy="208242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618D92-17D3-3464-A3EF-BFC56F618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5167" y="2554988"/>
            <a:ext cx="1054509" cy="1054509"/>
          </a:xfrm>
          <a:prstGeom prst="rect">
            <a:avLst/>
          </a:prstGeom>
        </p:spPr>
      </p:pic>
      <p:pic>
        <p:nvPicPr>
          <p:cNvPr id="17" name="Picture 2" descr="Genetic Algorithm Crossover, HD Png Download , Transparent Png Image -  PNGitem">
            <a:extLst>
              <a:ext uri="{FF2B5EF4-FFF2-40B4-BE49-F238E27FC236}">
                <a16:creationId xmlns:a16="http://schemas.microsoft.com/office/drawing/2014/main" id="{4FB3B4CB-807D-136C-8A3C-FF4FF429F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72" b="90583" l="6195" r="90708">
                        <a14:foregroundMark x1="6637" y1="64126" x2="6637" y2="64126"/>
                        <a14:foregroundMark x1="31416" y1="90583" x2="31416" y2="90583"/>
                        <a14:foregroundMark x1="68584" y1="8520" x2="68584" y2="8520"/>
                        <a14:foregroundMark x1="90708" y1="16143" x2="90708" y2="16143"/>
                        <a14:foregroundMark x1="84956" y1="36323" x2="84956" y2="36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38" y="2073981"/>
            <a:ext cx="887487" cy="87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8E2752-CE45-B7EE-46D6-04EA6B5C6781}"/>
              </a:ext>
            </a:extLst>
          </p:cNvPr>
          <p:cNvSpPr txBox="1"/>
          <p:nvPr/>
        </p:nvSpPr>
        <p:spPr>
          <a:xfrm>
            <a:off x="5534463" y="2031767"/>
            <a:ext cx="13287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 tahoma light"/>
                <a:ea typeface="Tahoma" panose="020B0604030504040204" pitchFamily="34" charset="0"/>
                <a:cs typeface="Tahoma" panose="020B0604030504040204" pitchFamily="34" charset="0"/>
              </a:rPr>
              <a:t>GA</a:t>
            </a:r>
            <a:endParaRPr lang="it-IT" sz="2800" dirty="0">
              <a:latin typeface=" tahoma ligh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Bent Arrow 26">
            <a:extLst>
              <a:ext uri="{FF2B5EF4-FFF2-40B4-BE49-F238E27FC236}">
                <a16:creationId xmlns:a16="http://schemas.microsoft.com/office/drawing/2014/main" id="{A34B806B-C25C-4C40-F23B-86CFF91C5271}"/>
              </a:ext>
            </a:extLst>
          </p:cNvPr>
          <p:cNvSpPr/>
          <p:nvPr/>
        </p:nvSpPr>
        <p:spPr>
          <a:xfrm rot="18900000">
            <a:off x="4895033" y="2967598"/>
            <a:ext cx="955795" cy="581718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Bent Arrow 26">
            <a:extLst>
              <a:ext uri="{FF2B5EF4-FFF2-40B4-BE49-F238E27FC236}">
                <a16:creationId xmlns:a16="http://schemas.microsoft.com/office/drawing/2014/main" id="{C30CD420-90BE-C809-5747-3F7D4D4C1CC4}"/>
              </a:ext>
            </a:extLst>
          </p:cNvPr>
          <p:cNvSpPr/>
          <p:nvPr/>
        </p:nvSpPr>
        <p:spPr>
          <a:xfrm rot="2700000">
            <a:off x="6708074" y="2103919"/>
            <a:ext cx="955795" cy="581718"/>
          </a:xfrm>
          <a:prstGeom prst="ben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EE0746-9E64-686F-8099-B376586CF711}"/>
              </a:ext>
            </a:extLst>
          </p:cNvPr>
          <p:cNvSpPr txBox="1"/>
          <p:nvPr/>
        </p:nvSpPr>
        <p:spPr>
          <a:xfrm rot="17245359">
            <a:off x="818693" y="2406041"/>
            <a:ext cx="124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Targets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4ACF0-B1A0-F9C2-224D-46449803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6" y="139166"/>
            <a:ext cx="10411944" cy="840400"/>
          </a:xfrm>
        </p:spPr>
        <p:txBody>
          <a:bodyPr/>
          <a:lstStyle/>
          <a:p>
            <a:r>
              <a:rPr lang="en-GB" dirty="0" err="1"/>
              <a:t>Sviluppi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9168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2E3B2-339D-139E-C431-43882357B6A8}"/>
              </a:ext>
            </a:extLst>
          </p:cNvPr>
          <p:cNvSpPr/>
          <p:nvPr/>
        </p:nvSpPr>
        <p:spPr>
          <a:xfrm>
            <a:off x="4122606" y="2283472"/>
            <a:ext cx="66966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Dipartimento di Ingegneria Civile e Ambientale (sez. Idraulica):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Prof.  Stefano Malavasi (</a:t>
            </a:r>
            <a:r>
              <a:rPr lang="it-IT" dirty="0">
                <a:hlinkClick r:id="rId2"/>
              </a:rPr>
              <a:t>stefano.malavasi@polimi.it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Eng. Giacomo Ferrarese (</a:t>
            </a:r>
            <a:r>
              <a:rPr lang="it-IT" dirty="0">
                <a:hlinkClick r:id="rId3"/>
              </a:rPr>
              <a:t>giacomo.ferrarese@polimi.it</a:t>
            </a:r>
            <a:r>
              <a:rPr lang="it-IT" dirty="0"/>
              <a:t>)</a:t>
            </a:r>
          </a:p>
        </p:txBody>
      </p:sp>
      <p:sp>
        <p:nvSpPr>
          <p:cNvPr id="7" name="Rettangolo 1">
            <a:extLst>
              <a:ext uri="{FF2B5EF4-FFF2-40B4-BE49-F238E27FC236}">
                <a16:creationId xmlns:a16="http://schemas.microsoft.com/office/drawing/2014/main" id="{D7A73CF4-56DA-C109-8A95-F0618B510B84}"/>
              </a:ext>
            </a:extLst>
          </p:cNvPr>
          <p:cNvSpPr/>
          <p:nvPr/>
        </p:nvSpPr>
        <p:spPr>
          <a:xfrm>
            <a:off x="4312615" y="5501427"/>
            <a:ext cx="2872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www.fluidlab.polimi.it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4C1CB1F2-8DBA-B0BB-7CB3-4F0B34CBF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705" y="4767271"/>
            <a:ext cx="1997944" cy="8807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73E939-96C2-82B2-ABDB-CA79BD91DFD8}"/>
              </a:ext>
            </a:extLst>
          </p:cNvPr>
          <p:cNvSpPr/>
          <p:nvPr/>
        </p:nvSpPr>
        <p:spPr>
          <a:xfrm>
            <a:off x="4312615" y="439793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Info, </a:t>
            </a:r>
            <a:r>
              <a:rPr lang="it-IT" b="1" dirty="0"/>
              <a:t>tesi</a:t>
            </a:r>
            <a:r>
              <a:rPr lang="it-IT" dirty="0"/>
              <a:t> e corsi: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400FD1-28F3-FF6F-8669-EC6B50E71C75}"/>
              </a:ext>
            </a:extLst>
          </p:cNvPr>
          <p:cNvSpPr/>
          <p:nvPr/>
        </p:nvSpPr>
        <p:spPr>
          <a:xfrm>
            <a:off x="4119649" y="1765747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200" dirty="0"/>
              <a:t>Domande?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0AADD9-B5DB-CBED-43AE-89AA0CF2D42A}"/>
              </a:ext>
            </a:extLst>
          </p:cNvPr>
          <p:cNvSpPr/>
          <p:nvPr/>
        </p:nvSpPr>
        <p:spPr>
          <a:xfrm>
            <a:off x="4119649" y="96397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800" b="1" dirty="0"/>
              <a:t>GRAZIE PER L’ATTENZIONE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C531A0-7E39-618E-0BF5-7F725B0B7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6450"/>
            <a:ext cx="3937468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9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3502" y="63500"/>
            <a:ext cx="10935644" cy="514268"/>
          </a:xfrm>
        </p:spPr>
        <p:txBody>
          <a:bodyPr/>
          <a:lstStyle/>
          <a:p>
            <a:r>
              <a:rPr lang="it-IT" b="1" dirty="0">
                <a:solidFill>
                  <a:schemeClr val="bg1"/>
                </a:solidFill>
              </a:rPr>
              <a:t>Why to use Pressure Reducing Valves?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482322" y="1154099"/>
            <a:ext cx="8167286" cy="4522820"/>
            <a:chOff x="201295" y="2557583"/>
            <a:chExt cx="6938309" cy="3788573"/>
          </a:xfrm>
        </p:grpSpPr>
        <p:sp>
          <p:nvSpPr>
            <p:cNvPr id="20" name="Rectangle 19"/>
            <p:cNvSpPr/>
            <p:nvPr/>
          </p:nvSpPr>
          <p:spPr>
            <a:xfrm>
              <a:off x="5524100" y="3284700"/>
              <a:ext cx="1612233" cy="10334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295" y="2568904"/>
              <a:ext cx="5257800" cy="287655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258641" y="3434083"/>
              <a:ext cx="23939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P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64663" y="4281283"/>
              <a:ext cx="107494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time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528138" y="3632798"/>
              <a:ext cx="1600200" cy="194089"/>
            </a:xfrm>
            <a:custGeom>
              <a:avLst/>
              <a:gdLst>
                <a:gd name="connsiteX0" fmla="*/ 0 w 1600200"/>
                <a:gd name="connsiteY0" fmla="*/ 38227 h 76327"/>
                <a:gd name="connsiteX1" fmla="*/ 76200 w 1600200"/>
                <a:gd name="connsiteY1" fmla="*/ 127 h 76327"/>
                <a:gd name="connsiteX2" fmla="*/ 104775 w 1600200"/>
                <a:gd name="connsiteY2" fmla="*/ 19177 h 76327"/>
                <a:gd name="connsiteX3" fmla="*/ 161925 w 1600200"/>
                <a:gd name="connsiteY3" fmla="*/ 47752 h 76327"/>
                <a:gd name="connsiteX4" fmla="*/ 190500 w 1600200"/>
                <a:gd name="connsiteY4" fmla="*/ 38227 h 76327"/>
                <a:gd name="connsiteX5" fmla="*/ 219075 w 1600200"/>
                <a:gd name="connsiteY5" fmla="*/ 19177 h 76327"/>
                <a:gd name="connsiteX6" fmla="*/ 266700 w 1600200"/>
                <a:gd name="connsiteY6" fmla="*/ 76327 h 76327"/>
                <a:gd name="connsiteX7" fmla="*/ 314325 w 1600200"/>
                <a:gd name="connsiteY7" fmla="*/ 66802 h 76327"/>
                <a:gd name="connsiteX8" fmla="*/ 342900 w 1600200"/>
                <a:gd name="connsiteY8" fmla="*/ 47752 h 76327"/>
                <a:gd name="connsiteX9" fmla="*/ 381000 w 1600200"/>
                <a:gd name="connsiteY9" fmla="*/ 28702 h 76327"/>
                <a:gd name="connsiteX10" fmla="*/ 419100 w 1600200"/>
                <a:gd name="connsiteY10" fmla="*/ 38227 h 76327"/>
                <a:gd name="connsiteX11" fmla="*/ 447675 w 1600200"/>
                <a:gd name="connsiteY11" fmla="*/ 47752 h 76327"/>
                <a:gd name="connsiteX12" fmla="*/ 504825 w 1600200"/>
                <a:gd name="connsiteY12" fmla="*/ 57277 h 76327"/>
                <a:gd name="connsiteX13" fmla="*/ 571500 w 1600200"/>
                <a:gd name="connsiteY13" fmla="*/ 47752 h 76327"/>
                <a:gd name="connsiteX14" fmla="*/ 628650 w 1600200"/>
                <a:gd name="connsiteY14" fmla="*/ 28702 h 76327"/>
                <a:gd name="connsiteX15" fmla="*/ 657225 w 1600200"/>
                <a:gd name="connsiteY15" fmla="*/ 38227 h 76327"/>
                <a:gd name="connsiteX16" fmla="*/ 685800 w 1600200"/>
                <a:gd name="connsiteY16" fmla="*/ 57277 h 76327"/>
                <a:gd name="connsiteX17" fmla="*/ 790575 w 1600200"/>
                <a:gd name="connsiteY17" fmla="*/ 47752 h 76327"/>
                <a:gd name="connsiteX18" fmla="*/ 838200 w 1600200"/>
                <a:gd name="connsiteY18" fmla="*/ 38227 h 76327"/>
                <a:gd name="connsiteX19" fmla="*/ 895350 w 1600200"/>
                <a:gd name="connsiteY19" fmla="*/ 19177 h 76327"/>
                <a:gd name="connsiteX20" fmla="*/ 1066800 w 1600200"/>
                <a:gd name="connsiteY20" fmla="*/ 28702 h 76327"/>
                <a:gd name="connsiteX21" fmla="*/ 1085850 w 1600200"/>
                <a:gd name="connsiteY21" fmla="*/ 57277 h 76327"/>
                <a:gd name="connsiteX22" fmla="*/ 1123950 w 1600200"/>
                <a:gd name="connsiteY22" fmla="*/ 47752 h 76327"/>
                <a:gd name="connsiteX23" fmla="*/ 1171575 w 1600200"/>
                <a:gd name="connsiteY23" fmla="*/ 38227 h 76327"/>
                <a:gd name="connsiteX24" fmla="*/ 1247775 w 1600200"/>
                <a:gd name="connsiteY24" fmla="*/ 19177 h 76327"/>
                <a:gd name="connsiteX25" fmla="*/ 1285875 w 1600200"/>
                <a:gd name="connsiteY25" fmla="*/ 28702 h 76327"/>
                <a:gd name="connsiteX26" fmla="*/ 1343025 w 1600200"/>
                <a:gd name="connsiteY26" fmla="*/ 47752 h 76327"/>
                <a:gd name="connsiteX27" fmla="*/ 1381125 w 1600200"/>
                <a:gd name="connsiteY27" fmla="*/ 38227 h 76327"/>
                <a:gd name="connsiteX28" fmla="*/ 1409700 w 1600200"/>
                <a:gd name="connsiteY28" fmla="*/ 19177 h 76327"/>
                <a:gd name="connsiteX29" fmla="*/ 1419225 w 1600200"/>
                <a:gd name="connsiteY29" fmla="*/ 47752 h 76327"/>
                <a:gd name="connsiteX30" fmla="*/ 1485900 w 1600200"/>
                <a:gd name="connsiteY30" fmla="*/ 38227 h 76327"/>
                <a:gd name="connsiteX31" fmla="*/ 1514475 w 1600200"/>
                <a:gd name="connsiteY31" fmla="*/ 28702 h 76327"/>
                <a:gd name="connsiteX32" fmla="*/ 1543050 w 1600200"/>
                <a:gd name="connsiteY32" fmla="*/ 47752 h 76327"/>
                <a:gd name="connsiteX33" fmla="*/ 1571625 w 1600200"/>
                <a:gd name="connsiteY33" fmla="*/ 57277 h 76327"/>
                <a:gd name="connsiteX34" fmla="*/ 1600200 w 1600200"/>
                <a:gd name="connsiteY34" fmla="*/ 28702 h 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600200" h="76327">
                  <a:moveTo>
                    <a:pt x="0" y="38227"/>
                  </a:moveTo>
                  <a:cubicBezTo>
                    <a:pt x="751" y="37776"/>
                    <a:pt x="60152" y="-2548"/>
                    <a:pt x="76200" y="127"/>
                  </a:cubicBezTo>
                  <a:cubicBezTo>
                    <a:pt x="87492" y="2009"/>
                    <a:pt x="94536" y="14057"/>
                    <a:pt x="104775" y="19177"/>
                  </a:cubicBezTo>
                  <a:cubicBezTo>
                    <a:pt x="183645" y="58612"/>
                    <a:pt x="80033" y="-6843"/>
                    <a:pt x="161925" y="47752"/>
                  </a:cubicBezTo>
                  <a:cubicBezTo>
                    <a:pt x="171450" y="44577"/>
                    <a:pt x="181520" y="42717"/>
                    <a:pt x="190500" y="38227"/>
                  </a:cubicBezTo>
                  <a:cubicBezTo>
                    <a:pt x="200739" y="33107"/>
                    <a:pt x="207783" y="17295"/>
                    <a:pt x="219075" y="19177"/>
                  </a:cubicBezTo>
                  <a:cubicBezTo>
                    <a:pt x="232826" y="21469"/>
                    <a:pt x="259655" y="65760"/>
                    <a:pt x="266700" y="76327"/>
                  </a:cubicBezTo>
                  <a:cubicBezTo>
                    <a:pt x="282575" y="73152"/>
                    <a:pt x="299166" y="72486"/>
                    <a:pt x="314325" y="66802"/>
                  </a:cubicBezTo>
                  <a:cubicBezTo>
                    <a:pt x="325044" y="62782"/>
                    <a:pt x="332961" y="53432"/>
                    <a:pt x="342900" y="47752"/>
                  </a:cubicBezTo>
                  <a:cubicBezTo>
                    <a:pt x="355228" y="40707"/>
                    <a:pt x="368300" y="35052"/>
                    <a:pt x="381000" y="28702"/>
                  </a:cubicBezTo>
                  <a:cubicBezTo>
                    <a:pt x="393700" y="31877"/>
                    <a:pt x="406513" y="34631"/>
                    <a:pt x="419100" y="38227"/>
                  </a:cubicBezTo>
                  <a:cubicBezTo>
                    <a:pt x="428754" y="40985"/>
                    <a:pt x="437874" y="45574"/>
                    <a:pt x="447675" y="47752"/>
                  </a:cubicBezTo>
                  <a:cubicBezTo>
                    <a:pt x="466528" y="51942"/>
                    <a:pt x="485775" y="54102"/>
                    <a:pt x="504825" y="57277"/>
                  </a:cubicBezTo>
                  <a:cubicBezTo>
                    <a:pt x="527050" y="54102"/>
                    <a:pt x="549624" y="52800"/>
                    <a:pt x="571500" y="47752"/>
                  </a:cubicBezTo>
                  <a:cubicBezTo>
                    <a:pt x="591066" y="43237"/>
                    <a:pt x="628650" y="28702"/>
                    <a:pt x="628650" y="28702"/>
                  </a:cubicBezTo>
                  <a:cubicBezTo>
                    <a:pt x="638175" y="31877"/>
                    <a:pt x="648245" y="33737"/>
                    <a:pt x="657225" y="38227"/>
                  </a:cubicBezTo>
                  <a:cubicBezTo>
                    <a:pt x="667464" y="43347"/>
                    <a:pt x="674381" y="56461"/>
                    <a:pt x="685800" y="57277"/>
                  </a:cubicBezTo>
                  <a:cubicBezTo>
                    <a:pt x="720780" y="59776"/>
                    <a:pt x="755650" y="50927"/>
                    <a:pt x="790575" y="47752"/>
                  </a:cubicBezTo>
                  <a:cubicBezTo>
                    <a:pt x="806450" y="44577"/>
                    <a:pt x="822581" y="42487"/>
                    <a:pt x="838200" y="38227"/>
                  </a:cubicBezTo>
                  <a:cubicBezTo>
                    <a:pt x="857573" y="32943"/>
                    <a:pt x="895350" y="19177"/>
                    <a:pt x="895350" y="19177"/>
                  </a:cubicBezTo>
                  <a:cubicBezTo>
                    <a:pt x="952500" y="22352"/>
                    <a:pt x="1010673" y="17477"/>
                    <a:pt x="1066800" y="28702"/>
                  </a:cubicBezTo>
                  <a:cubicBezTo>
                    <a:pt x="1078025" y="30947"/>
                    <a:pt x="1074990" y="53657"/>
                    <a:pt x="1085850" y="57277"/>
                  </a:cubicBezTo>
                  <a:cubicBezTo>
                    <a:pt x="1098269" y="61417"/>
                    <a:pt x="1111171" y="50592"/>
                    <a:pt x="1123950" y="47752"/>
                  </a:cubicBezTo>
                  <a:cubicBezTo>
                    <a:pt x="1139754" y="44240"/>
                    <a:pt x="1155800" y="41867"/>
                    <a:pt x="1171575" y="38227"/>
                  </a:cubicBezTo>
                  <a:cubicBezTo>
                    <a:pt x="1197086" y="32340"/>
                    <a:pt x="1247775" y="19177"/>
                    <a:pt x="1247775" y="19177"/>
                  </a:cubicBezTo>
                  <a:cubicBezTo>
                    <a:pt x="1260475" y="22352"/>
                    <a:pt x="1273336" y="24940"/>
                    <a:pt x="1285875" y="28702"/>
                  </a:cubicBezTo>
                  <a:cubicBezTo>
                    <a:pt x="1305109" y="34472"/>
                    <a:pt x="1343025" y="47752"/>
                    <a:pt x="1343025" y="47752"/>
                  </a:cubicBezTo>
                  <a:cubicBezTo>
                    <a:pt x="1355725" y="44577"/>
                    <a:pt x="1369093" y="43384"/>
                    <a:pt x="1381125" y="38227"/>
                  </a:cubicBezTo>
                  <a:cubicBezTo>
                    <a:pt x="1391647" y="33718"/>
                    <a:pt x="1398594" y="16401"/>
                    <a:pt x="1409700" y="19177"/>
                  </a:cubicBezTo>
                  <a:cubicBezTo>
                    <a:pt x="1419440" y="21612"/>
                    <a:pt x="1416050" y="38227"/>
                    <a:pt x="1419225" y="47752"/>
                  </a:cubicBezTo>
                  <a:cubicBezTo>
                    <a:pt x="1441450" y="44577"/>
                    <a:pt x="1463885" y="42630"/>
                    <a:pt x="1485900" y="38227"/>
                  </a:cubicBezTo>
                  <a:cubicBezTo>
                    <a:pt x="1495745" y="36258"/>
                    <a:pt x="1504571" y="27051"/>
                    <a:pt x="1514475" y="28702"/>
                  </a:cubicBezTo>
                  <a:cubicBezTo>
                    <a:pt x="1525767" y="30584"/>
                    <a:pt x="1532811" y="42632"/>
                    <a:pt x="1543050" y="47752"/>
                  </a:cubicBezTo>
                  <a:cubicBezTo>
                    <a:pt x="1552030" y="52242"/>
                    <a:pt x="1562100" y="54102"/>
                    <a:pt x="1571625" y="57277"/>
                  </a:cubicBezTo>
                  <a:cubicBezTo>
                    <a:pt x="1583158" y="22678"/>
                    <a:pt x="1571110" y="28702"/>
                    <a:pt x="1600200" y="28702"/>
                  </a:cubicBezTo>
                </a:path>
              </a:pathLst>
            </a:custGeom>
            <a:noFill/>
            <a:ln w="22225">
              <a:solidFill>
                <a:srgbClr val="385D8A">
                  <a:alpha val="27843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511769" y="4184246"/>
              <a:ext cx="145225" cy="1054950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599533" y="3964510"/>
              <a:ext cx="118698" cy="12166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38009" y="4978061"/>
              <a:ext cx="1612232" cy="10334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69274" y="5043900"/>
              <a:ext cx="23939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P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75293" y="5925749"/>
              <a:ext cx="1074941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time</a:t>
              </a:r>
            </a:p>
          </p:txBody>
        </p:sp>
        <p:cxnSp>
          <p:nvCxnSpPr>
            <p:cNvPr id="29" name="Straight Connector 28"/>
            <p:cNvCxnSpPr>
              <a:cxnSpLocks/>
            </p:cNvCxnSpPr>
            <p:nvPr/>
          </p:nvCxnSpPr>
          <p:spPr>
            <a:xfrm flipV="1">
              <a:off x="4700848" y="3649875"/>
              <a:ext cx="608658" cy="358435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1224430" y="3212727"/>
              <a:ext cx="1822450" cy="1390650"/>
            </a:xfrm>
            <a:custGeom>
              <a:avLst/>
              <a:gdLst>
                <a:gd name="connsiteX0" fmla="*/ 1168400 w 1822450"/>
                <a:gd name="connsiteY0" fmla="*/ 1390650 h 1390650"/>
                <a:gd name="connsiteX1" fmla="*/ 552450 w 1822450"/>
                <a:gd name="connsiteY1" fmla="*/ 1060450 h 1390650"/>
                <a:gd name="connsiteX2" fmla="*/ 558800 w 1822450"/>
                <a:gd name="connsiteY2" fmla="*/ 768350 h 1390650"/>
                <a:gd name="connsiteX3" fmla="*/ 654050 w 1822450"/>
                <a:gd name="connsiteY3" fmla="*/ 673100 h 1390650"/>
                <a:gd name="connsiteX4" fmla="*/ 0 w 1822450"/>
                <a:gd name="connsiteY4" fmla="*/ 260350 h 1390650"/>
                <a:gd name="connsiteX5" fmla="*/ 419100 w 1822450"/>
                <a:gd name="connsiteY5" fmla="*/ 0 h 1390650"/>
                <a:gd name="connsiteX6" fmla="*/ 1822450 w 1822450"/>
                <a:gd name="connsiteY6" fmla="*/ 819150 h 1390650"/>
                <a:gd name="connsiteX7" fmla="*/ 1257300 w 1822450"/>
                <a:gd name="connsiteY7" fmla="*/ 1117600 h 1390650"/>
                <a:gd name="connsiteX8" fmla="*/ 1403350 w 1822450"/>
                <a:gd name="connsiteY8" fmla="*/ 1263650 h 1390650"/>
                <a:gd name="connsiteX9" fmla="*/ 1168400 w 1822450"/>
                <a:gd name="connsiteY9" fmla="*/ 139065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2450" h="1390650">
                  <a:moveTo>
                    <a:pt x="1168400" y="1390650"/>
                  </a:moveTo>
                  <a:lnTo>
                    <a:pt x="552450" y="1060450"/>
                  </a:lnTo>
                  <a:lnTo>
                    <a:pt x="558800" y="768350"/>
                  </a:lnTo>
                  <a:lnTo>
                    <a:pt x="654050" y="673100"/>
                  </a:lnTo>
                  <a:lnTo>
                    <a:pt x="0" y="260350"/>
                  </a:lnTo>
                  <a:lnTo>
                    <a:pt x="419100" y="0"/>
                  </a:lnTo>
                  <a:lnTo>
                    <a:pt x="1822450" y="819150"/>
                  </a:lnTo>
                  <a:lnTo>
                    <a:pt x="1257300" y="1117600"/>
                  </a:lnTo>
                  <a:lnTo>
                    <a:pt x="1403350" y="1263650"/>
                  </a:lnTo>
                  <a:lnTo>
                    <a:pt x="1168400" y="1390650"/>
                  </a:lnTo>
                  <a:close/>
                </a:path>
              </a:pathLst>
            </a:custGeom>
            <a:solidFill>
              <a:srgbClr val="002060">
                <a:alpha val="38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4024780" y="4101727"/>
              <a:ext cx="1225550" cy="857250"/>
            </a:xfrm>
            <a:custGeom>
              <a:avLst/>
              <a:gdLst>
                <a:gd name="connsiteX0" fmla="*/ 673100 w 1225550"/>
                <a:gd name="connsiteY0" fmla="*/ 857250 h 857250"/>
                <a:gd name="connsiteX1" fmla="*/ 673100 w 1225550"/>
                <a:gd name="connsiteY1" fmla="*/ 857250 h 857250"/>
                <a:gd name="connsiteX2" fmla="*/ 0 w 1225550"/>
                <a:gd name="connsiteY2" fmla="*/ 463550 h 857250"/>
                <a:gd name="connsiteX3" fmla="*/ 546100 w 1225550"/>
                <a:gd name="connsiteY3" fmla="*/ 0 h 857250"/>
                <a:gd name="connsiteX4" fmla="*/ 577850 w 1225550"/>
                <a:gd name="connsiteY4" fmla="*/ 44450 h 857250"/>
                <a:gd name="connsiteX5" fmla="*/ 1225550 w 1225550"/>
                <a:gd name="connsiteY5" fmla="*/ 501650 h 857250"/>
                <a:gd name="connsiteX6" fmla="*/ 673100 w 1225550"/>
                <a:gd name="connsiteY6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5550" h="857250">
                  <a:moveTo>
                    <a:pt x="673100" y="857250"/>
                  </a:moveTo>
                  <a:lnTo>
                    <a:pt x="673100" y="857250"/>
                  </a:lnTo>
                  <a:lnTo>
                    <a:pt x="0" y="463550"/>
                  </a:lnTo>
                  <a:lnTo>
                    <a:pt x="546100" y="0"/>
                  </a:lnTo>
                  <a:lnTo>
                    <a:pt x="577850" y="44450"/>
                  </a:lnTo>
                  <a:lnTo>
                    <a:pt x="1225550" y="501650"/>
                  </a:lnTo>
                  <a:lnTo>
                    <a:pt x="673100" y="85725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2500780" y="4038227"/>
              <a:ext cx="1498600" cy="679450"/>
            </a:xfrm>
            <a:custGeom>
              <a:avLst/>
              <a:gdLst>
                <a:gd name="connsiteX0" fmla="*/ 596900 w 1498600"/>
                <a:gd name="connsiteY0" fmla="*/ 679450 h 679450"/>
                <a:gd name="connsiteX1" fmla="*/ 139700 w 1498600"/>
                <a:gd name="connsiteY1" fmla="*/ 412750 h 679450"/>
                <a:gd name="connsiteX2" fmla="*/ 0 w 1498600"/>
                <a:gd name="connsiteY2" fmla="*/ 298450 h 679450"/>
                <a:gd name="connsiteX3" fmla="*/ 565150 w 1498600"/>
                <a:gd name="connsiteY3" fmla="*/ 0 h 679450"/>
                <a:gd name="connsiteX4" fmla="*/ 1498600 w 1498600"/>
                <a:gd name="connsiteY4" fmla="*/ 520700 h 679450"/>
                <a:gd name="connsiteX5" fmla="*/ 596900 w 1498600"/>
                <a:gd name="connsiteY5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8600" h="679450">
                  <a:moveTo>
                    <a:pt x="596900" y="679450"/>
                  </a:moveTo>
                  <a:lnTo>
                    <a:pt x="139700" y="412750"/>
                  </a:lnTo>
                  <a:lnTo>
                    <a:pt x="0" y="298450"/>
                  </a:lnTo>
                  <a:lnTo>
                    <a:pt x="565150" y="0"/>
                  </a:lnTo>
                  <a:lnTo>
                    <a:pt x="1498600" y="520700"/>
                  </a:lnTo>
                  <a:lnTo>
                    <a:pt x="596900" y="6794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76930" y="3301627"/>
              <a:ext cx="2438400" cy="1257300"/>
            </a:xfrm>
            <a:custGeom>
              <a:avLst/>
              <a:gdLst>
                <a:gd name="connsiteX0" fmla="*/ 0 w 2438400"/>
                <a:gd name="connsiteY0" fmla="*/ 184150 h 1257300"/>
                <a:gd name="connsiteX1" fmla="*/ 266700 w 2438400"/>
                <a:gd name="connsiteY1" fmla="*/ 19050 h 1257300"/>
                <a:gd name="connsiteX2" fmla="*/ 330200 w 2438400"/>
                <a:gd name="connsiteY2" fmla="*/ 50800 h 1257300"/>
                <a:gd name="connsiteX3" fmla="*/ 635000 w 2438400"/>
                <a:gd name="connsiteY3" fmla="*/ 260350 h 1257300"/>
                <a:gd name="connsiteX4" fmla="*/ 920750 w 2438400"/>
                <a:gd name="connsiteY4" fmla="*/ 19050 h 1257300"/>
                <a:gd name="connsiteX5" fmla="*/ 1454150 w 2438400"/>
                <a:gd name="connsiteY5" fmla="*/ 292100 h 1257300"/>
                <a:gd name="connsiteX6" fmla="*/ 1612900 w 2438400"/>
                <a:gd name="connsiteY6" fmla="*/ 177800 h 1257300"/>
                <a:gd name="connsiteX7" fmla="*/ 1631950 w 2438400"/>
                <a:gd name="connsiteY7" fmla="*/ 12700 h 1257300"/>
                <a:gd name="connsiteX8" fmla="*/ 2044700 w 2438400"/>
                <a:gd name="connsiteY8" fmla="*/ 0 h 1257300"/>
                <a:gd name="connsiteX9" fmla="*/ 2044700 w 2438400"/>
                <a:gd name="connsiteY9" fmla="*/ 228600 h 1257300"/>
                <a:gd name="connsiteX10" fmla="*/ 1339850 w 2438400"/>
                <a:gd name="connsiteY10" fmla="*/ 673100 h 1257300"/>
                <a:gd name="connsiteX11" fmla="*/ 1479550 w 2438400"/>
                <a:gd name="connsiteY11" fmla="*/ 755650 h 1257300"/>
                <a:gd name="connsiteX12" fmla="*/ 2266950 w 2438400"/>
                <a:gd name="connsiteY12" fmla="*/ 628650 h 1257300"/>
                <a:gd name="connsiteX13" fmla="*/ 2438400 w 2438400"/>
                <a:gd name="connsiteY13" fmla="*/ 742950 h 1257300"/>
                <a:gd name="connsiteX14" fmla="*/ 1835150 w 2438400"/>
                <a:gd name="connsiteY14" fmla="*/ 1257300 h 1257300"/>
                <a:gd name="connsiteX15" fmla="*/ 0 w 2438400"/>
                <a:gd name="connsiteY15" fmla="*/ 184150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8400" h="1257300">
                  <a:moveTo>
                    <a:pt x="0" y="184150"/>
                  </a:moveTo>
                  <a:lnTo>
                    <a:pt x="266700" y="19050"/>
                  </a:lnTo>
                  <a:lnTo>
                    <a:pt x="330200" y="50800"/>
                  </a:lnTo>
                  <a:lnTo>
                    <a:pt x="635000" y="260350"/>
                  </a:lnTo>
                  <a:lnTo>
                    <a:pt x="920750" y="19050"/>
                  </a:lnTo>
                  <a:lnTo>
                    <a:pt x="1454150" y="292100"/>
                  </a:lnTo>
                  <a:lnTo>
                    <a:pt x="1612900" y="177800"/>
                  </a:lnTo>
                  <a:lnTo>
                    <a:pt x="1631950" y="12700"/>
                  </a:lnTo>
                  <a:lnTo>
                    <a:pt x="2044700" y="0"/>
                  </a:lnTo>
                  <a:lnTo>
                    <a:pt x="2044700" y="228600"/>
                  </a:lnTo>
                  <a:lnTo>
                    <a:pt x="1339850" y="673100"/>
                  </a:lnTo>
                  <a:lnTo>
                    <a:pt x="1479550" y="755650"/>
                  </a:lnTo>
                  <a:lnTo>
                    <a:pt x="2266950" y="628650"/>
                  </a:lnTo>
                  <a:lnTo>
                    <a:pt x="2438400" y="742950"/>
                  </a:lnTo>
                  <a:lnTo>
                    <a:pt x="1835150" y="1257300"/>
                  </a:lnTo>
                  <a:lnTo>
                    <a:pt x="0" y="18415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1967380" y="3047627"/>
              <a:ext cx="1822450" cy="527050"/>
            </a:xfrm>
            <a:custGeom>
              <a:avLst/>
              <a:gdLst>
                <a:gd name="connsiteX0" fmla="*/ 0 w 1822450"/>
                <a:gd name="connsiteY0" fmla="*/ 317500 h 527050"/>
                <a:gd name="connsiteX1" fmla="*/ 558800 w 1822450"/>
                <a:gd name="connsiteY1" fmla="*/ 19050 h 527050"/>
                <a:gd name="connsiteX2" fmla="*/ 711200 w 1822450"/>
                <a:gd name="connsiteY2" fmla="*/ 107950 h 527050"/>
                <a:gd name="connsiteX3" fmla="*/ 762000 w 1822450"/>
                <a:gd name="connsiteY3" fmla="*/ 82550 h 527050"/>
                <a:gd name="connsiteX4" fmla="*/ 901700 w 1822450"/>
                <a:gd name="connsiteY4" fmla="*/ 152400 h 527050"/>
                <a:gd name="connsiteX5" fmla="*/ 1136650 w 1822450"/>
                <a:gd name="connsiteY5" fmla="*/ 0 h 527050"/>
                <a:gd name="connsiteX6" fmla="*/ 1612900 w 1822450"/>
                <a:gd name="connsiteY6" fmla="*/ 279400 h 527050"/>
                <a:gd name="connsiteX7" fmla="*/ 1822450 w 1822450"/>
                <a:gd name="connsiteY7" fmla="*/ 273050 h 527050"/>
                <a:gd name="connsiteX8" fmla="*/ 1797050 w 1822450"/>
                <a:gd name="connsiteY8" fmla="*/ 425450 h 527050"/>
                <a:gd name="connsiteX9" fmla="*/ 1670050 w 1822450"/>
                <a:gd name="connsiteY9" fmla="*/ 527050 h 527050"/>
                <a:gd name="connsiteX10" fmla="*/ 1130300 w 1822450"/>
                <a:gd name="connsiteY10" fmla="*/ 254000 h 527050"/>
                <a:gd name="connsiteX11" fmla="*/ 850900 w 1822450"/>
                <a:gd name="connsiteY11" fmla="*/ 463550 h 527050"/>
                <a:gd name="connsiteX12" fmla="*/ 793750 w 1822450"/>
                <a:gd name="connsiteY12" fmla="*/ 457200 h 527050"/>
                <a:gd name="connsiteX13" fmla="*/ 482600 w 1822450"/>
                <a:gd name="connsiteY13" fmla="*/ 234950 h 527050"/>
                <a:gd name="connsiteX14" fmla="*/ 190500 w 1822450"/>
                <a:gd name="connsiteY14" fmla="*/ 425450 h 527050"/>
                <a:gd name="connsiteX15" fmla="*/ 0 w 1822450"/>
                <a:gd name="connsiteY15" fmla="*/ 317500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2450" h="527050">
                  <a:moveTo>
                    <a:pt x="0" y="317500"/>
                  </a:moveTo>
                  <a:lnTo>
                    <a:pt x="558800" y="19050"/>
                  </a:lnTo>
                  <a:lnTo>
                    <a:pt x="711200" y="107950"/>
                  </a:lnTo>
                  <a:lnTo>
                    <a:pt x="762000" y="82550"/>
                  </a:lnTo>
                  <a:lnTo>
                    <a:pt x="901700" y="152400"/>
                  </a:lnTo>
                  <a:lnTo>
                    <a:pt x="1136650" y="0"/>
                  </a:lnTo>
                  <a:lnTo>
                    <a:pt x="1612900" y="279400"/>
                  </a:lnTo>
                  <a:lnTo>
                    <a:pt x="1822450" y="273050"/>
                  </a:lnTo>
                  <a:lnTo>
                    <a:pt x="1797050" y="425450"/>
                  </a:lnTo>
                  <a:lnTo>
                    <a:pt x="1670050" y="527050"/>
                  </a:lnTo>
                  <a:lnTo>
                    <a:pt x="1130300" y="254000"/>
                  </a:lnTo>
                  <a:lnTo>
                    <a:pt x="850900" y="463550"/>
                  </a:lnTo>
                  <a:lnTo>
                    <a:pt x="793750" y="457200"/>
                  </a:lnTo>
                  <a:lnTo>
                    <a:pt x="482600" y="234950"/>
                  </a:lnTo>
                  <a:lnTo>
                    <a:pt x="190500" y="42545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1848653" y="5087508"/>
              <a:ext cx="1596572" cy="420914"/>
            </a:xfrm>
            <a:custGeom>
              <a:avLst/>
              <a:gdLst>
                <a:gd name="connsiteX0" fmla="*/ 0 w 1596572"/>
                <a:gd name="connsiteY0" fmla="*/ 203200 h 420914"/>
                <a:gd name="connsiteX1" fmla="*/ 58057 w 1596572"/>
                <a:gd name="connsiteY1" fmla="*/ 87085 h 420914"/>
                <a:gd name="connsiteX2" fmla="*/ 101600 w 1596572"/>
                <a:gd name="connsiteY2" fmla="*/ 58057 h 420914"/>
                <a:gd name="connsiteX3" fmla="*/ 145143 w 1596572"/>
                <a:gd name="connsiteY3" fmla="*/ 43543 h 420914"/>
                <a:gd name="connsiteX4" fmla="*/ 275772 w 1596572"/>
                <a:gd name="connsiteY4" fmla="*/ 29028 h 420914"/>
                <a:gd name="connsiteX5" fmla="*/ 333829 w 1596572"/>
                <a:gd name="connsiteY5" fmla="*/ 116114 h 420914"/>
                <a:gd name="connsiteX6" fmla="*/ 377372 w 1596572"/>
                <a:gd name="connsiteY6" fmla="*/ 246743 h 420914"/>
                <a:gd name="connsiteX7" fmla="*/ 391886 w 1596572"/>
                <a:gd name="connsiteY7" fmla="*/ 290285 h 420914"/>
                <a:gd name="connsiteX8" fmla="*/ 420915 w 1596572"/>
                <a:gd name="connsiteY8" fmla="*/ 333828 h 420914"/>
                <a:gd name="connsiteX9" fmla="*/ 435429 w 1596572"/>
                <a:gd name="connsiteY9" fmla="*/ 377371 h 420914"/>
                <a:gd name="connsiteX10" fmla="*/ 522515 w 1596572"/>
                <a:gd name="connsiteY10" fmla="*/ 420914 h 420914"/>
                <a:gd name="connsiteX11" fmla="*/ 580572 w 1596572"/>
                <a:gd name="connsiteY11" fmla="*/ 290285 h 420914"/>
                <a:gd name="connsiteX12" fmla="*/ 624115 w 1596572"/>
                <a:gd name="connsiteY12" fmla="*/ 203200 h 420914"/>
                <a:gd name="connsiteX13" fmla="*/ 667657 w 1596572"/>
                <a:gd name="connsiteY13" fmla="*/ 188685 h 420914"/>
                <a:gd name="connsiteX14" fmla="*/ 754743 w 1596572"/>
                <a:gd name="connsiteY14" fmla="*/ 116114 h 420914"/>
                <a:gd name="connsiteX15" fmla="*/ 769257 w 1596572"/>
                <a:gd name="connsiteY15" fmla="*/ 72571 h 420914"/>
                <a:gd name="connsiteX16" fmla="*/ 899886 w 1596572"/>
                <a:gd name="connsiteY16" fmla="*/ 0 h 420914"/>
                <a:gd name="connsiteX17" fmla="*/ 972457 w 1596572"/>
                <a:gd name="connsiteY17" fmla="*/ 14514 h 420914"/>
                <a:gd name="connsiteX18" fmla="*/ 1016000 w 1596572"/>
                <a:gd name="connsiteY18" fmla="*/ 101600 h 420914"/>
                <a:gd name="connsiteX19" fmla="*/ 1074057 w 1596572"/>
                <a:gd name="connsiteY19" fmla="*/ 333828 h 420914"/>
                <a:gd name="connsiteX20" fmla="*/ 1103086 w 1596572"/>
                <a:gd name="connsiteY20" fmla="*/ 377371 h 420914"/>
                <a:gd name="connsiteX21" fmla="*/ 1161143 w 1596572"/>
                <a:gd name="connsiteY21" fmla="*/ 362857 h 420914"/>
                <a:gd name="connsiteX22" fmla="*/ 1219200 w 1596572"/>
                <a:gd name="connsiteY22" fmla="*/ 275771 h 420914"/>
                <a:gd name="connsiteX23" fmla="*/ 1277257 w 1596572"/>
                <a:gd name="connsiteY23" fmla="*/ 188685 h 420914"/>
                <a:gd name="connsiteX24" fmla="*/ 1349829 w 1596572"/>
                <a:gd name="connsiteY24" fmla="*/ 174171 h 420914"/>
                <a:gd name="connsiteX25" fmla="*/ 1407886 w 1596572"/>
                <a:gd name="connsiteY25" fmla="*/ 87085 h 420914"/>
                <a:gd name="connsiteX26" fmla="*/ 1436915 w 1596572"/>
                <a:gd name="connsiteY26" fmla="*/ 43543 h 420914"/>
                <a:gd name="connsiteX27" fmla="*/ 1524000 w 1596572"/>
                <a:gd name="connsiteY27" fmla="*/ 0 h 420914"/>
                <a:gd name="connsiteX28" fmla="*/ 1596572 w 1596572"/>
                <a:gd name="connsiteY28" fmla="*/ 0 h 42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96572" h="420914">
                  <a:moveTo>
                    <a:pt x="0" y="203200"/>
                  </a:moveTo>
                  <a:cubicBezTo>
                    <a:pt x="13859" y="168554"/>
                    <a:pt x="29071" y="116071"/>
                    <a:pt x="58057" y="87085"/>
                  </a:cubicBezTo>
                  <a:cubicBezTo>
                    <a:pt x="70392" y="74750"/>
                    <a:pt x="85998" y="65858"/>
                    <a:pt x="101600" y="58057"/>
                  </a:cubicBezTo>
                  <a:cubicBezTo>
                    <a:pt x="115284" y="51215"/>
                    <a:pt x="130629" y="48381"/>
                    <a:pt x="145143" y="43543"/>
                  </a:cubicBezTo>
                  <a:cubicBezTo>
                    <a:pt x="189048" y="14273"/>
                    <a:pt x="212179" y="-15487"/>
                    <a:pt x="275772" y="29028"/>
                  </a:cubicBezTo>
                  <a:cubicBezTo>
                    <a:pt x="304353" y="49035"/>
                    <a:pt x="333829" y="116114"/>
                    <a:pt x="333829" y="116114"/>
                  </a:cubicBezTo>
                  <a:lnTo>
                    <a:pt x="377372" y="246743"/>
                  </a:lnTo>
                  <a:cubicBezTo>
                    <a:pt x="382210" y="261257"/>
                    <a:pt x="383400" y="277555"/>
                    <a:pt x="391886" y="290285"/>
                  </a:cubicBezTo>
                  <a:lnTo>
                    <a:pt x="420915" y="333828"/>
                  </a:lnTo>
                  <a:cubicBezTo>
                    <a:pt x="425753" y="348342"/>
                    <a:pt x="425872" y="365424"/>
                    <a:pt x="435429" y="377371"/>
                  </a:cubicBezTo>
                  <a:cubicBezTo>
                    <a:pt x="455892" y="402950"/>
                    <a:pt x="493830" y="411353"/>
                    <a:pt x="522515" y="420914"/>
                  </a:cubicBezTo>
                  <a:cubicBezTo>
                    <a:pt x="568516" y="351911"/>
                    <a:pt x="546027" y="393919"/>
                    <a:pt x="580572" y="290285"/>
                  </a:cubicBezTo>
                  <a:cubicBezTo>
                    <a:pt x="590134" y="261600"/>
                    <a:pt x="598536" y="223664"/>
                    <a:pt x="624115" y="203200"/>
                  </a:cubicBezTo>
                  <a:cubicBezTo>
                    <a:pt x="636062" y="193643"/>
                    <a:pt x="653973" y="195527"/>
                    <a:pt x="667657" y="188685"/>
                  </a:cubicBezTo>
                  <a:cubicBezTo>
                    <a:pt x="708074" y="168476"/>
                    <a:pt x="722641" y="148216"/>
                    <a:pt x="754743" y="116114"/>
                  </a:cubicBezTo>
                  <a:cubicBezTo>
                    <a:pt x="759581" y="101600"/>
                    <a:pt x="758439" y="83389"/>
                    <a:pt x="769257" y="72571"/>
                  </a:cubicBezTo>
                  <a:cubicBezTo>
                    <a:pt x="819165" y="22663"/>
                    <a:pt x="845131" y="18251"/>
                    <a:pt x="899886" y="0"/>
                  </a:cubicBezTo>
                  <a:cubicBezTo>
                    <a:pt x="924076" y="4838"/>
                    <a:pt x="951038" y="2275"/>
                    <a:pt x="972457" y="14514"/>
                  </a:cubicBezTo>
                  <a:cubicBezTo>
                    <a:pt x="992619" y="26035"/>
                    <a:pt x="1011190" y="80758"/>
                    <a:pt x="1016000" y="101600"/>
                  </a:cubicBezTo>
                  <a:cubicBezTo>
                    <a:pt x="1021171" y="124009"/>
                    <a:pt x="1047944" y="294659"/>
                    <a:pt x="1074057" y="333828"/>
                  </a:cubicBezTo>
                  <a:lnTo>
                    <a:pt x="1103086" y="377371"/>
                  </a:lnTo>
                  <a:cubicBezTo>
                    <a:pt x="1122438" y="372533"/>
                    <a:pt x="1146131" y="375993"/>
                    <a:pt x="1161143" y="362857"/>
                  </a:cubicBezTo>
                  <a:cubicBezTo>
                    <a:pt x="1187399" y="339883"/>
                    <a:pt x="1208167" y="308869"/>
                    <a:pt x="1219200" y="275771"/>
                  </a:cubicBezTo>
                  <a:cubicBezTo>
                    <a:pt x="1232102" y="237068"/>
                    <a:pt x="1233770" y="210429"/>
                    <a:pt x="1277257" y="188685"/>
                  </a:cubicBezTo>
                  <a:cubicBezTo>
                    <a:pt x="1299322" y="177652"/>
                    <a:pt x="1325638" y="179009"/>
                    <a:pt x="1349829" y="174171"/>
                  </a:cubicBezTo>
                  <a:lnTo>
                    <a:pt x="1407886" y="87085"/>
                  </a:lnTo>
                  <a:cubicBezTo>
                    <a:pt x="1417562" y="72571"/>
                    <a:pt x="1420366" y="49060"/>
                    <a:pt x="1436915" y="43543"/>
                  </a:cubicBezTo>
                  <a:cubicBezTo>
                    <a:pt x="1497006" y="23511"/>
                    <a:pt x="1467727" y="37514"/>
                    <a:pt x="1524000" y="0"/>
                  </a:cubicBezTo>
                  <a:cubicBezTo>
                    <a:pt x="1578929" y="36618"/>
                    <a:pt x="1555208" y="41363"/>
                    <a:pt x="1596572" y="0"/>
                  </a:cubicBezTo>
                </a:path>
              </a:pathLst>
            </a:custGeom>
            <a:noFill/>
            <a:ln w="25400">
              <a:solidFill>
                <a:srgbClr val="385D8A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6" name="Oval 35"/>
            <p:cNvSpPr/>
            <p:nvPr/>
          </p:nvSpPr>
          <p:spPr>
            <a:xfrm>
              <a:off x="1464066" y="4107512"/>
              <a:ext cx="118698" cy="12166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70070" y="4672896"/>
              <a:ext cx="1951017" cy="420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Inlet pressure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30893" y="2557583"/>
              <a:ext cx="2330243" cy="420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dirty="0"/>
                <a:t>Variable demand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4833F3-4CF5-C92C-A585-5AE22C13C58F}"/>
              </a:ext>
            </a:extLst>
          </p:cNvPr>
          <p:cNvCxnSpPr>
            <a:cxnSpLocks/>
          </p:cNvCxnSpPr>
          <p:nvPr/>
        </p:nvCxnSpPr>
        <p:spPr>
          <a:xfrm>
            <a:off x="8747951" y="3034076"/>
            <a:ext cx="2433334" cy="0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6E9C79-FFE9-386E-9616-B9E215D28AD6}"/>
              </a:ext>
            </a:extLst>
          </p:cNvPr>
          <p:cNvSpPr txBox="1"/>
          <p:nvPr/>
        </p:nvSpPr>
        <p:spPr>
          <a:xfrm>
            <a:off x="10737642" y="2669732"/>
            <a:ext cx="1007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Pref</a:t>
            </a:r>
            <a:endParaRPr lang="it-IT" sz="20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3170F38-936B-A2A9-3E52-9CC6BBA983E8}"/>
              </a:ext>
            </a:extLst>
          </p:cNvPr>
          <p:cNvCxnSpPr>
            <a:cxnSpLocks/>
          </p:cNvCxnSpPr>
          <p:nvPr/>
        </p:nvCxnSpPr>
        <p:spPr>
          <a:xfrm flipV="1">
            <a:off x="4208568" y="1491084"/>
            <a:ext cx="716469" cy="427902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236770-0920-4EA4-2919-B1C501487CDB}"/>
              </a:ext>
            </a:extLst>
          </p:cNvPr>
          <p:cNvCxnSpPr>
            <a:cxnSpLocks/>
          </p:cNvCxnSpPr>
          <p:nvPr/>
        </p:nvCxnSpPr>
        <p:spPr>
          <a:xfrm flipV="1">
            <a:off x="5452429" y="1536665"/>
            <a:ext cx="31497" cy="511072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58A9902-BFE4-67E0-D57F-4DC82C91E4BD}"/>
              </a:ext>
            </a:extLst>
          </p:cNvPr>
          <p:cNvSpPr/>
          <p:nvPr/>
        </p:nvSpPr>
        <p:spPr>
          <a:xfrm>
            <a:off x="5388956" y="1982749"/>
            <a:ext cx="139723" cy="1452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B6B665C-EBC4-E1F4-87E3-72258F549891}"/>
              </a:ext>
            </a:extLst>
          </p:cNvPr>
          <p:cNvSpPr/>
          <p:nvPr/>
        </p:nvSpPr>
        <p:spPr>
          <a:xfrm>
            <a:off x="4132395" y="1853998"/>
            <a:ext cx="139723" cy="1452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1390AE7-57C7-A3F0-ADC7-B96C6456694C}"/>
              </a:ext>
            </a:extLst>
          </p:cNvPr>
          <p:cNvCxnSpPr>
            <a:cxnSpLocks/>
          </p:cNvCxnSpPr>
          <p:nvPr/>
        </p:nvCxnSpPr>
        <p:spPr>
          <a:xfrm flipH="1" flipV="1">
            <a:off x="5705982" y="1536665"/>
            <a:ext cx="673166" cy="553672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6B1A1EF9-21D1-767F-1AF4-C9D06F1F735A}"/>
              </a:ext>
            </a:extLst>
          </p:cNvPr>
          <p:cNvSpPr/>
          <p:nvPr/>
        </p:nvSpPr>
        <p:spPr>
          <a:xfrm>
            <a:off x="6302975" y="2025349"/>
            <a:ext cx="139723" cy="1452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64D18-7C7F-6120-B3A0-1DAAE0C71834}"/>
              </a:ext>
            </a:extLst>
          </p:cNvPr>
          <p:cNvSpPr txBox="1"/>
          <p:nvPr/>
        </p:nvSpPr>
        <p:spPr>
          <a:xfrm>
            <a:off x="958733" y="2271251"/>
            <a:ext cx="2742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Sector </a:t>
            </a:r>
            <a:r>
              <a:rPr lang="it-IT" sz="2000" dirty="0" err="1"/>
              <a:t>inlet</a:t>
            </a:r>
            <a:endParaRPr lang="it-IT" sz="2000" dirty="0"/>
          </a:p>
        </p:txBody>
      </p:sp>
      <p:sp>
        <p:nvSpPr>
          <p:cNvPr id="45" name="Freccia a sinistra 19">
            <a:extLst>
              <a:ext uri="{FF2B5EF4-FFF2-40B4-BE49-F238E27FC236}">
                <a16:creationId xmlns:a16="http://schemas.microsoft.com/office/drawing/2014/main" id="{56B97296-792E-AADC-124D-48C41EAFE33A}"/>
              </a:ext>
            </a:extLst>
          </p:cNvPr>
          <p:cNvSpPr/>
          <p:nvPr/>
        </p:nvSpPr>
        <p:spPr>
          <a:xfrm rot="10800000">
            <a:off x="1976297" y="2587555"/>
            <a:ext cx="496458" cy="318772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AFDF71-39B3-6793-E273-86DC211C47F8}"/>
              </a:ext>
            </a:extLst>
          </p:cNvPr>
          <p:cNvCxnSpPr>
            <a:cxnSpLocks/>
          </p:cNvCxnSpPr>
          <p:nvPr/>
        </p:nvCxnSpPr>
        <p:spPr>
          <a:xfrm>
            <a:off x="4408094" y="5067901"/>
            <a:ext cx="2433334" cy="0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BCD1ABF-0A9D-6733-14C8-73078CB5B6E4}"/>
              </a:ext>
            </a:extLst>
          </p:cNvPr>
          <p:cNvSpPr txBox="1"/>
          <p:nvPr/>
        </p:nvSpPr>
        <p:spPr>
          <a:xfrm>
            <a:off x="6397785" y="4703557"/>
            <a:ext cx="1007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Pref</a:t>
            </a:r>
            <a:endParaRPr lang="it-IT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3404C6-5093-D8CD-8C8D-CB9AD71803BD}"/>
              </a:ext>
            </a:extLst>
          </p:cNvPr>
          <p:cNvGrpSpPr/>
          <p:nvPr/>
        </p:nvGrpSpPr>
        <p:grpSpPr>
          <a:xfrm>
            <a:off x="1987063" y="3569696"/>
            <a:ext cx="308262" cy="616402"/>
            <a:chOff x="792224" y="1339850"/>
            <a:chExt cx="261876" cy="51633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203B70-ABD6-357D-E532-F343FCBA5BEA}"/>
                </a:ext>
              </a:extLst>
            </p:cNvPr>
            <p:cNvSpPr/>
            <p:nvPr/>
          </p:nvSpPr>
          <p:spPr>
            <a:xfrm>
              <a:off x="792224" y="1339850"/>
              <a:ext cx="261876" cy="2635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00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2AA0A3-7EC3-0C95-5FED-AD12E8A6CACA}"/>
                </a:ext>
              </a:extLst>
            </p:cNvPr>
            <p:cNvCxnSpPr>
              <a:stCxn id="12" idx="4"/>
            </p:cNvCxnSpPr>
            <p:nvPr/>
          </p:nvCxnSpPr>
          <p:spPr>
            <a:xfrm>
              <a:off x="923162" y="1603375"/>
              <a:ext cx="0" cy="25280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DC5F4-89CC-A68B-0E8F-47F7680BF237}"/>
                </a:ext>
              </a:extLst>
            </p:cNvPr>
            <p:cNvCxnSpPr>
              <a:endCxn id="12" idx="7"/>
            </p:cNvCxnSpPr>
            <p:nvPr/>
          </p:nvCxnSpPr>
          <p:spPr>
            <a:xfrm flipV="1">
              <a:off x="923163" y="1378442"/>
              <a:ext cx="92586" cy="9317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49E6804-FF0B-2A57-C42B-1F15A9F2C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5869">
            <a:off x="2037008" y="3918423"/>
            <a:ext cx="737928" cy="6492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6B26F3-0F59-C85A-2640-D636D0DF593C}"/>
              </a:ext>
            </a:extLst>
          </p:cNvPr>
          <p:cNvCxnSpPr/>
          <p:nvPr/>
        </p:nvCxnSpPr>
        <p:spPr>
          <a:xfrm flipH="1">
            <a:off x="3017682" y="2999831"/>
            <a:ext cx="352265" cy="972530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1694B8B-2381-241F-428C-339A389E0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1" b="97383" l="1667" r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4567" y="3850850"/>
            <a:ext cx="1154725" cy="1044216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C713BEC-5324-13A6-FFEF-689F978890FE}"/>
              </a:ext>
            </a:extLst>
          </p:cNvPr>
          <p:cNvSpPr/>
          <p:nvPr/>
        </p:nvSpPr>
        <p:spPr>
          <a:xfrm>
            <a:off x="3301532" y="2927208"/>
            <a:ext cx="139723" cy="14524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57" name="Freeform 22">
            <a:extLst>
              <a:ext uri="{FF2B5EF4-FFF2-40B4-BE49-F238E27FC236}">
                <a16:creationId xmlns:a16="http://schemas.microsoft.com/office/drawing/2014/main" id="{0168A8CE-72D9-A7F5-5E16-63918734D6CF}"/>
              </a:ext>
            </a:extLst>
          </p:cNvPr>
          <p:cNvSpPr/>
          <p:nvPr/>
        </p:nvSpPr>
        <p:spPr>
          <a:xfrm>
            <a:off x="8757670" y="2943067"/>
            <a:ext cx="1883642" cy="73377"/>
          </a:xfrm>
          <a:custGeom>
            <a:avLst/>
            <a:gdLst>
              <a:gd name="connsiteX0" fmla="*/ 0 w 1600200"/>
              <a:gd name="connsiteY0" fmla="*/ 38227 h 76327"/>
              <a:gd name="connsiteX1" fmla="*/ 76200 w 1600200"/>
              <a:gd name="connsiteY1" fmla="*/ 127 h 76327"/>
              <a:gd name="connsiteX2" fmla="*/ 104775 w 1600200"/>
              <a:gd name="connsiteY2" fmla="*/ 19177 h 76327"/>
              <a:gd name="connsiteX3" fmla="*/ 161925 w 1600200"/>
              <a:gd name="connsiteY3" fmla="*/ 47752 h 76327"/>
              <a:gd name="connsiteX4" fmla="*/ 190500 w 1600200"/>
              <a:gd name="connsiteY4" fmla="*/ 38227 h 76327"/>
              <a:gd name="connsiteX5" fmla="*/ 219075 w 1600200"/>
              <a:gd name="connsiteY5" fmla="*/ 19177 h 76327"/>
              <a:gd name="connsiteX6" fmla="*/ 266700 w 1600200"/>
              <a:gd name="connsiteY6" fmla="*/ 76327 h 76327"/>
              <a:gd name="connsiteX7" fmla="*/ 314325 w 1600200"/>
              <a:gd name="connsiteY7" fmla="*/ 66802 h 76327"/>
              <a:gd name="connsiteX8" fmla="*/ 342900 w 1600200"/>
              <a:gd name="connsiteY8" fmla="*/ 47752 h 76327"/>
              <a:gd name="connsiteX9" fmla="*/ 381000 w 1600200"/>
              <a:gd name="connsiteY9" fmla="*/ 28702 h 76327"/>
              <a:gd name="connsiteX10" fmla="*/ 419100 w 1600200"/>
              <a:gd name="connsiteY10" fmla="*/ 38227 h 76327"/>
              <a:gd name="connsiteX11" fmla="*/ 447675 w 1600200"/>
              <a:gd name="connsiteY11" fmla="*/ 47752 h 76327"/>
              <a:gd name="connsiteX12" fmla="*/ 504825 w 1600200"/>
              <a:gd name="connsiteY12" fmla="*/ 57277 h 76327"/>
              <a:gd name="connsiteX13" fmla="*/ 571500 w 1600200"/>
              <a:gd name="connsiteY13" fmla="*/ 47752 h 76327"/>
              <a:gd name="connsiteX14" fmla="*/ 628650 w 1600200"/>
              <a:gd name="connsiteY14" fmla="*/ 28702 h 76327"/>
              <a:gd name="connsiteX15" fmla="*/ 657225 w 1600200"/>
              <a:gd name="connsiteY15" fmla="*/ 38227 h 76327"/>
              <a:gd name="connsiteX16" fmla="*/ 685800 w 1600200"/>
              <a:gd name="connsiteY16" fmla="*/ 57277 h 76327"/>
              <a:gd name="connsiteX17" fmla="*/ 790575 w 1600200"/>
              <a:gd name="connsiteY17" fmla="*/ 47752 h 76327"/>
              <a:gd name="connsiteX18" fmla="*/ 838200 w 1600200"/>
              <a:gd name="connsiteY18" fmla="*/ 38227 h 76327"/>
              <a:gd name="connsiteX19" fmla="*/ 895350 w 1600200"/>
              <a:gd name="connsiteY19" fmla="*/ 19177 h 76327"/>
              <a:gd name="connsiteX20" fmla="*/ 1066800 w 1600200"/>
              <a:gd name="connsiteY20" fmla="*/ 28702 h 76327"/>
              <a:gd name="connsiteX21" fmla="*/ 1085850 w 1600200"/>
              <a:gd name="connsiteY21" fmla="*/ 57277 h 76327"/>
              <a:gd name="connsiteX22" fmla="*/ 1123950 w 1600200"/>
              <a:gd name="connsiteY22" fmla="*/ 47752 h 76327"/>
              <a:gd name="connsiteX23" fmla="*/ 1171575 w 1600200"/>
              <a:gd name="connsiteY23" fmla="*/ 38227 h 76327"/>
              <a:gd name="connsiteX24" fmla="*/ 1247775 w 1600200"/>
              <a:gd name="connsiteY24" fmla="*/ 19177 h 76327"/>
              <a:gd name="connsiteX25" fmla="*/ 1285875 w 1600200"/>
              <a:gd name="connsiteY25" fmla="*/ 28702 h 76327"/>
              <a:gd name="connsiteX26" fmla="*/ 1343025 w 1600200"/>
              <a:gd name="connsiteY26" fmla="*/ 47752 h 76327"/>
              <a:gd name="connsiteX27" fmla="*/ 1381125 w 1600200"/>
              <a:gd name="connsiteY27" fmla="*/ 38227 h 76327"/>
              <a:gd name="connsiteX28" fmla="*/ 1409700 w 1600200"/>
              <a:gd name="connsiteY28" fmla="*/ 19177 h 76327"/>
              <a:gd name="connsiteX29" fmla="*/ 1419225 w 1600200"/>
              <a:gd name="connsiteY29" fmla="*/ 47752 h 76327"/>
              <a:gd name="connsiteX30" fmla="*/ 1485900 w 1600200"/>
              <a:gd name="connsiteY30" fmla="*/ 38227 h 76327"/>
              <a:gd name="connsiteX31" fmla="*/ 1514475 w 1600200"/>
              <a:gd name="connsiteY31" fmla="*/ 28702 h 76327"/>
              <a:gd name="connsiteX32" fmla="*/ 1543050 w 1600200"/>
              <a:gd name="connsiteY32" fmla="*/ 47752 h 76327"/>
              <a:gd name="connsiteX33" fmla="*/ 1571625 w 1600200"/>
              <a:gd name="connsiteY33" fmla="*/ 57277 h 76327"/>
              <a:gd name="connsiteX34" fmla="*/ 1600200 w 1600200"/>
              <a:gd name="connsiteY34" fmla="*/ 28702 h 7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00200" h="76327">
                <a:moveTo>
                  <a:pt x="0" y="38227"/>
                </a:moveTo>
                <a:cubicBezTo>
                  <a:pt x="751" y="37776"/>
                  <a:pt x="60152" y="-2548"/>
                  <a:pt x="76200" y="127"/>
                </a:cubicBezTo>
                <a:cubicBezTo>
                  <a:pt x="87492" y="2009"/>
                  <a:pt x="94536" y="14057"/>
                  <a:pt x="104775" y="19177"/>
                </a:cubicBezTo>
                <a:cubicBezTo>
                  <a:pt x="183645" y="58612"/>
                  <a:pt x="80033" y="-6843"/>
                  <a:pt x="161925" y="47752"/>
                </a:cubicBezTo>
                <a:cubicBezTo>
                  <a:pt x="171450" y="44577"/>
                  <a:pt x="181520" y="42717"/>
                  <a:pt x="190500" y="38227"/>
                </a:cubicBezTo>
                <a:cubicBezTo>
                  <a:pt x="200739" y="33107"/>
                  <a:pt x="207783" y="17295"/>
                  <a:pt x="219075" y="19177"/>
                </a:cubicBezTo>
                <a:cubicBezTo>
                  <a:pt x="232826" y="21469"/>
                  <a:pt x="259655" y="65760"/>
                  <a:pt x="266700" y="76327"/>
                </a:cubicBezTo>
                <a:cubicBezTo>
                  <a:pt x="282575" y="73152"/>
                  <a:pt x="299166" y="72486"/>
                  <a:pt x="314325" y="66802"/>
                </a:cubicBezTo>
                <a:cubicBezTo>
                  <a:pt x="325044" y="62782"/>
                  <a:pt x="332961" y="53432"/>
                  <a:pt x="342900" y="47752"/>
                </a:cubicBezTo>
                <a:cubicBezTo>
                  <a:pt x="355228" y="40707"/>
                  <a:pt x="368300" y="35052"/>
                  <a:pt x="381000" y="28702"/>
                </a:cubicBezTo>
                <a:cubicBezTo>
                  <a:pt x="393700" y="31877"/>
                  <a:pt x="406513" y="34631"/>
                  <a:pt x="419100" y="38227"/>
                </a:cubicBezTo>
                <a:cubicBezTo>
                  <a:pt x="428754" y="40985"/>
                  <a:pt x="437874" y="45574"/>
                  <a:pt x="447675" y="47752"/>
                </a:cubicBezTo>
                <a:cubicBezTo>
                  <a:pt x="466528" y="51942"/>
                  <a:pt x="485775" y="54102"/>
                  <a:pt x="504825" y="57277"/>
                </a:cubicBezTo>
                <a:cubicBezTo>
                  <a:pt x="527050" y="54102"/>
                  <a:pt x="549624" y="52800"/>
                  <a:pt x="571500" y="47752"/>
                </a:cubicBezTo>
                <a:cubicBezTo>
                  <a:pt x="591066" y="43237"/>
                  <a:pt x="628650" y="28702"/>
                  <a:pt x="628650" y="28702"/>
                </a:cubicBezTo>
                <a:cubicBezTo>
                  <a:pt x="638175" y="31877"/>
                  <a:pt x="648245" y="33737"/>
                  <a:pt x="657225" y="38227"/>
                </a:cubicBezTo>
                <a:cubicBezTo>
                  <a:pt x="667464" y="43347"/>
                  <a:pt x="674381" y="56461"/>
                  <a:pt x="685800" y="57277"/>
                </a:cubicBezTo>
                <a:cubicBezTo>
                  <a:pt x="720780" y="59776"/>
                  <a:pt x="755650" y="50927"/>
                  <a:pt x="790575" y="47752"/>
                </a:cubicBezTo>
                <a:cubicBezTo>
                  <a:pt x="806450" y="44577"/>
                  <a:pt x="822581" y="42487"/>
                  <a:pt x="838200" y="38227"/>
                </a:cubicBezTo>
                <a:cubicBezTo>
                  <a:pt x="857573" y="32943"/>
                  <a:pt x="895350" y="19177"/>
                  <a:pt x="895350" y="19177"/>
                </a:cubicBezTo>
                <a:cubicBezTo>
                  <a:pt x="952500" y="22352"/>
                  <a:pt x="1010673" y="17477"/>
                  <a:pt x="1066800" y="28702"/>
                </a:cubicBezTo>
                <a:cubicBezTo>
                  <a:pt x="1078025" y="30947"/>
                  <a:pt x="1074990" y="53657"/>
                  <a:pt x="1085850" y="57277"/>
                </a:cubicBezTo>
                <a:cubicBezTo>
                  <a:pt x="1098269" y="61417"/>
                  <a:pt x="1111171" y="50592"/>
                  <a:pt x="1123950" y="47752"/>
                </a:cubicBezTo>
                <a:cubicBezTo>
                  <a:pt x="1139754" y="44240"/>
                  <a:pt x="1155800" y="41867"/>
                  <a:pt x="1171575" y="38227"/>
                </a:cubicBezTo>
                <a:cubicBezTo>
                  <a:pt x="1197086" y="32340"/>
                  <a:pt x="1247775" y="19177"/>
                  <a:pt x="1247775" y="19177"/>
                </a:cubicBezTo>
                <a:cubicBezTo>
                  <a:pt x="1260475" y="22352"/>
                  <a:pt x="1273336" y="24940"/>
                  <a:pt x="1285875" y="28702"/>
                </a:cubicBezTo>
                <a:cubicBezTo>
                  <a:pt x="1305109" y="34472"/>
                  <a:pt x="1343025" y="47752"/>
                  <a:pt x="1343025" y="47752"/>
                </a:cubicBezTo>
                <a:cubicBezTo>
                  <a:pt x="1355725" y="44577"/>
                  <a:pt x="1369093" y="43384"/>
                  <a:pt x="1381125" y="38227"/>
                </a:cubicBezTo>
                <a:cubicBezTo>
                  <a:pt x="1391647" y="33718"/>
                  <a:pt x="1398594" y="16401"/>
                  <a:pt x="1409700" y="19177"/>
                </a:cubicBezTo>
                <a:cubicBezTo>
                  <a:pt x="1419440" y="21612"/>
                  <a:pt x="1416050" y="38227"/>
                  <a:pt x="1419225" y="47752"/>
                </a:cubicBezTo>
                <a:cubicBezTo>
                  <a:pt x="1441450" y="44577"/>
                  <a:pt x="1463885" y="42630"/>
                  <a:pt x="1485900" y="38227"/>
                </a:cubicBezTo>
                <a:cubicBezTo>
                  <a:pt x="1495745" y="36258"/>
                  <a:pt x="1504571" y="27051"/>
                  <a:pt x="1514475" y="28702"/>
                </a:cubicBezTo>
                <a:cubicBezTo>
                  <a:pt x="1525767" y="30584"/>
                  <a:pt x="1532811" y="42632"/>
                  <a:pt x="1543050" y="47752"/>
                </a:cubicBezTo>
                <a:cubicBezTo>
                  <a:pt x="1552030" y="52242"/>
                  <a:pt x="1562100" y="54102"/>
                  <a:pt x="1571625" y="57277"/>
                </a:cubicBezTo>
                <a:cubicBezTo>
                  <a:pt x="1583158" y="22678"/>
                  <a:pt x="1571110" y="28702"/>
                  <a:pt x="1600200" y="28702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7E14D3F-84B0-F624-828F-FD3B9B5B29C0}"/>
              </a:ext>
            </a:extLst>
          </p:cNvPr>
          <p:cNvSpPr txBox="1"/>
          <p:nvPr/>
        </p:nvSpPr>
        <p:spPr>
          <a:xfrm>
            <a:off x="954436" y="3520759"/>
            <a:ext cx="1171826" cy="50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Target</a:t>
            </a:r>
          </a:p>
        </p:txBody>
      </p:sp>
      <p:sp>
        <p:nvSpPr>
          <p:cNvPr id="66" name="Freeform 34">
            <a:extLst>
              <a:ext uri="{FF2B5EF4-FFF2-40B4-BE49-F238E27FC236}">
                <a16:creationId xmlns:a16="http://schemas.microsoft.com/office/drawing/2014/main" id="{10AA144E-14DF-A7BE-DD1F-F28C81DCF74D}"/>
              </a:ext>
            </a:extLst>
          </p:cNvPr>
          <p:cNvSpPr/>
          <p:nvPr/>
        </p:nvSpPr>
        <p:spPr>
          <a:xfrm>
            <a:off x="4428231" y="4788457"/>
            <a:ext cx="1879372" cy="196312"/>
          </a:xfrm>
          <a:custGeom>
            <a:avLst/>
            <a:gdLst>
              <a:gd name="connsiteX0" fmla="*/ 0 w 1596572"/>
              <a:gd name="connsiteY0" fmla="*/ 203200 h 420914"/>
              <a:gd name="connsiteX1" fmla="*/ 58057 w 1596572"/>
              <a:gd name="connsiteY1" fmla="*/ 87085 h 420914"/>
              <a:gd name="connsiteX2" fmla="*/ 101600 w 1596572"/>
              <a:gd name="connsiteY2" fmla="*/ 58057 h 420914"/>
              <a:gd name="connsiteX3" fmla="*/ 145143 w 1596572"/>
              <a:gd name="connsiteY3" fmla="*/ 43543 h 420914"/>
              <a:gd name="connsiteX4" fmla="*/ 275772 w 1596572"/>
              <a:gd name="connsiteY4" fmla="*/ 29028 h 420914"/>
              <a:gd name="connsiteX5" fmla="*/ 333829 w 1596572"/>
              <a:gd name="connsiteY5" fmla="*/ 116114 h 420914"/>
              <a:gd name="connsiteX6" fmla="*/ 377372 w 1596572"/>
              <a:gd name="connsiteY6" fmla="*/ 246743 h 420914"/>
              <a:gd name="connsiteX7" fmla="*/ 391886 w 1596572"/>
              <a:gd name="connsiteY7" fmla="*/ 290285 h 420914"/>
              <a:gd name="connsiteX8" fmla="*/ 420915 w 1596572"/>
              <a:gd name="connsiteY8" fmla="*/ 333828 h 420914"/>
              <a:gd name="connsiteX9" fmla="*/ 435429 w 1596572"/>
              <a:gd name="connsiteY9" fmla="*/ 377371 h 420914"/>
              <a:gd name="connsiteX10" fmla="*/ 522515 w 1596572"/>
              <a:gd name="connsiteY10" fmla="*/ 420914 h 420914"/>
              <a:gd name="connsiteX11" fmla="*/ 580572 w 1596572"/>
              <a:gd name="connsiteY11" fmla="*/ 290285 h 420914"/>
              <a:gd name="connsiteX12" fmla="*/ 624115 w 1596572"/>
              <a:gd name="connsiteY12" fmla="*/ 203200 h 420914"/>
              <a:gd name="connsiteX13" fmla="*/ 667657 w 1596572"/>
              <a:gd name="connsiteY13" fmla="*/ 188685 h 420914"/>
              <a:gd name="connsiteX14" fmla="*/ 754743 w 1596572"/>
              <a:gd name="connsiteY14" fmla="*/ 116114 h 420914"/>
              <a:gd name="connsiteX15" fmla="*/ 769257 w 1596572"/>
              <a:gd name="connsiteY15" fmla="*/ 72571 h 420914"/>
              <a:gd name="connsiteX16" fmla="*/ 899886 w 1596572"/>
              <a:gd name="connsiteY16" fmla="*/ 0 h 420914"/>
              <a:gd name="connsiteX17" fmla="*/ 972457 w 1596572"/>
              <a:gd name="connsiteY17" fmla="*/ 14514 h 420914"/>
              <a:gd name="connsiteX18" fmla="*/ 1016000 w 1596572"/>
              <a:gd name="connsiteY18" fmla="*/ 101600 h 420914"/>
              <a:gd name="connsiteX19" fmla="*/ 1074057 w 1596572"/>
              <a:gd name="connsiteY19" fmla="*/ 333828 h 420914"/>
              <a:gd name="connsiteX20" fmla="*/ 1103086 w 1596572"/>
              <a:gd name="connsiteY20" fmla="*/ 377371 h 420914"/>
              <a:gd name="connsiteX21" fmla="*/ 1161143 w 1596572"/>
              <a:gd name="connsiteY21" fmla="*/ 362857 h 420914"/>
              <a:gd name="connsiteX22" fmla="*/ 1219200 w 1596572"/>
              <a:gd name="connsiteY22" fmla="*/ 275771 h 420914"/>
              <a:gd name="connsiteX23" fmla="*/ 1277257 w 1596572"/>
              <a:gd name="connsiteY23" fmla="*/ 188685 h 420914"/>
              <a:gd name="connsiteX24" fmla="*/ 1349829 w 1596572"/>
              <a:gd name="connsiteY24" fmla="*/ 174171 h 420914"/>
              <a:gd name="connsiteX25" fmla="*/ 1407886 w 1596572"/>
              <a:gd name="connsiteY25" fmla="*/ 87085 h 420914"/>
              <a:gd name="connsiteX26" fmla="*/ 1436915 w 1596572"/>
              <a:gd name="connsiteY26" fmla="*/ 43543 h 420914"/>
              <a:gd name="connsiteX27" fmla="*/ 1524000 w 1596572"/>
              <a:gd name="connsiteY27" fmla="*/ 0 h 420914"/>
              <a:gd name="connsiteX28" fmla="*/ 1596572 w 1596572"/>
              <a:gd name="connsiteY28" fmla="*/ 0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96572" h="420914">
                <a:moveTo>
                  <a:pt x="0" y="203200"/>
                </a:moveTo>
                <a:cubicBezTo>
                  <a:pt x="13859" y="168554"/>
                  <a:pt x="29071" y="116071"/>
                  <a:pt x="58057" y="87085"/>
                </a:cubicBezTo>
                <a:cubicBezTo>
                  <a:pt x="70392" y="74750"/>
                  <a:pt x="85998" y="65858"/>
                  <a:pt x="101600" y="58057"/>
                </a:cubicBezTo>
                <a:cubicBezTo>
                  <a:pt x="115284" y="51215"/>
                  <a:pt x="130629" y="48381"/>
                  <a:pt x="145143" y="43543"/>
                </a:cubicBezTo>
                <a:cubicBezTo>
                  <a:pt x="189048" y="14273"/>
                  <a:pt x="212179" y="-15487"/>
                  <a:pt x="275772" y="29028"/>
                </a:cubicBezTo>
                <a:cubicBezTo>
                  <a:pt x="304353" y="49035"/>
                  <a:pt x="333829" y="116114"/>
                  <a:pt x="333829" y="116114"/>
                </a:cubicBezTo>
                <a:lnTo>
                  <a:pt x="377372" y="246743"/>
                </a:lnTo>
                <a:cubicBezTo>
                  <a:pt x="382210" y="261257"/>
                  <a:pt x="383400" y="277555"/>
                  <a:pt x="391886" y="290285"/>
                </a:cubicBezTo>
                <a:lnTo>
                  <a:pt x="420915" y="333828"/>
                </a:lnTo>
                <a:cubicBezTo>
                  <a:pt x="425753" y="348342"/>
                  <a:pt x="425872" y="365424"/>
                  <a:pt x="435429" y="377371"/>
                </a:cubicBezTo>
                <a:cubicBezTo>
                  <a:pt x="455892" y="402950"/>
                  <a:pt x="493830" y="411353"/>
                  <a:pt x="522515" y="420914"/>
                </a:cubicBezTo>
                <a:cubicBezTo>
                  <a:pt x="568516" y="351911"/>
                  <a:pt x="546027" y="393919"/>
                  <a:pt x="580572" y="290285"/>
                </a:cubicBezTo>
                <a:cubicBezTo>
                  <a:pt x="590134" y="261600"/>
                  <a:pt x="598536" y="223664"/>
                  <a:pt x="624115" y="203200"/>
                </a:cubicBezTo>
                <a:cubicBezTo>
                  <a:pt x="636062" y="193643"/>
                  <a:pt x="653973" y="195527"/>
                  <a:pt x="667657" y="188685"/>
                </a:cubicBezTo>
                <a:cubicBezTo>
                  <a:pt x="708074" y="168476"/>
                  <a:pt x="722641" y="148216"/>
                  <a:pt x="754743" y="116114"/>
                </a:cubicBezTo>
                <a:cubicBezTo>
                  <a:pt x="759581" y="101600"/>
                  <a:pt x="758439" y="83389"/>
                  <a:pt x="769257" y="72571"/>
                </a:cubicBezTo>
                <a:cubicBezTo>
                  <a:pt x="819165" y="22663"/>
                  <a:pt x="845131" y="18251"/>
                  <a:pt x="899886" y="0"/>
                </a:cubicBezTo>
                <a:cubicBezTo>
                  <a:pt x="924076" y="4838"/>
                  <a:pt x="951038" y="2275"/>
                  <a:pt x="972457" y="14514"/>
                </a:cubicBezTo>
                <a:cubicBezTo>
                  <a:pt x="992619" y="26035"/>
                  <a:pt x="1011190" y="80758"/>
                  <a:pt x="1016000" y="101600"/>
                </a:cubicBezTo>
                <a:cubicBezTo>
                  <a:pt x="1021171" y="124009"/>
                  <a:pt x="1047944" y="294659"/>
                  <a:pt x="1074057" y="333828"/>
                </a:cubicBezTo>
                <a:lnTo>
                  <a:pt x="1103086" y="377371"/>
                </a:lnTo>
                <a:cubicBezTo>
                  <a:pt x="1122438" y="372533"/>
                  <a:pt x="1146131" y="375993"/>
                  <a:pt x="1161143" y="362857"/>
                </a:cubicBezTo>
                <a:cubicBezTo>
                  <a:pt x="1187399" y="339883"/>
                  <a:pt x="1208167" y="308869"/>
                  <a:pt x="1219200" y="275771"/>
                </a:cubicBezTo>
                <a:cubicBezTo>
                  <a:pt x="1232102" y="237068"/>
                  <a:pt x="1233770" y="210429"/>
                  <a:pt x="1277257" y="188685"/>
                </a:cubicBezTo>
                <a:cubicBezTo>
                  <a:pt x="1299322" y="177652"/>
                  <a:pt x="1325638" y="179009"/>
                  <a:pt x="1349829" y="174171"/>
                </a:cubicBezTo>
                <a:lnTo>
                  <a:pt x="1407886" y="87085"/>
                </a:lnTo>
                <a:cubicBezTo>
                  <a:pt x="1417562" y="72571"/>
                  <a:pt x="1420366" y="49060"/>
                  <a:pt x="1436915" y="43543"/>
                </a:cubicBezTo>
                <a:cubicBezTo>
                  <a:pt x="1497006" y="23511"/>
                  <a:pt x="1467727" y="37514"/>
                  <a:pt x="1524000" y="0"/>
                </a:cubicBezTo>
                <a:cubicBezTo>
                  <a:pt x="1578929" y="36618"/>
                  <a:pt x="1555208" y="41363"/>
                  <a:pt x="1596572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67" name="Freccia a sinistra 19">
            <a:extLst>
              <a:ext uri="{FF2B5EF4-FFF2-40B4-BE49-F238E27FC236}">
                <a16:creationId xmlns:a16="http://schemas.microsoft.com/office/drawing/2014/main" id="{045C6411-8BB7-B21D-F25E-A07840B8AD21}"/>
              </a:ext>
            </a:extLst>
          </p:cNvPr>
          <p:cNvSpPr/>
          <p:nvPr/>
        </p:nvSpPr>
        <p:spPr>
          <a:xfrm rot="16200000">
            <a:off x="2550310" y="4923886"/>
            <a:ext cx="496458" cy="318772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728FA5"/>
          </a:solidFill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299E40-8EF4-BBDF-52FF-6047002F05F2}"/>
              </a:ext>
            </a:extLst>
          </p:cNvPr>
          <p:cNvSpPr txBox="1"/>
          <p:nvPr/>
        </p:nvSpPr>
        <p:spPr>
          <a:xfrm>
            <a:off x="1534836" y="5355788"/>
            <a:ext cx="31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Control </a:t>
            </a:r>
            <a:r>
              <a:rPr lang="it-IT" sz="2000" dirty="0" err="1"/>
              <a:t>valves</a:t>
            </a:r>
            <a:r>
              <a:rPr lang="it-IT" sz="2000" dirty="0"/>
              <a:t> dissipate energy to </a:t>
            </a:r>
            <a:r>
              <a:rPr lang="it-IT" sz="2000" dirty="0" err="1"/>
              <a:t>regulate</a:t>
            </a:r>
            <a:r>
              <a:rPr lang="it-IT" sz="2000" dirty="0"/>
              <a:t> the flow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F1BAF0-824D-B73E-BAAB-00BD6931A0A2}"/>
              </a:ext>
            </a:extLst>
          </p:cNvPr>
          <p:cNvSpPr txBox="1"/>
          <p:nvPr/>
        </p:nvSpPr>
        <p:spPr>
          <a:xfrm>
            <a:off x="9024096" y="2140660"/>
            <a:ext cx="9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Before</a:t>
            </a:r>
            <a:endParaRPr lang="it-IT" sz="2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F61ACE-BD7A-A32B-6943-FB1A3D4DDB59}"/>
              </a:ext>
            </a:extLst>
          </p:cNvPr>
          <p:cNvSpPr txBox="1"/>
          <p:nvPr/>
        </p:nvSpPr>
        <p:spPr>
          <a:xfrm>
            <a:off x="9271053" y="2638981"/>
            <a:ext cx="96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After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00E24B-EE8E-BD0E-919E-34257B1A54C8}"/>
              </a:ext>
            </a:extLst>
          </p:cNvPr>
          <p:cNvSpPr txBox="1"/>
          <p:nvPr/>
        </p:nvSpPr>
        <p:spPr>
          <a:xfrm>
            <a:off x="8373958" y="4358524"/>
            <a:ext cx="3642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>
                <a:solidFill>
                  <a:srgbClr val="FF0000"/>
                </a:solidFill>
              </a:rPr>
              <a:t>Average</a:t>
            </a:r>
            <a:r>
              <a:rPr lang="it-IT" sz="2000" dirty="0">
                <a:solidFill>
                  <a:srgbClr val="FF0000"/>
                </a:solidFill>
              </a:rPr>
              <a:t> pressure </a:t>
            </a:r>
            <a:r>
              <a:rPr lang="it-IT" sz="2000" dirty="0" err="1">
                <a:solidFill>
                  <a:srgbClr val="FF0000"/>
                </a:solidFill>
              </a:rPr>
              <a:t>reduction</a:t>
            </a:r>
            <a:endParaRPr lang="it-IT" sz="2000" dirty="0">
              <a:solidFill>
                <a:srgbClr val="FF0000"/>
              </a:solidFill>
            </a:endParaRPr>
          </a:p>
          <a:p>
            <a:pPr algn="ctr"/>
            <a:endParaRPr lang="it-IT" sz="2000" dirty="0"/>
          </a:p>
          <a:p>
            <a:pPr algn="ctr"/>
            <a:endParaRPr lang="it-IT" sz="2000" dirty="0"/>
          </a:p>
          <a:p>
            <a:pPr algn="ctr"/>
            <a:r>
              <a:rPr lang="it-IT" sz="2000" dirty="0" err="1">
                <a:solidFill>
                  <a:srgbClr val="FF0000"/>
                </a:solidFill>
              </a:rPr>
              <a:t>Leakages</a:t>
            </a:r>
            <a:r>
              <a:rPr lang="it-IT" sz="2000" dirty="0">
                <a:solidFill>
                  <a:srgbClr val="FF0000"/>
                </a:solidFill>
              </a:rPr>
              <a:t> </a:t>
            </a:r>
            <a:r>
              <a:rPr lang="it-IT" sz="2000" dirty="0" err="1">
                <a:solidFill>
                  <a:srgbClr val="FF0000"/>
                </a:solidFill>
              </a:rPr>
              <a:t>reduction</a:t>
            </a:r>
            <a:endParaRPr lang="it-IT" sz="2000" dirty="0">
              <a:solidFill>
                <a:srgbClr val="FF0000"/>
              </a:solidFill>
            </a:endParaRPr>
          </a:p>
        </p:txBody>
      </p:sp>
      <p:sp>
        <p:nvSpPr>
          <p:cNvPr id="72" name="Freccia a sinistra 19">
            <a:extLst>
              <a:ext uri="{FF2B5EF4-FFF2-40B4-BE49-F238E27FC236}">
                <a16:creationId xmlns:a16="http://schemas.microsoft.com/office/drawing/2014/main" id="{FB954280-3F55-8171-4DD8-459BB70277C3}"/>
              </a:ext>
            </a:extLst>
          </p:cNvPr>
          <p:cNvSpPr/>
          <p:nvPr/>
        </p:nvSpPr>
        <p:spPr>
          <a:xfrm rot="16200000">
            <a:off x="9862676" y="4631791"/>
            <a:ext cx="515155" cy="776902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>
              <a:alpha val="4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B8865B7-E140-8768-CA21-3831F2CF3AB4}"/>
              </a:ext>
            </a:extLst>
          </p:cNvPr>
          <p:cNvSpPr txBox="1"/>
          <p:nvPr/>
        </p:nvSpPr>
        <p:spPr>
          <a:xfrm>
            <a:off x="8440638" y="1670136"/>
            <a:ext cx="2870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Minimum pressure node</a:t>
            </a:r>
          </a:p>
        </p:txBody>
      </p:sp>
    </p:spTree>
    <p:extLst>
      <p:ext uri="{BB962C8B-B14F-4D97-AF65-F5344CB8AC3E}">
        <p14:creationId xmlns:p14="http://schemas.microsoft.com/office/powerpoint/2010/main" val="27331393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7585-A630-39BB-0DA2-D6BF2CB4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2A4E9-3DD0-FF2E-6C38-7A0103820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355E2-CE76-17F4-C90F-CF371C445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0" t="1250" r="59" b="14267"/>
          <a:stretch/>
        </p:blipFill>
        <p:spPr>
          <a:xfrm flipH="1">
            <a:off x="3" y="1"/>
            <a:ext cx="12191997" cy="68712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E43966-2CB5-4217-55B5-5C7468D8DDFF}"/>
              </a:ext>
            </a:extLst>
          </p:cNvPr>
          <p:cNvSpPr/>
          <p:nvPr/>
        </p:nvSpPr>
        <p:spPr>
          <a:xfrm>
            <a:off x="2069" y="2"/>
            <a:ext cx="12189932" cy="236402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421DDA-A83E-6D26-C002-2020956DCDFB}"/>
              </a:ext>
            </a:extLst>
          </p:cNvPr>
          <p:cNvSpPr/>
          <p:nvPr/>
        </p:nvSpPr>
        <p:spPr>
          <a:xfrm>
            <a:off x="-8092" y="5161481"/>
            <a:ext cx="12211253" cy="1706680"/>
          </a:xfrm>
          <a:prstGeom prst="rect">
            <a:avLst/>
          </a:prstGeom>
          <a:solidFill>
            <a:srgbClr val="999999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7" name="CasellaDiTesto 17">
            <a:extLst>
              <a:ext uri="{FF2B5EF4-FFF2-40B4-BE49-F238E27FC236}">
                <a16:creationId xmlns:a16="http://schemas.microsoft.com/office/drawing/2014/main" id="{2A47F12F-795C-94BE-5D1C-60570077414E}"/>
              </a:ext>
            </a:extLst>
          </p:cNvPr>
          <p:cNvSpPr txBox="1"/>
          <p:nvPr/>
        </p:nvSpPr>
        <p:spPr>
          <a:xfrm>
            <a:off x="2893321" y="5005741"/>
            <a:ext cx="7460743" cy="1887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t-IT" sz="3333" dirty="0">
                <a:ln w="18415" cmpd="sng">
                  <a:noFill/>
                  <a:prstDash val="solid"/>
                </a:ln>
                <a:solidFill>
                  <a:schemeClr val="bg1"/>
                </a:solidFill>
              </a:rPr>
              <a:t>New challenges</a:t>
            </a:r>
          </a:p>
          <a:p>
            <a:pPr algn="r"/>
            <a:r>
              <a:rPr lang="it-IT" sz="3333" dirty="0">
                <a:ln w="18415" cmpd="sng">
                  <a:noFill/>
                  <a:prstDash val="solid"/>
                </a:ln>
                <a:solidFill>
                  <a:schemeClr val="bg1"/>
                </a:solidFill>
              </a:rPr>
              <a:t>UN sustainable </a:t>
            </a:r>
          </a:p>
          <a:p>
            <a:pPr algn="r"/>
            <a:r>
              <a:rPr lang="it-IT" sz="3333" dirty="0">
                <a:ln w="18415" cmpd="sng">
                  <a:noFill/>
                  <a:prstDash val="solid"/>
                </a:ln>
                <a:solidFill>
                  <a:schemeClr val="bg1"/>
                </a:solidFill>
              </a:rPr>
              <a:t>development goal n° 6</a:t>
            </a:r>
          </a:p>
        </p:txBody>
      </p:sp>
      <p:sp>
        <p:nvSpPr>
          <p:cNvPr id="8" name="CasellaDiTesto 17">
            <a:extLst>
              <a:ext uri="{FF2B5EF4-FFF2-40B4-BE49-F238E27FC236}">
                <a16:creationId xmlns:a16="http://schemas.microsoft.com/office/drawing/2014/main" id="{0D444C49-E812-467A-5183-8E7D055EA041}"/>
              </a:ext>
            </a:extLst>
          </p:cNvPr>
          <p:cNvSpPr txBox="1"/>
          <p:nvPr/>
        </p:nvSpPr>
        <p:spPr>
          <a:xfrm>
            <a:off x="-412676" y="5400962"/>
            <a:ext cx="4934539" cy="91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t-IT" sz="40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Water scarcity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B3BAD-8CBC-6A69-C44A-6F137C5A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846" y="5417287"/>
            <a:ext cx="1439500" cy="1325583"/>
          </a:xfrm>
          <a:prstGeom prst="rect">
            <a:avLst/>
          </a:prstGeom>
        </p:spPr>
      </p:pic>
      <p:sp>
        <p:nvSpPr>
          <p:cNvPr id="12" name="Google Shape;216;p37">
            <a:extLst>
              <a:ext uri="{FF2B5EF4-FFF2-40B4-BE49-F238E27FC236}">
                <a16:creationId xmlns:a16="http://schemas.microsoft.com/office/drawing/2014/main" id="{71D07B3F-93D4-D063-F058-DFD975718F54}"/>
              </a:ext>
            </a:extLst>
          </p:cNvPr>
          <p:cNvSpPr txBox="1"/>
          <p:nvPr/>
        </p:nvSpPr>
        <p:spPr>
          <a:xfrm>
            <a:off x="4906106" y="4158218"/>
            <a:ext cx="250907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altLang="ko" sz="4000" dirty="0">
                <a:solidFill>
                  <a:srgbClr val="015D74"/>
                </a:solidFill>
                <a:latin typeface="Arial Black"/>
                <a:ea typeface="Abril Fatface"/>
                <a:cs typeface="Abril Fatface"/>
                <a:sym typeface="Abril Fatface"/>
              </a:rPr>
              <a:t>Civil</a:t>
            </a:r>
            <a:endParaRPr sz="40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3" name="Google Shape;216;p37">
            <a:extLst>
              <a:ext uri="{FF2B5EF4-FFF2-40B4-BE49-F238E27FC236}">
                <a16:creationId xmlns:a16="http://schemas.microsoft.com/office/drawing/2014/main" id="{8B8A7162-7900-AF2B-1B2D-9DABDE72218C}"/>
              </a:ext>
            </a:extLst>
          </p:cNvPr>
          <p:cNvSpPr txBox="1"/>
          <p:nvPr/>
        </p:nvSpPr>
        <p:spPr>
          <a:xfrm>
            <a:off x="5310733" y="1015876"/>
            <a:ext cx="2861881" cy="286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altLang="ko" sz="4000" dirty="0">
                <a:solidFill>
                  <a:srgbClr val="015D74"/>
                </a:solidFill>
                <a:latin typeface="Arial Black"/>
                <a:ea typeface="Abril Fatface"/>
                <a:cs typeface="Abril Fatface"/>
                <a:sym typeface="Abril Fatface"/>
              </a:rPr>
              <a:t>Industry</a:t>
            </a:r>
            <a:endParaRPr sz="40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4" name="Google Shape;216;p37">
            <a:extLst>
              <a:ext uri="{FF2B5EF4-FFF2-40B4-BE49-F238E27FC236}">
                <a16:creationId xmlns:a16="http://schemas.microsoft.com/office/drawing/2014/main" id="{428B2B7D-31BE-0F9C-D368-07DEAC7E512E}"/>
              </a:ext>
            </a:extLst>
          </p:cNvPr>
          <p:cNvSpPr txBox="1"/>
          <p:nvPr/>
        </p:nvSpPr>
        <p:spPr>
          <a:xfrm>
            <a:off x="533518" y="-66484"/>
            <a:ext cx="4933832" cy="75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altLang="ko" sz="4000" dirty="0">
                <a:solidFill>
                  <a:schemeClr val="bg1"/>
                </a:solidFill>
                <a:latin typeface="Arial Black"/>
                <a:ea typeface="Abril Fatface"/>
                <a:cs typeface="Abril Fatface"/>
                <a:sym typeface="Abril Fatface"/>
              </a:rPr>
              <a:t>Global Water use</a:t>
            </a:r>
            <a:endParaRPr sz="4000" dirty="0">
              <a:solidFill>
                <a:schemeClr val="bg1"/>
              </a:solidFill>
              <a:latin typeface="Arial Black" panose="020B0A04020102020204" pitchFamily="34" charset="0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CBA6A8-3C9F-BFB2-E8E1-5C67AB593E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26" t="56135" r="3601"/>
          <a:stretch/>
        </p:blipFill>
        <p:spPr>
          <a:xfrm rot="4500000">
            <a:off x="1939701" y="2997262"/>
            <a:ext cx="2098614" cy="1748967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B6273D3-7C33-F6FB-290D-3792F35D5A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418853"/>
              </p:ext>
            </p:extLst>
          </p:nvPr>
        </p:nvGraphicFramePr>
        <p:xfrm>
          <a:off x="1811132" y="773323"/>
          <a:ext cx="4109595" cy="3985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Google Shape;216;p37">
            <a:extLst>
              <a:ext uri="{FF2B5EF4-FFF2-40B4-BE49-F238E27FC236}">
                <a16:creationId xmlns:a16="http://schemas.microsoft.com/office/drawing/2014/main" id="{E7C72036-6121-51F9-0C59-2CC0C08A41D4}"/>
              </a:ext>
            </a:extLst>
          </p:cNvPr>
          <p:cNvSpPr txBox="1"/>
          <p:nvPr/>
        </p:nvSpPr>
        <p:spPr>
          <a:xfrm>
            <a:off x="241290" y="994456"/>
            <a:ext cx="360679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altLang="ko" sz="4000" dirty="0">
                <a:solidFill>
                  <a:srgbClr val="015D74"/>
                </a:solidFill>
                <a:latin typeface="Arial Black"/>
                <a:sym typeface="Abril Fatface"/>
              </a:rPr>
              <a:t>Agricolture</a:t>
            </a:r>
            <a:endParaRPr sz="4000" dirty="0">
              <a:solidFill>
                <a:srgbClr val="015D74"/>
              </a:solidFill>
              <a:latin typeface="Arial Black"/>
              <a:sym typeface="Abril Fatface"/>
            </a:endParaRPr>
          </a:p>
        </p:txBody>
      </p:sp>
    </p:spTree>
    <p:extLst>
      <p:ext uri="{BB962C8B-B14F-4D97-AF65-F5344CB8AC3E}">
        <p14:creationId xmlns:p14="http://schemas.microsoft.com/office/powerpoint/2010/main" val="2321643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15BA-CDDD-8F74-E04B-3EC8C40E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Valve placement and setting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7CE19-AD33-4718-4E21-7930EDCAF517}"/>
              </a:ext>
            </a:extLst>
          </p:cNvPr>
          <p:cNvSpPr txBox="1"/>
          <p:nvPr/>
        </p:nvSpPr>
        <p:spPr>
          <a:xfrm>
            <a:off x="0" y="925482"/>
            <a:ext cx="45769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How to </a:t>
            </a:r>
            <a:r>
              <a:rPr lang="it-IT" sz="2200" b="1" dirty="0" err="1"/>
              <a:t>select</a:t>
            </a:r>
            <a:r>
              <a:rPr lang="it-IT" sz="2200" b="1" dirty="0"/>
              <a:t> </a:t>
            </a:r>
            <a:r>
              <a:rPr lang="it-IT" sz="2200" b="1" dirty="0" err="1"/>
              <a:t>optimal</a:t>
            </a:r>
            <a:r>
              <a:rPr lang="it-IT" sz="2200" b="1" dirty="0"/>
              <a:t> valve position?</a:t>
            </a:r>
            <a:endParaRPr lang="en-US" sz="2200" dirty="0"/>
          </a:p>
        </p:txBody>
      </p:sp>
      <p:pic>
        <p:nvPicPr>
          <p:cNvPr id="6" name="Immagine 15">
            <a:extLst>
              <a:ext uri="{FF2B5EF4-FFF2-40B4-BE49-F238E27FC236}">
                <a16:creationId xmlns:a16="http://schemas.microsoft.com/office/drawing/2014/main" id="{F3B700D9-205D-AC03-D56D-436EEB992B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8573" y="819372"/>
            <a:ext cx="9794853" cy="5671821"/>
          </a:xfrm>
          <a:prstGeom prst="rect">
            <a:avLst/>
          </a:prstGeom>
          <a:ln w="28575">
            <a:noFill/>
          </a:ln>
          <a:scene3d>
            <a:camera prst="isometricTopUp"/>
            <a:lightRig rig="threePt" dir="t"/>
          </a:scene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1121E1-5CA9-730F-F5F8-E7C6F84E8F8E}"/>
              </a:ext>
            </a:extLst>
          </p:cNvPr>
          <p:cNvSpPr txBox="1"/>
          <p:nvPr/>
        </p:nvSpPr>
        <p:spPr>
          <a:xfrm>
            <a:off x="161806" y="1597832"/>
            <a:ext cx="40510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b="1" dirty="0"/>
              <a:t>&gt;300 </a:t>
            </a:r>
            <a:r>
              <a:rPr lang="it-IT" sz="2200" b="1" dirty="0" err="1"/>
              <a:t>possible</a:t>
            </a:r>
            <a:r>
              <a:rPr lang="it-IT" sz="2200" b="1" dirty="0"/>
              <a:t> positions</a:t>
            </a:r>
          </a:p>
          <a:p>
            <a:r>
              <a:rPr lang="it-IT" sz="2200" b="1" dirty="0" err="1"/>
              <a:t>Unlimited</a:t>
            </a:r>
            <a:r>
              <a:rPr lang="it-IT" sz="2200" b="1" dirty="0"/>
              <a:t> valve settings</a:t>
            </a:r>
          </a:p>
          <a:p>
            <a:r>
              <a:rPr lang="en-US" sz="2200" dirty="0"/>
              <a:t>…and if more valves are installed?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79905-6919-6320-EE8A-6CDA02C66775}"/>
              </a:ext>
            </a:extLst>
          </p:cNvPr>
          <p:cNvSpPr txBox="1"/>
          <p:nvPr/>
        </p:nvSpPr>
        <p:spPr>
          <a:xfrm>
            <a:off x="9269812" y="4095972"/>
            <a:ext cx="1462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56km</a:t>
            </a:r>
          </a:p>
          <a:p>
            <a:r>
              <a:rPr lang="it-IT" dirty="0"/>
              <a:t>388 </a:t>
            </a:r>
            <a:r>
              <a:rPr lang="it-IT" dirty="0" err="1"/>
              <a:t>nodes</a:t>
            </a:r>
            <a:endParaRPr lang="it-IT" dirty="0"/>
          </a:p>
          <a:p>
            <a:r>
              <a:rPr lang="it-IT" dirty="0"/>
              <a:t>10</a:t>
            </a:r>
            <a:r>
              <a:rPr lang="it-IT" baseline="30000" dirty="0"/>
              <a:t>??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A28DC4-4A57-A10C-D4C0-7FEA25F8071B}"/>
              </a:ext>
            </a:extLst>
          </p:cNvPr>
          <p:cNvSpPr/>
          <p:nvPr/>
        </p:nvSpPr>
        <p:spPr>
          <a:xfrm>
            <a:off x="9137024" y="4008351"/>
            <a:ext cx="1659616" cy="1010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39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9">
            <a:extLst>
              <a:ext uri="{FF2B5EF4-FFF2-40B4-BE49-F238E27FC236}">
                <a16:creationId xmlns:a16="http://schemas.microsoft.com/office/drawing/2014/main" id="{19877CCA-2077-6243-5339-2E288B4209DA}"/>
              </a:ext>
            </a:extLst>
          </p:cNvPr>
          <p:cNvGrpSpPr/>
          <p:nvPr/>
        </p:nvGrpSpPr>
        <p:grpSpPr>
          <a:xfrm>
            <a:off x="-160421" y="675114"/>
            <a:ext cx="4841710" cy="3272056"/>
            <a:chOff x="4834627" y="3762558"/>
            <a:chExt cx="3910003" cy="2642403"/>
          </a:xfrm>
        </p:grpSpPr>
        <p:pic>
          <p:nvPicPr>
            <p:cNvPr id="3" name="Immagine 14" descr="Il posizionamento ottimale delle valvole di regolazione rappresenta un problema di ottimizzazione risolvibile tramite l’utilizzo di algoritmi euristici. Tra questi si è scelto di utilizzare il Particle Swarm Optimization (PSO).">
              <a:extLst>
                <a:ext uri="{FF2B5EF4-FFF2-40B4-BE49-F238E27FC236}">
                  <a16:creationId xmlns:a16="http://schemas.microsoft.com/office/drawing/2014/main" id="{8A9BD0D3-1FF7-F67B-1E5B-7EC21041A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83"/>
            <a:stretch/>
          </p:blipFill>
          <p:spPr>
            <a:xfrm>
              <a:off x="4975012" y="3794961"/>
              <a:ext cx="3769618" cy="2610000"/>
            </a:xfrm>
            <a:prstGeom prst="rect">
              <a:avLst/>
            </a:prstGeom>
          </p:spPr>
        </p:pic>
        <p:sp>
          <p:nvSpPr>
            <p:cNvPr id="5" name="Rettangolo 15">
              <a:extLst>
                <a:ext uri="{FF2B5EF4-FFF2-40B4-BE49-F238E27FC236}">
                  <a16:creationId xmlns:a16="http://schemas.microsoft.com/office/drawing/2014/main" id="{0DE78E76-2FCE-D2A9-D801-45580D71E8F7}"/>
                </a:ext>
              </a:extLst>
            </p:cNvPr>
            <p:cNvSpPr/>
            <p:nvPr/>
          </p:nvSpPr>
          <p:spPr>
            <a:xfrm>
              <a:off x="4834627" y="3762558"/>
              <a:ext cx="1108622" cy="553998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spAutoFit/>
            </a:bodyPr>
            <a:lstStyle/>
            <a:p>
              <a:pPr algn="ctr"/>
              <a:r>
                <a:rPr lang="it-IT" sz="3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PSO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3F7A3E-E19A-F17F-FFDF-1382FAA6D6FE}"/>
              </a:ext>
            </a:extLst>
          </p:cNvPr>
          <p:cNvGrpSpPr/>
          <p:nvPr/>
        </p:nvGrpSpPr>
        <p:grpSpPr>
          <a:xfrm>
            <a:off x="4622498" y="1361123"/>
            <a:ext cx="7572670" cy="3826598"/>
            <a:chOff x="5243353" y="1018118"/>
            <a:chExt cx="6020037" cy="30420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30350A-8386-BEE0-2B53-37DD9FECAB01}"/>
                </a:ext>
              </a:extLst>
            </p:cNvPr>
            <p:cNvSpPr/>
            <p:nvPr/>
          </p:nvSpPr>
          <p:spPr>
            <a:xfrm>
              <a:off x="5349931" y="1018118"/>
              <a:ext cx="5913459" cy="2996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" name="Gruppo 15">
              <a:extLst>
                <a:ext uri="{FF2B5EF4-FFF2-40B4-BE49-F238E27FC236}">
                  <a16:creationId xmlns:a16="http://schemas.microsoft.com/office/drawing/2014/main" id="{ADA48AA9-E2F8-1111-3880-F931300D12F3}"/>
                </a:ext>
              </a:extLst>
            </p:cNvPr>
            <p:cNvGrpSpPr/>
            <p:nvPr/>
          </p:nvGrpSpPr>
          <p:grpSpPr>
            <a:xfrm>
              <a:off x="5243353" y="1070994"/>
              <a:ext cx="6020037" cy="2989150"/>
              <a:chOff x="746500" y="2049985"/>
              <a:chExt cx="6772935" cy="3241714"/>
            </a:xfrm>
          </p:grpSpPr>
          <p:pic>
            <p:nvPicPr>
              <p:cNvPr id="16" name="Immagine 16">
                <a:extLst>
                  <a:ext uri="{FF2B5EF4-FFF2-40B4-BE49-F238E27FC236}">
                    <a16:creationId xmlns:a16="http://schemas.microsoft.com/office/drawing/2014/main" id="{16199068-B415-89F3-7801-033C6A3BC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489435" y="2049985"/>
                <a:ext cx="6030000" cy="2758029"/>
              </a:xfrm>
              <a:prstGeom prst="rect">
                <a:avLst/>
              </a:prstGeom>
            </p:spPr>
          </p:pic>
          <p:sp>
            <p:nvSpPr>
              <p:cNvPr id="17" name="CasellaDiTesto 17">
                <a:extLst>
                  <a:ext uri="{FF2B5EF4-FFF2-40B4-BE49-F238E27FC236}">
                    <a16:creationId xmlns:a16="http://schemas.microsoft.com/office/drawing/2014/main" id="{75CE01BE-014B-4B9B-721A-2CDCCAB6517A}"/>
                  </a:ext>
                </a:extLst>
              </p:cNvPr>
              <p:cNvSpPr txBox="1"/>
              <p:nvPr/>
            </p:nvSpPr>
            <p:spPr>
              <a:xfrm>
                <a:off x="1489435" y="4645368"/>
                <a:ext cx="6030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1600" dirty="0"/>
                  <a:t>1 5 10 15 20 25 30 35 40</a:t>
                </a:r>
                <a:br>
                  <a:rPr lang="it-IT" sz="1600" dirty="0"/>
                </a:br>
                <a:endParaRPr lang="it-IT" sz="1600" dirty="0"/>
              </a:p>
            </p:txBody>
          </p:sp>
          <p:sp>
            <p:nvSpPr>
              <p:cNvPr id="18" name="CasellaDiTesto 18">
                <a:extLst>
                  <a:ext uri="{FF2B5EF4-FFF2-40B4-BE49-F238E27FC236}">
                    <a16:creationId xmlns:a16="http://schemas.microsoft.com/office/drawing/2014/main" id="{78434AD1-9D04-7B67-3A7B-199DAD4A9AA3}"/>
                  </a:ext>
                </a:extLst>
              </p:cNvPr>
              <p:cNvSpPr txBox="1"/>
              <p:nvPr/>
            </p:nvSpPr>
            <p:spPr>
              <a:xfrm>
                <a:off x="1602557" y="4872620"/>
                <a:ext cx="5844618" cy="291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/>
                  <a:t>Iteration</a:t>
                </a:r>
                <a:endParaRPr lang="it-IT" sz="1600" dirty="0"/>
              </a:p>
            </p:txBody>
          </p:sp>
          <p:sp>
            <p:nvSpPr>
              <p:cNvPr id="19" name="CasellaDiTesto 19">
                <a:extLst>
                  <a:ext uri="{FF2B5EF4-FFF2-40B4-BE49-F238E27FC236}">
                    <a16:creationId xmlns:a16="http://schemas.microsoft.com/office/drawing/2014/main" id="{4FB11338-219D-6E90-1E88-390C0996A824}"/>
                  </a:ext>
                </a:extLst>
              </p:cNvPr>
              <p:cNvSpPr txBox="1"/>
              <p:nvPr/>
            </p:nvSpPr>
            <p:spPr>
              <a:xfrm>
                <a:off x="746500" y="2153605"/>
                <a:ext cx="867266" cy="2414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600" dirty="0"/>
                  <a:t>110 </a:t>
                </a:r>
              </a:p>
              <a:p>
                <a:pPr algn="r"/>
                <a:r>
                  <a:rPr lang="it-IT" sz="1600" dirty="0"/>
                  <a:t>100</a:t>
                </a:r>
              </a:p>
              <a:p>
                <a:pPr algn="r"/>
                <a:r>
                  <a:rPr lang="it-IT" sz="1600" dirty="0"/>
                  <a:t>90 </a:t>
                </a:r>
              </a:p>
              <a:p>
                <a:pPr algn="r"/>
                <a:r>
                  <a:rPr lang="it-IT" sz="1600" dirty="0"/>
                  <a:t>80</a:t>
                </a:r>
              </a:p>
              <a:p>
                <a:pPr algn="r"/>
                <a:r>
                  <a:rPr lang="it-IT" sz="1600" dirty="0"/>
                  <a:t>70 </a:t>
                </a:r>
              </a:p>
              <a:p>
                <a:pPr algn="r"/>
                <a:r>
                  <a:rPr lang="it-IT" sz="1600" dirty="0"/>
                  <a:t>60</a:t>
                </a:r>
              </a:p>
              <a:p>
                <a:pPr algn="r"/>
                <a:r>
                  <a:rPr lang="it-IT" sz="1600" dirty="0"/>
                  <a:t>50 </a:t>
                </a:r>
              </a:p>
              <a:p>
                <a:pPr algn="r"/>
                <a:r>
                  <a:rPr lang="it-IT" sz="1600" dirty="0"/>
                  <a:t>40</a:t>
                </a:r>
              </a:p>
              <a:p>
                <a:pPr algn="r"/>
                <a:r>
                  <a:rPr lang="it-IT" sz="1600" dirty="0"/>
                  <a:t>30</a:t>
                </a:r>
              </a:p>
              <a:p>
                <a:pPr algn="r"/>
                <a:r>
                  <a:rPr lang="it-IT" sz="1600" dirty="0"/>
                  <a:t>20</a:t>
                </a:r>
              </a:p>
              <a:p>
                <a:pPr algn="r"/>
                <a:r>
                  <a:rPr lang="it-IT" sz="1600" dirty="0"/>
                  <a:t>10 </a:t>
                </a:r>
              </a:p>
            </p:txBody>
          </p:sp>
          <p:sp>
            <p:nvSpPr>
              <p:cNvPr id="20" name="CasellaDiTesto 20">
                <a:extLst>
                  <a:ext uri="{FF2B5EF4-FFF2-40B4-BE49-F238E27FC236}">
                    <a16:creationId xmlns:a16="http://schemas.microsoft.com/office/drawing/2014/main" id="{78AA2F48-ACC9-D24B-8174-08F70A54503A}"/>
                  </a:ext>
                </a:extLst>
              </p:cNvPr>
              <p:cNvSpPr txBox="1"/>
              <p:nvPr/>
            </p:nvSpPr>
            <p:spPr>
              <a:xfrm rot="16200000">
                <a:off x="365718" y="3266266"/>
                <a:ext cx="1487437" cy="302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 err="1"/>
                  <a:t>Objective</a:t>
                </a:r>
                <a:r>
                  <a:rPr lang="it-IT" sz="1600" dirty="0"/>
                  <a:t> </a:t>
                </a:r>
                <a:r>
                  <a:rPr lang="it-IT" sz="1600" dirty="0" err="1"/>
                  <a:t>function</a:t>
                </a:r>
                <a:r>
                  <a:rPr lang="it-IT" sz="1600" dirty="0"/>
                  <a:t> </a:t>
                </a:r>
              </a:p>
            </p:txBody>
          </p:sp>
        </p:grpSp>
      </p:grp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E20406-C90D-1B1E-57CA-7D16EAAC6C01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5140" t="9256" r="23599" b="9468"/>
          <a:stretch/>
        </p:blipFill>
        <p:spPr>
          <a:xfrm>
            <a:off x="1683656" y="3730171"/>
            <a:ext cx="2997633" cy="2988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85C81-0F8C-3ECE-4A40-3AF000536AD2}"/>
              </a:ext>
            </a:extLst>
          </p:cNvPr>
          <p:cNvSpPr txBox="1"/>
          <p:nvPr/>
        </p:nvSpPr>
        <p:spPr>
          <a:xfrm>
            <a:off x="5197566" y="4995160"/>
            <a:ext cx="4457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Particle</a:t>
            </a:r>
            <a:r>
              <a:rPr lang="it-IT" dirty="0"/>
              <a:t> </a:t>
            </a:r>
            <a:r>
              <a:rPr lang="it-IT" dirty="0" err="1"/>
              <a:t>foundamental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Velocity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Inertia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Fitness (leakage)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CB12E6-B374-C36C-9168-E51C682DC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6" y="139166"/>
            <a:ext cx="10411944" cy="840400"/>
          </a:xfrm>
        </p:spPr>
        <p:txBody>
          <a:bodyPr/>
          <a:lstStyle/>
          <a:p>
            <a:r>
              <a:rPr lang="en-GB" dirty="0"/>
              <a:t>Valve placement and setting (Particle Swarm Optimization)</a:t>
            </a:r>
          </a:p>
        </p:txBody>
      </p:sp>
    </p:spTree>
    <p:extLst>
      <p:ext uri="{BB962C8B-B14F-4D97-AF65-F5344CB8AC3E}">
        <p14:creationId xmlns:p14="http://schemas.microsoft.com/office/powerpoint/2010/main" val="128936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>
            <a:extLst>
              <a:ext uri="{FF2B5EF4-FFF2-40B4-BE49-F238E27FC236}">
                <a16:creationId xmlns:a16="http://schemas.microsoft.com/office/drawing/2014/main" id="{DC82F67D-29F0-B8EB-7AF7-556345B49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1"/>
          <a:stretch/>
        </p:blipFill>
        <p:spPr>
          <a:xfrm>
            <a:off x="19050" y="1053566"/>
            <a:ext cx="8150072" cy="4662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0DACAA84-BB1E-6D1C-E253-97CAF2CFD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2832" y="2617461"/>
                <a:ext cx="2855798" cy="1127516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2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𝑙𝑒𝑎𝑘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0DACAA84-BB1E-6D1C-E253-97CAF2CFD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832" y="2617461"/>
                <a:ext cx="2855798" cy="1127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ella 6">
            <a:extLst>
              <a:ext uri="{FF2B5EF4-FFF2-40B4-BE49-F238E27FC236}">
                <a16:creationId xmlns:a16="http://schemas.microsoft.com/office/drawing/2014/main" id="{AD89021E-E3D1-FDDA-A611-3C56678B3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39026"/>
              </p:ext>
            </p:extLst>
          </p:nvPr>
        </p:nvGraphicFramePr>
        <p:xfrm>
          <a:off x="5994400" y="5624952"/>
          <a:ext cx="5697391" cy="1050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09">
                  <a:extLst>
                    <a:ext uri="{9D8B030D-6E8A-4147-A177-3AD203B41FA5}">
                      <a16:colId xmlns:a16="http://schemas.microsoft.com/office/drawing/2014/main" val="2635923061"/>
                    </a:ext>
                  </a:extLst>
                </a:gridCol>
                <a:gridCol w="1045603">
                  <a:extLst>
                    <a:ext uri="{9D8B030D-6E8A-4147-A177-3AD203B41FA5}">
                      <a16:colId xmlns:a16="http://schemas.microsoft.com/office/drawing/2014/main" val="4043034728"/>
                    </a:ext>
                  </a:extLst>
                </a:gridCol>
                <a:gridCol w="1168173">
                  <a:extLst>
                    <a:ext uri="{9D8B030D-6E8A-4147-A177-3AD203B41FA5}">
                      <a16:colId xmlns:a16="http://schemas.microsoft.com/office/drawing/2014/main" val="2464286880"/>
                    </a:ext>
                  </a:extLst>
                </a:gridCol>
                <a:gridCol w="1377283">
                  <a:extLst>
                    <a:ext uri="{9D8B030D-6E8A-4147-A177-3AD203B41FA5}">
                      <a16:colId xmlns:a16="http://schemas.microsoft.com/office/drawing/2014/main" val="2704015907"/>
                    </a:ext>
                  </a:extLst>
                </a:gridCol>
                <a:gridCol w="1263923">
                  <a:extLst>
                    <a:ext uri="{9D8B030D-6E8A-4147-A177-3AD203B41FA5}">
                      <a16:colId xmlns:a16="http://schemas.microsoft.com/office/drawing/2014/main" val="859440455"/>
                    </a:ext>
                  </a:extLst>
                </a:gridCol>
              </a:tblGrid>
              <a:tr h="387056">
                <a:tc>
                  <a:txBody>
                    <a:bodyPr/>
                    <a:lstStyle/>
                    <a:p>
                      <a:pPr algn="ctr"/>
                      <a:endParaRPr lang="it-IT" sz="2200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i="1" dirty="0">
                          <a:solidFill>
                            <a:schemeClr val="bg1"/>
                          </a:solidFill>
                        </a:rPr>
                        <a:t>OF1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200" i="1" dirty="0">
                          <a:solidFill>
                            <a:schemeClr val="bg1"/>
                          </a:solidFill>
                        </a:rPr>
                        <a:t>OF2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200" i="1" dirty="0">
                          <a:solidFill>
                            <a:schemeClr val="bg1"/>
                          </a:solidFill>
                        </a:rPr>
                        <a:t>OF 3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200" b="1" i="1" dirty="0">
                          <a:solidFill>
                            <a:schemeClr val="bg1"/>
                          </a:solidFill>
                        </a:rPr>
                        <a:t>OF 4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4970"/>
                  </a:ext>
                </a:extLst>
              </a:tr>
              <a:tr h="62344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it-IT" sz="2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</a:t>
                      </a:r>
                      <a:r>
                        <a:rPr lang="it-IT" sz="2200" baseline="-250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leak</a:t>
                      </a:r>
                      <a:endParaRPr lang="it-IT" sz="2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-7%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-13.3%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-15.82%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-15.79%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9011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8B005CB-E887-672C-F053-E6BD8B2EB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993" y="984449"/>
            <a:ext cx="2812637" cy="18750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E1B524-4341-9BF0-EA34-303557E39DB1}"/>
              </a:ext>
            </a:extLst>
          </p:cNvPr>
          <p:cNvSpPr/>
          <p:nvPr/>
        </p:nvSpPr>
        <p:spPr>
          <a:xfrm>
            <a:off x="9196075" y="5591907"/>
            <a:ext cx="1055117" cy="1127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AFBC750-C8C2-8F81-36E4-9FF8C893C1AB}"/>
                  </a:ext>
                </a:extLst>
              </p:cNvPr>
              <p:cNvSpPr txBox="1"/>
              <p:nvPr/>
            </p:nvSpPr>
            <p:spPr>
              <a:xfrm>
                <a:off x="8404102" y="4452450"/>
                <a:ext cx="1178703" cy="670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𝑠𝑎𝑣𝑒𝑑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𝑤𝑎𝑡𝑒𝑟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691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it-IT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AFBC750-C8C2-8F81-36E4-9FF8C893C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4102" y="4452450"/>
                <a:ext cx="1178703" cy="670825"/>
              </a:xfrm>
              <a:prstGeom prst="rect">
                <a:avLst/>
              </a:prstGeom>
              <a:blipFill>
                <a:blip r:embed="rId5"/>
                <a:stretch>
                  <a:fillRect r="-901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F9EEAE-DB1E-E193-5158-2439DBF9145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723634" y="4999956"/>
            <a:ext cx="271140" cy="59195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5">
            <a:extLst>
              <a:ext uri="{FF2B5EF4-FFF2-40B4-BE49-F238E27FC236}">
                <a16:creationId xmlns:a16="http://schemas.microsoft.com/office/drawing/2014/main" id="{77C6D556-08DC-2108-57A6-41E3B5C4ABC0}"/>
              </a:ext>
            </a:extLst>
          </p:cNvPr>
          <p:cNvSpPr txBox="1"/>
          <p:nvPr/>
        </p:nvSpPr>
        <p:spPr>
          <a:xfrm>
            <a:off x="902585" y="1093964"/>
            <a:ext cx="189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status</a:t>
            </a:r>
          </a:p>
        </p:txBody>
      </p:sp>
      <p:sp>
        <p:nvSpPr>
          <p:cNvPr id="16" name="CasellaDiTesto 5">
            <a:extLst>
              <a:ext uri="{FF2B5EF4-FFF2-40B4-BE49-F238E27FC236}">
                <a16:creationId xmlns:a16="http://schemas.microsoft.com/office/drawing/2014/main" id="{6F40FA9A-8ECD-FC68-46E5-401DC6506DDA}"/>
              </a:ext>
            </a:extLst>
          </p:cNvPr>
          <p:cNvSpPr txBox="1"/>
          <p:nvPr/>
        </p:nvSpPr>
        <p:spPr>
          <a:xfrm>
            <a:off x="902585" y="2551809"/>
            <a:ext cx="240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function1</a:t>
            </a:r>
          </a:p>
        </p:txBody>
      </p:sp>
      <p:sp>
        <p:nvSpPr>
          <p:cNvPr id="17" name="CasellaDiTesto 5">
            <a:extLst>
              <a:ext uri="{FF2B5EF4-FFF2-40B4-BE49-F238E27FC236}">
                <a16:creationId xmlns:a16="http://schemas.microsoft.com/office/drawing/2014/main" id="{60FF1873-811F-BFBF-5C6C-1BAEFA3D0119}"/>
              </a:ext>
            </a:extLst>
          </p:cNvPr>
          <p:cNvSpPr txBox="1"/>
          <p:nvPr/>
        </p:nvSpPr>
        <p:spPr>
          <a:xfrm>
            <a:off x="902585" y="3832017"/>
            <a:ext cx="240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function2</a:t>
            </a:r>
          </a:p>
        </p:txBody>
      </p:sp>
      <p:sp>
        <p:nvSpPr>
          <p:cNvPr id="18" name="CasellaDiTesto 5">
            <a:extLst>
              <a:ext uri="{FF2B5EF4-FFF2-40B4-BE49-F238E27FC236}">
                <a16:creationId xmlns:a16="http://schemas.microsoft.com/office/drawing/2014/main" id="{C9EC40C5-131D-5919-FE4C-345316168B06}"/>
              </a:ext>
            </a:extLst>
          </p:cNvPr>
          <p:cNvSpPr txBox="1"/>
          <p:nvPr/>
        </p:nvSpPr>
        <p:spPr>
          <a:xfrm>
            <a:off x="2723495" y="4630624"/>
            <a:ext cx="31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3 and 4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2479490-4890-85F7-7874-F815F2B94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96" y="139166"/>
            <a:ext cx="10411944" cy="840400"/>
          </a:xfrm>
        </p:spPr>
        <p:txBody>
          <a:bodyPr/>
          <a:lstStyle/>
          <a:p>
            <a:r>
              <a:rPr lang="en-GB" dirty="0"/>
              <a:t>Water leakage reduction obtained with pressure management</a:t>
            </a:r>
          </a:p>
        </p:txBody>
      </p:sp>
      <p:sp>
        <p:nvSpPr>
          <p:cNvPr id="7" name="Rettangolo 20">
            <a:extLst>
              <a:ext uri="{FF2B5EF4-FFF2-40B4-BE49-F238E27FC236}">
                <a16:creationId xmlns:a16="http://schemas.microsoft.com/office/drawing/2014/main" id="{296409B3-4DE2-42A8-6502-7FEBE1F8750A}"/>
              </a:ext>
            </a:extLst>
          </p:cNvPr>
          <p:cNvSpPr/>
          <p:nvPr/>
        </p:nvSpPr>
        <p:spPr>
          <a:xfrm>
            <a:off x="0" y="5675514"/>
            <a:ext cx="69079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*</a:t>
            </a:r>
            <a:r>
              <a:rPr lang="en-US" sz="1400" b="1" dirty="0" err="1">
                <a:solidFill>
                  <a:schemeClr val="tx2">
                    <a:lumMod val="50000"/>
                  </a:schemeClr>
                </a:solidFill>
              </a:rPr>
              <a:t>Scaletti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, G. (2023). </a:t>
            </a:r>
            <a:r>
              <a:rPr lang="it-IT" sz="1400" b="1" dirty="0">
                <a:solidFill>
                  <a:schemeClr val="tx2">
                    <a:lumMod val="50000"/>
                  </a:schemeClr>
                </a:solidFill>
              </a:rPr>
              <a:t>Ottimizzazione di rete di acquedotto tramite l'applicazione dell'algoritmo "</a:t>
            </a:r>
            <a:r>
              <a:rPr lang="it-IT" sz="1400" b="1" dirty="0" err="1">
                <a:solidFill>
                  <a:schemeClr val="tx2">
                    <a:lumMod val="50000"/>
                  </a:schemeClr>
                </a:solidFill>
              </a:rPr>
              <a:t>Particle</a:t>
            </a:r>
            <a:r>
              <a:rPr lang="it-IT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tx2">
                    <a:lumMod val="50000"/>
                  </a:schemeClr>
                </a:solidFill>
              </a:rPr>
              <a:t>Swarm</a:t>
            </a:r>
            <a:r>
              <a:rPr lang="it-IT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it-IT" sz="1400" b="1" dirty="0" err="1">
                <a:solidFill>
                  <a:schemeClr val="tx2">
                    <a:lumMod val="50000"/>
                  </a:schemeClr>
                </a:solidFill>
              </a:rPr>
              <a:t>Optimization</a:t>
            </a:r>
            <a:r>
              <a:rPr lang="it-IT" sz="1400" b="1" dirty="0">
                <a:solidFill>
                  <a:schemeClr val="tx2">
                    <a:lumMod val="50000"/>
                  </a:schemeClr>
                </a:solidFill>
              </a:rPr>
              <a:t>"</a:t>
            </a:r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. Master degree thesis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BA55CA-3A19-93A1-698D-FE9FD234E931}"/>
              </a:ext>
            </a:extLst>
          </p:cNvPr>
          <p:cNvSpPr txBox="1"/>
          <p:nvPr/>
        </p:nvSpPr>
        <p:spPr>
          <a:xfrm>
            <a:off x="8404102" y="3422862"/>
            <a:ext cx="6103256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 err="1"/>
              <a:t>Environmental</a:t>
            </a:r>
            <a:r>
              <a:rPr lang="it-IT" sz="2400" b="1" dirty="0"/>
              <a:t> </a:t>
            </a:r>
            <a:r>
              <a:rPr lang="it-IT" sz="2400" b="1" dirty="0" err="1"/>
              <a:t>Sustainability</a:t>
            </a:r>
            <a:endParaRPr lang="it-IT" sz="2400" b="1" dirty="0"/>
          </a:p>
        </p:txBody>
      </p:sp>
      <p:sp>
        <p:nvSpPr>
          <p:cNvPr id="20" name="Freccia a sinistra 19">
            <a:extLst>
              <a:ext uri="{FF2B5EF4-FFF2-40B4-BE49-F238E27FC236}">
                <a16:creationId xmlns:a16="http://schemas.microsoft.com/office/drawing/2014/main" id="{20B38C5A-3E2A-86F3-1D70-CA2AE93334E3}"/>
              </a:ext>
            </a:extLst>
          </p:cNvPr>
          <p:cNvSpPr/>
          <p:nvPr/>
        </p:nvSpPr>
        <p:spPr>
          <a:xfrm rot="16200000">
            <a:off x="9628897" y="3965842"/>
            <a:ext cx="583685" cy="675868"/>
          </a:xfrm>
          <a:prstGeom prst="leftArrow">
            <a:avLst>
              <a:gd name="adj1" fmla="val 50000"/>
              <a:gd name="adj2" fmla="val 66775"/>
            </a:avLst>
          </a:prstGeom>
          <a:solidFill>
            <a:srgbClr val="00B050">
              <a:alpha val="4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61499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10035</TotalTime>
  <Words>3255</Words>
  <Application>Microsoft Office PowerPoint</Application>
  <PresentationFormat>Widescreen</PresentationFormat>
  <Paragraphs>857</Paragraphs>
  <Slides>60</Slides>
  <Notes>5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60</vt:i4>
      </vt:variant>
    </vt:vector>
  </HeadingPairs>
  <TitlesOfParts>
    <vt:vector size="70" baseType="lpstr">
      <vt:lpstr> tahoma light</vt:lpstr>
      <vt:lpstr>Arial</vt:lpstr>
      <vt:lpstr>Arial </vt:lpstr>
      <vt:lpstr>Arial Black</vt:lpstr>
      <vt:lpstr>Calibri</vt:lpstr>
      <vt:lpstr>Cambria Math</vt:lpstr>
      <vt:lpstr>Montserrat</vt:lpstr>
      <vt:lpstr>Symbol</vt:lpstr>
      <vt:lpstr>Wingdings</vt:lpstr>
      <vt:lpstr>POLI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Valve placement and setting</vt:lpstr>
      <vt:lpstr>Valve placement and setting (Particle Swarm Optimization)</vt:lpstr>
      <vt:lpstr>Water leakage reduction obtained with pressure management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Running installation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Running installation</vt:lpstr>
      <vt:lpstr>Presentazione standard di PowerPoint</vt:lpstr>
      <vt:lpstr>Presentazione standard di PowerPoint</vt:lpstr>
      <vt:lpstr>Valve placement and setting (PSO)</vt:lpstr>
      <vt:lpstr>Benchmark e complex networks application</vt:lpstr>
      <vt:lpstr>Presentazione standard di PowerPoint</vt:lpstr>
      <vt:lpstr>Some limitations</vt:lpstr>
      <vt:lpstr>Presentazione standard di PowerPoint</vt:lpstr>
      <vt:lpstr>Presentazione standard di PowerPoint</vt:lpstr>
      <vt:lpstr>Il problema delle perdite</vt:lpstr>
      <vt:lpstr>Il problema delle perdite</vt:lpstr>
      <vt:lpstr>Il problema delle perdite</vt:lpstr>
      <vt:lpstr>Digitalizzazione</vt:lpstr>
      <vt:lpstr>Digitalizzazione</vt:lpstr>
      <vt:lpstr>Prossima installazione</vt:lpstr>
      <vt:lpstr>L’importanza delle infrastrutture per la distribuzione dell’acqua</vt:lpstr>
      <vt:lpstr>Presentazione standard di PowerPoint</vt:lpstr>
      <vt:lpstr>Interventi di riabilitazione</vt:lpstr>
      <vt:lpstr>Algoritmo Genetico (GA)</vt:lpstr>
      <vt:lpstr>Evolution example</vt:lpstr>
      <vt:lpstr>Risultati della sulle diverse reti</vt:lpstr>
      <vt:lpstr>Conclusioni riabilitazione</vt:lpstr>
      <vt:lpstr>Il problema delle perdite</vt:lpstr>
      <vt:lpstr>Il problema delle perdite</vt:lpstr>
      <vt:lpstr>Il problema delle perdite</vt:lpstr>
      <vt:lpstr>Presentazione standard di PowerPoint</vt:lpstr>
      <vt:lpstr>Alcuni limiti e soluzioni</vt:lpstr>
      <vt:lpstr>Benchmark e applicazioni a reti estese</vt:lpstr>
      <vt:lpstr>Applicazioni a reti estese</vt:lpstr>
      <vt:lpstr>Abbiamo visto a cosa servono le valvole PRV ma come funzionano?</vt:lpstr>
      <vt:lpstr>Abbiamo visto a cosa servono le valvole PRV ma come funzionano?</vt:lpstr>
      <vt:lpstr>Quanta energia viene dissipata nelle PRV?</vt:lpstr>
      <vt:lpstr>Digitalizzazione</vt:lpstr>
      <vt:lpstr>Digitalizzazione</vt:lpstr>
      <vt:lpstr>Prossima installazione</vt:lpstr>
      <vt:lpstr>Sviluppi?</vt:lpstr>
      <vt:lpstr>Sviluppi?</vt:lpstr>
      <vt:lpstr>Presentazione standard di PowerPoint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Davide Troiani</cp:lastModifiedBy>
  <cp:revision>113</cp:revision>
  <dcterms:created xsi:type="dcterms:W3CDTF">2015-05-26T12:27:57Z</dcterms:created>
  <dcterms:modified xsi:type="dcterms:W3CDTF">2024-01-30T15:29:30Z</dcterms:modified>
</cp:coreProperties>
</file>